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8" r:id="rId1"/>
    <p:sldMasterId id="2147483711" r:id="rId2"/>
    <p:sldMasterId id="2147483805" r:id="rId3"/>
    <p:sldMasterId id="2147483859" r:id="rId4"/>
  </p:sldMasterIdLst>
  <p:notesMasterIdLst>
    <p:notesMasterId r:id="rId50"/>
  </p:notesMasterIdLst>
  <p:sldIdLst>
    <p:sldId id="853" r:id="rId5"/>
    <p:sldId id="854" r:id="rId6"/>
    <p:sldId id="861" r:id="rId7"/>
    <p:sldId id="871" r:id="rId8"/>
    <p:sldId id="872" r:id="rId9"/>
    <p:sldId id="873" r:id="rId10"/>
    <p:sldId id="870" r:id="rId11"/>
    <p:sldId id="869" r:id="rId12"/>
    <p:sldId id="770" r:id="rId13"/>
    <p:sldId id="868" r:id="rId14"/>
    <p:sldId id="851" r:id="rId15"/>
    <p:sldId id="877" r:id="rId16"/>
    <p:sldId id="771" r:id="rId17"/>
    <p:sldId id="776" r:id="rId18"/>
    <p:sldId id="777" r:id="rId19"/>
    <p:sldId id="778" r:id="rId20"/>
    <p:sldId id="876" r:id="rId21"/>
    <p:sldId id="780" r:id="rId22"/>
    <p:sldId id="880" r:id="rId23"/>
    <p:sldId id="794" r:id="rId24"/>
    <p:sldId id="781" r:id="rId25"/>
    <p:sldId id="782" r:id="rId26"/>
    <p:sldId id="837" r:id="rId27"/>
    <p:sldId id="827" r:id="rId28"/>
    <p:sldId id="828" r:id="rId29"/>
    <p:sldId id="784" r:id="rId30"/>
    <p:sldId id="829" r:id="rId31"/>
    <p:sldId id="825" r:id="rId32"/>
    <p:sldId id="821" r:id="rId33"/>
    <p:sldId id="800" r:id="rId34"/>
    <p:sldId id="824" r:id="rId35"/>
    <p:sldId id="786" r:id="rId36"/>
    <p:sldId id="830" r:id="rId37"/>
    <p:sldId id="785" r:id="rId38"/>
    <p:sldId id="883" r:id="rId39"/>
    <p:sldId id="884" r:id="rId40"/>
    <p:sldId id="816" r:id="rId41"/>
    <p:sldId id="793" r:id="rId42"/>
    <p:sldId id="882" r:id="rId43"/>
    <p:sldId id="866" r:id="rId44"/>
    <p:sldId id="867" r:id="rId45"/>
    <p:sldId id="863" r:id="rId46"/>
    <p:sldId id="864" r:id="rId47"/>
    <p:sldId id="874" r:id="rId48"/>
    <p:sldId id="875" r:id="rId4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009900"/>
    <a:srgbClr val="33CC33"/>
    <a:srgbClr val="993366"/>
    <a:srgbClr val="003399"/>
    <a:srgbClr val="CCCC00"/>
    <a:srgbClr val="9900FF"/>
    <a:srgbClr val="FF33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514" autoAdjust="0"/>
    <p:restoredTop sz="89934" autoAdjust="0"/>
  </p:normalViewPr>
  <p:slideViewPr>
    <p:cSldViewPr snapToGrid="0">
      <p:cViewPr varScale="1">
        <p:scale>
          <a:sx n="111" d="100"/>
          <a:sy n="111" d="100"/>
        </p:scale>
        <p:origin x="125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6114"/>
    </p:cViewPr>
  </p:sorterViewPr>
  <p:notesViewPr>
    <p:cSldViewPr snapToGrid="0">
      <p:cViewPr varScale="1">
        <p:scale>
          <a:sx n="68" d="100"/>
          <a:sy n="68" d="100"/>
        </p:scale>
        <p:origin x="320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F30534E-9FB8-46AE-8E3B-5675B268AE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188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42E5D3-627C-4511-B3F4-264A77E3CF6D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291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94E460-7CC3-452B-8E5B-C3F1174EB34A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116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1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509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CA2E69-2B94-406E-92E8-17C161D4A032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116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1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06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310E94-5E3D-4276-8ECC-CCA83AEBCDDE}" type="slidenum">
              <a:rPr lang="nl-BE" smtClean="0"/>
              <a:pPr>
                <a:defRPr/>
              </a:pPr>
              <a:t>30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88183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5E56D2-8884-4377-93F0-D4E37BD23D2C}" type="slidenum">
              <a:rPr lang="nl-BE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394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5" name="Line 29"/>
          <p:cNvSpPr>
            <a:spLocks noChangeShapeType="1"/>
          </p:cNvSpPr>
          <p:nvPr userDrawn="1"/>
        </p:nvSpPr>
        <p:spPr bwMode="auto">
          <a:xfrm>
            <a:off x="838200" y="457200"/>
            <a:ext cx="0" cy="6096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  <p:sp>
        <p:nvSpPr>
          <p:cNvPr id="4126" name="Line 30"/>
          <p:cNvSpPr>
            <a:spLocks noChangeShapeType="1"/>
          </p:cNvSpPr>
          <p:nvPr userDrawn="1"/>
        </p:nvSpPr>
        <p:spPr bwMode="auto">
          <a:xfrm>
            <a:off x="838200" y="6553200"/>
            <a:ext cx="7924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  <p:sp>
        <p:nvSpPr>
          <p:cNvPr id="4127" name="Line 31"/>
          <p:cNvSpPr>
            <a:spLocks noChangeShapeType="1"/>
          </p:cNvSpPr>
          <p:nvPr userDrawn="1"/>
        </p:nvSpPr>
        <p:spPr bwMode="auto">
          <a:xfrm flipV="1">
            <a:off x="8763000" y="5791200"/>
            <a:ext cx="0" cy="762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  <p:sp>
        <p:nvSpPr>
          <p:cNvPr id="4128" name="Line 32"/>
          <p:cNvSpPr>
            <a:spLocks noChangeShapeType="1"/>
          </p:cNvSpPr>
          <p:nvPr userDrawn="1"/>
        </p:nvSpPr>
        <p:spPr bwMode="auto">
          <a:xfrm flipH="1">
            <a:off x="6477000" y="5791200"/>
            <a:ext cx="2286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  <p:sp>
        <p:nvSpPr>
          <p:cNvPr id="4131" name="Line 35"/>
          <p:cNvSpPr>
            <a:spLocks noChangeShapeType="1"/>
          </p:cNvSpPr>
          <p:nvPr userDrawn="1"/>
        </p:nvSpPr>
        <p:spPr bwMode="auto">
          <a:xfrm>
            <a:off x="838200" y="457200"/>
            <a:ext cx="1295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508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DA7D03F-0D9F-4D6E-A9DA-DA22B08C88FB}" type="slidenum">
              <a:rPr lang="en-US">
                <a:solidFill>
                  <a:srgbClr val="000000"/>
                </a:solidFill>
                <a:ea typeface="ＭＳ Ｐゴシック"/>
                <a:cs typeface="Times New Roman" pitchFamily="18" charset="0"/>
              </a:rPr>
              <a:pPr/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871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048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048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D488692-0FB6-433E-9CFB-08D03A34DD8A}" type="slidenum">
              <a:rPr lang="en-US">
                <a:solidFill>
                  <a:srgbClr val="000000"/>
                </a:solidFill>
                <a:ea typeface="ＭＳ Ｐゴシック"/>
                <a:cs typeface="Times New Roman" pitchFamily="18" charset="0"/>
              </a:rPr>
              <a:pPr/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650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85789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143375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B819C-60F1-4621-A2DF-2B3BA73A0E84}" type="datetime1">
              <a:rPr lang="nl-BE"/>
              <a:pPr>
                <a:defRPr/>
              </a:pPr>
              <a:t>17/04/2018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150" y="6356350"/>
            <a:ext cx="28956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/>
              <a:t>K.U.Leuven – UZ Leuven Medical Imaging Research Center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CEB03682-B61C-498A-A8FF-7D98E98FF2BF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9804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9768" y="5056631"/>
            <a:ext cx="5577840" cy="740664"/>
          </a:xfrm>
          <a:prstGeom prst="rect">
            <a:avLst/>
          </a:prstGeom>
        </p:spPr>
        <p:txBody>
          <a:bodyPr t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300" spc="-20" baseline="0">
                <a:solidFill>
                  <a:schemeClr val="tx1"/>
                </a:solidFill>
                <a:latin typeface="GE Inspira Pitch"/>
                <a:cs typeface="GE Inspira Pitch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</a:t>
            </a:r>
            <a:br>
              <a:rPr lang="en-US" dirty="0" smtClean="0"/>
            </a:br>
            <a:r>
              <a:rPr lang="en-US" dirty="0" smtClean="0"/>
              <a:t>Month XX, 201X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909898" y="280576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454545"/>
              </a:solidFill>
              <a:latin typeface="GE Inspira Pitch"/>
              <a:ea typeface="+mn-ea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11480" y="3319272"/>
            <a:ext cx="8311896" cy="1618488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90000"/>
              </a:lnSpc>
              <a:defRPr sz="4800" spc="-100" baseline="0">
                <a:latin typeface="GE Inspira Pitch"/>
                <a:cs typeface="GE Inspira Pitch"/>
              </a:defRPr>
            </a:lvl1pPr>
          </a:lstStyle>
          <a:p>
            <a:r>
              <a:rPr lang="en-US" dirty="0" smtClean="0"/>
              <a:t>Click to add title</a:t>
            </a:r>
            <a:br>
              <a:rPr lang="en-US" dirty="0" smtClean="0"/>
            </a:br>
            <a:r>
              <a:rPr lang="en-US" dirty="0" smtClean="0"/>
              <a:t>(two lines maximum)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425566" y="6217840"/>
            <a:ext cx="4066897" cy="4196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0745AB"/>
                </a:solidFill>
                <a:latin typeface="GE Inspira Pitch"/>
                <a:ea typeface="+mn-ea"/>
                <a:cs typeface="GE Inspira Pitch"/>
              </a:rPr>
              <a:t>Imagination </a:t>
            </a:r>
            <a:r>
              <a:rPr lang="en-US" sz="1600" b="1" dirty="0">
                <a:solidFill>
                  <a:srgbClr val="0745AB"/>
                </a:solidFill>
                <a:latin typeface="GE Inspira Pitch"/>
                <a:ea typeface="+mn-ea"/>
                <a:cs typeface="GE Inspira Pitch"/>
              </a:rPr>
              <a:t>at </a:t>
            </a:r>
            <a:r>
              <a:rPr lang="en-US" sz="1600" b="1" dirty="0" smtClean="0">
                <a:solidFill>
                  <a:srgbClr val="0745AB"/>
                </a:solidFill>
                <a:latin typeface="GE Inspira Pitch"/>
                <a:ea typeface="+mn-ea"/>
                <a:cs typeface="GE Inspira Pitch"/>
              </a:rPr>
              <a:t>work.</a:t>
            </a:r>
            <a:endParaRPr lang="en-US" sz="1600" b="1" dirty="0">
              <a:solidFill>
                <a:srgbClr val="0745AB"/>
              </a:solidFill>
              <a:latin typeface="GE Inspira Pitch"/>
              <a:ea typeface="+mn-ea"/>
              <a:cs typeface="GE Inspira Pitch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-909898" y="280576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454545"/>
              </a:solidFill>
              <a:latin typeface="GE Inspira Pitch"/>
              <a:ea typeface="+mn-ea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02" t="15569" r="1304"/>
          <a:stretch/>
        </p:blipFill>
        <p:spPr>
          <a:xfrm>
            <a:off x="0" y="0"/>
            <a:ext cx="9144000" cy="316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102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insert headline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11163" y="1151053"/>
            <a:ext cx="8311896" cy="3383280"/>
          </a:xfr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 smtClean="0"/>
              <a:t>Click to insert content</a:t>
            </a:r>
          </a:p>
          <a:p>
            <a:pPr lvl="1"/>
            <a:r>
              <a:rPr lang="en-US" dirty="0" smtClean="0"/>
              <a:t>First level bullet </a:t>
            </a:r>
          </a:p>
          <a:p>
            <a:pPr lvl="2"/>
            <a:r>
              <a:rPr lang="en-US" dirty="0" smtClean="0"/>
              <a:t>Second level bullet</a:t>
            </a:r>
          </a:p>
          <a:p>
            <a:pPr lvl="3"/>
            <a:r>
              <a:rPr lang="en-US" dirty="0" smtClean="0"/>
              <a:t>Third level bullet</a:t>
            </a:r>
          </a:p>
        </p:txBody>
      </p:sp>
    </p:spTree>
    <p:extLst>
      <p:ext uri="{BB962C8B-B14F-4D97-AF65-F5344CB8AC3E}">
        <p14:creationId xmlns:p14="http://schemas.microsoft.com/office/powerpoint/2010/main" val="3984120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 w/ Take 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insert headline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11163" y="1151053"/>
            <a:ext cx="8311896" cy="3777563"/>
          </a:xfr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 smtClean="0"/>
              <a:t>Click to insert content</a:t>
            </a:r>
          </a:p>
          <a:p>
            <a:pPr lvl="1"/>
            <a:r>
              <a:rPr lang="en-US" dirty="0" smtClean="0"/>
              <a:t>First level bullet </a:t>
            </a:r>
          </a:p>
          <a:p>
            <a:pPr lvl="2"/>
            <a:r>
              <a:rPr lang="en-US" dirty="0" smtClean="0"/>
              <a:t>Second level bullet</a:t>
            </a:r>
          </a:p>
          <a:p>
            <a:pPr lvl="3"/>
            <a:r>
              <a:rPr lang="en-US" dirty="0" smtClean="0"/>
              <a:t>Third level bullet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11163" y="5115281"/>
            <a:ext cx="8312214" cy="923373"/>
          </a:xfrm>
          <a:solidFill>
            <a:schemeClr val="tx2"/>
          </a:solidFill>
        </p:spPr>
        <p:txBody>
          <a:bodyPr lIns="457200" tIns="137160" rIns="91440" bIns="137160" anchor="ctr" anchorCtr="0">
            <a:noAutofit/>
          </a:bodyPr>
          <a:lstStyle>
            <a:lvl1pPr marL="0">
              <a:lnSpc>
                <a:spcPct val="100000"/>
              </a:lnSpc>
              <a:spcBef>
                <a:spcPts val="0"/>
              </a:spcBef>
              <a:defRPr sz="18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Take away boxes should only be used for occasional emphasis.</a:t>
            </a:r>
            <a:br>
              <a:rPr lang="en-US" dirty="0" smtClean="0"/>
            </a:br>
            <a:r>
              <a:rPr lang="en-US" dirty="0" smtClean="0"/>
              <a:t>Do not use on every slide.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032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insert 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617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4909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insert headline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93192" y="2478024"/>
            <a:ext cx="8330184" cy="1801368"/>
          </a:xfrm>
        </p:spPr>
        <p:txBody>
          <a:bodyPr>
            <a:noAutofit/>
          </a:bodyPr>
          <a:lstStyle>
            <a:lvl1pPr marL="0">
              <a:lnSpc>
                <a:spcPts val="6599"/>
              </a:lnSpc>
              <a:spcBef>
                <a:spcPts val="0"/>
              </a:spcBef>
              <a:defRPr sz="6000" spc="-1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insert quote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93192" y="4645152"/>
            <a:ext cx="4572000" cy="1014984"/>
          </a:xfrm>
        </p:spPr>
        <p:txBody>
          <a:bodyPr>
            <a:noAutofit/>
          </a:bodyPr>
          <a:lstStyle>
            <a:lvl1pPr marL="0">
              <a:lnSpc>
                <a:spcPts val="4000"/>
              </a:lnSpc>
              <a:spcBef>
                <a:spcPts val="0"/>
              </a:spcBef>
              <a:defRPr sz="3000" baseline="0"/>
            </a:lvl1pPr>
          </a:lstStyle>
          <a:p>
            <a:pPr lvl="0"/>
            <a:r>
              <a:rPr lang="en-US" dirty="0" smtClean="0"/>
              <a:t>Click to insert 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171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479" y="1536192"/>
            <a:ext cx="8308375" cy="1508760"/>
          </a:xfrm>
        </p:spPr>
        <p:txBody>
          <a:bodyPr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br>
              <a:rPr lang="en-US" dirty="0" smtClean="0"/>
            </a:br>
            <a:r>
              <a:rPr lang="en-US" dirty="0" smtClean="0"/>
              <a:t>(two lines maximum)</a:t>
            </a:r>
            <a:endParaRPr lang="en-US" dirty="0"/>
          </a:p>
        </p:txBody>
      </p:sp>
      <p:pic>
        <p:nvPicPr>
          <p:cNvPr id="8" name="Picture 7" descr="Monogram_PPT_small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" y="6217920"/>
            <a:ext cx="457200" cy="457200"/>
          </a:xfrm>
          <a:prstGeom prst="rect">
            <a:avLst/>
          </a:prstGeom>
        </p:spPr>
      </p:pic>
      <p:sp>
        <p:nvSpPr>
          <p:cNvPr id="7" name="Date Placeholder 1" descr="CONFIDENTIAL_TAG_0xFFEE"/>
          <p:cNvSpPr txBox="1">
            <a:spLocks/>
          </p:cNvSpPr>
          <p:nvPr userDrawn="1"/>
        </p:nvSpPr>
        <p:spPr>
          <a:xfrm>
            <a:off x="2010671" y="6622472"/>
            <a:ext cx="5091182" cy="246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64" tIns="46033" rIns="92064" bIns="46033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1E4191"/>
                </a:solidFill>
              </a:defRPr>
            </a:lvl1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 smtClean="0">
                <a:solidFill>
                  <a:prstClr val="white"/>
                </a:solidFill>
                <a:latin typeface="GE Inspira Pitch"/>
                <a:ea typeface="+mn-ea"/>
              </a:rPr>
              <a:t>© 2014 General Electric Company - All rights reserved</a:t>
            </a:r>
            <a:endParaRPr lang="en-GB" sz="1000" dirty="0">
              <a:solidFill>
                <a:prstClr val="white"/>
              </a:solidFill>
              <a:latin typeface="GE Inspira Pitch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47447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838200"/>
          </a:xfrm>
        </p:spPr>
        <p:txBody>
          <a:bodyPr/>
          <a:lstStyle>
            <a:lvl1pPr algn="ctr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44196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11662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480" y="539496"/>
            <a:ext cx="8311896" cy="886968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chemeClr val="tx2"/>
                </a:solidFill>
              </a:defRPr>
            </a:lvl1pPr>
          </a:lstStyle>
          <a:p>
            <a:pPr>
              <a:lnSpc>
                <a:spcPct val="90000"/>
              </a:lnSpc>
            </a:pPr>
            <a:r>
              <a:rPr lang="en-US" dirty="0" smtClean="0"/>
              <a:t>Click to insert headline</a:t>
            </a:r>
            <a:endParaRPr lang="en-US" dirty="0"/>
          </a:p>
        </p:txBody>
      </p:sp>
      <p:sp>
        <p:nvSpPr>
          <p:cNvPr id="8" name="Date Placeholder 1" descr="CONFIDENTIAL_TAG_0xFFEE"/>
          <p:cNvSpPr txBox="1">
            <a:spLocks/>
          </p:cNvSpPr>
          <p:nvPr userDrawn="1"/>
        </p:nvSpPr>
        <p:spPr>
          <a:xfrm>
            <a:off x="2010671" y="6622472"/>
            <a:ext cx="5091182" cy="246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64" tIns="46033" rIns="92064" bIns="46033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1E4191"/>
                </a:solidFill>
              </a:defRPr>
            </a:lvl1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 smtClean="0">
                <a:solidFill>
                  <a:srgbClr val="454545"/>
                </a:solidFill>
                <a:latin typeface="GE Inspira Pitch"/>
                <a:ea typeface="+mn-ea"/>
              </a:rPr>
              <a:t>© 2014 General Electric Company - All rights reserved</a:t>
            </a:r>
            <a:endParaRPr lang="en-GB" sz="1000" dirty="0">
              <a:solidFill>
                <a:srgbClr val="454545"/>
              </a:solidFill>
              <a:latin typeface="GE Inspira Pitch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43541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w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536192"/>
            <a:ext cx="9144000" cy="532180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insert headline</a:t>
            </a:r>
            <a:endParaRPr lang="en-US" dirty="0"/>
          </a:p>
        </p:txBody>
      </p:sp>
      <p:sp>
        <p:nvSpPr>
          <p:cNvPr id="5" name="Date Placeholder 1" descr="CONFIDENTIAL_TAG_0xFFEE"/>
          <p:cNvSpPr txBox="1">
            <a:spLocks/>
          </p:cNvSpPr>
          <p:nvPr userDrawn="1"/>
        </p:nvSpPr>
        <p:spPr>
          <a:xfrm>
            <a:off x="2010671" y="6622472"/>
            <a:ext cx="5091182" cy="246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64" tIns="46033" rIns="92064" bIns="46033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1E4191"/>
                </a:solidFill>
              </a:defRPr>
            </a:lvl1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 smtClean="0">
                <a:solidFill>
                  <a:srgbClr val="454545"/>
                </a:solidFill>
                <a:latin typeface="GE Inspira Pitch"/>
                <a:ea typeface="+mn-ea"/>
              </a:rPr>
              <a:t>© 2014 General Electric Company - All rights reserved</a:t>
            </a:r>
            <a:endParaRPr lang="en-GB" sz="1000" dirty="0">
              <a:solidFill>
                <a:srgbClr val="454545"/>
              </a:solidFill>
              <a:latin typeface="GE Inspira Pitch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60531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w/ Title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insert headline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536192"/>
            <a:ext cx="9144000" cy="449884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94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Text -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insert headline</a:t>
            </a:r>
            <a:endParaRPr lang="en-US" dirty="0"/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10"/>
          </p:nvPr>
        </p:nvSpPr>
        <p:spPr>
          <a:xfrm>
            <a:off x="0" y="1536192"/>
            <a:ext cx="4498848" cy="449884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9" name="Text Placeholder 58"/>
          <p:cNvSpPr>
            <a:spLocks noGrp="1"/>
          </p:cNvSpPr>
          <p:nvPr>
            <p:ph type="body" sz="quarter" idx="11" hasCustomPrompt="1"/>
          </p:nvPr>
        </p:nvSpPr>
        <p:spPr>
          <a:xfrm>
            <a:off x="4626864" y="1536192"/>
            <a:ext cx="4096512" cy="4498848"/>
          </a:xfrm>
        </p:spPr>
        <p:txBody>
          <a:bodyPr lIns="182880"/>
          <a:lstStyle>
            <a:lvl1pPr marL="0">
              <a:lnSpc>
                <a:spcPts val="2580"/>
              </a:lnSpc>
              <a:defRPr sz="2150" baseline="0">
                <a:solidFill>
                  <a:schemeClr val="tx1"/>
                </a:solidFill>
              </a:defRPr>
            </a:lvl1pPr>
            <a:lvl2pPr>
              <a:lnSpc>
                <a:spcPts val="2580"/>
              </a:lnSpc>
              <a:defRPr sz="2150">
                <a:solidFill>
                  <a:schemeClr val="tx1"/>
                </a:solidFill>
              </a:defRPr>
            </a:lvl2pPr>
            <a:lvl3pPr marL="461963" indent="-234950">
              <a:lnSpc>
                <a:spcPts val="2580"/>
              </a:lnSpc>
              <a:tabLst/>
              <a:defRPr sz="2150">
                <a:solidFill>
                  <a:schemeClr val="tx1"/>
                </a:solidFill>
              </a:defRPr>
            </a:lvl3pPr>
            <a:lvl4pPr marL="687388" indent="-225425">
              <a:lnSpc>
                <a:spcPts val="2580"/>
              </a:lnSpc>
              <a:buFont typeface="Arial"/>
              <a:buChar char="•"/>
              <a:defRPr sz="1750"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First level copy </a:t>
            </a:r>
          </a:p>
          <a:p>
            <a:pPr lvl="1"/>
            <a:r>
              <a:rPr lang="en-US" dirty="0" smtClean="0"/>
              <a:t>First level bullet</a:t>
            </a:r>
          </a:p>
          <a:p>
            <a:pPr lvl="2"/>
            <a:r>
              <a:rPr lang="en-US" dirty="0" smtClean="0"/>
              <a:t>Second level bullet</a:t>
            </a:r>
          </a:p>
          <a:p>
            <a:pPr lvl="3"/>
            <a:r>
              <a:rPr lang="en-US" dirty="0" smtClean="0"/>
              <a:t>Third level bullet</a:t>
            </a:r>
          </a:p>
        </p:txBody>
      </p:sp>
    </p:spTree>
    <p:extLst>
      <p:ext uri="{BB962C8B-B14F-4D97-AF65-F5344CB8AC3E}">
        <p14:creationId xmlns:p14="http://schemas.microsoft.com/office/powerpoint/2010/main" val="2379397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Text - Half Image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insert headline</a:t>
            </a:r>
            <a:endParaRPr lang="en-US" dirty="0"/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10"/>
          </p:nvPr>
        </p:nvSpPr>
        <p:spPr>
          <a:xfrm>
            <a:off x="0" y="1536192"/>
            <a:ext cx="4498848" cy="449884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9" name="Text Placeholder 58"/>
          <p:cNvSpPr>
            <a:spLocks noGrp="1"/>
          </p:cNvSpPr>
          <p:nvPr>
            <p:ph type="body" sz="quarter" idx="11" hasCustomPrompt="1"/>
          </p:nvPr>
        </p:nvSpPr>
        <p:spPr>
          <a:xfrm>
            <a:off x="4626864" y="1536192"/>
            <a:ext cx="4096512" cy="4498848"/>
          </a:xfrm>
          <a:solidFill>
            <a:schemeClr val="tx2"/>
          </a:solidFill>
        </p:spPr>
        <p:txBody>
          <a:bodyPr lIns="274320" tIns="137160" rIns="182880" bIns="0">
            <a:noAutofit/>
          </a:bodyPr>
          <a:lstStyle>
            <a:lvl1pPr marL="0">
              <a:lnSpc>
                <a:spcPts val="2580"/>
              </a:lnSpc>
              <a:defRPr sz="2150" baseline="0">
                <a:solidFill>
                  <a:schemeClr val="bg1"/>
                </a:solidFill>
              </a:defRPr>
            </a:lvl1pPr>
            <a:lvl2pPr>
              <a:lnSpc>
                <a:spcPts val="2580"/>
              </a:lnSpc>
              <a:defRPr sz="2150" baseline="0">
                <a:solidFill>
                  <a:schemeClr val="bg1"/>
                </a:solidFill>
              </a:defRPr>
            </a:lvl2pPr>
            <a:lvl3pPr marL="461963" indent="-234950">
              <a:lnSpc>
                <a:spcPts val="2580"/>
              </a:lnSpc>
              <a:defRPr sz="2150" baseline="0">
                <a:solidFill>
                  <a:schemeClr val="bg1"/>
                </a:solidFill>
              </a:defRPr>
            </a:lvl3pPr>
            <a:lvl4pPr marL="687388" indent="-225425">
              <a:lnSpc>
                <a:spcPts val="2580"/>
              </a:lnSpc>
              <a:buFont typeface="Arial"/>
              <a:buChar char="•"/>
              <a:defRPr sz="1750" baseline="0">
                <a:solidFill>
                  <a:schemeClr val="bg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First level copy </a:t>
            </a:r>
          </a:p>
          <a:p>
            <a:pPr lvl="1"/>
            <a:r>
              <a:rPr lang="en-US" dirty="0" smtClean="0"/>
              <a:t>First level bullet</a:t>
            </a:r>
          </a:p>
          <a:p>
            <a:pPr lvl="2"/>
            <a:r>
              <a:rPr lang="en-US" dirty="0" smtClean="0"/>
              <a:t>Second level bullet</a:t>
            </a:r>
          </a:p>
          <a:p>
            <a:pPr lvl="3"/>
            <a:r>
              <a:rPr lang="en-US" dirty="0" smtClean="0"/>
              <a:t>Third level bullet</a:t>
            </a:r>
          </a:p>
        </p:txBody>
      </p:sp>
    </p:spTree>
    <p:extLst>
      <p:ext uri="{BB962C8B-B14F-4D97-AF65-F5344CB8AC3E}">
        <p14:creationId xmlns:p14="http://schemas.microsoft.com/office/powerpoint/2010/main" val="1346167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Quadra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insert headline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11480" y="1746504"/>
            <a:ext cx="2002536" cy="4289425"/>
          </a:xfrm>
          <a:solidFill>
            <a:schemeClr val="tx2"/>
          </a:solidFill>
        </p:spPr>
        <p:txBody>
          <a:bodyPr lIns="182880" tIns="137160" rIns="91440"/>
          <a:lstStyle>
            <a:lvl1pPr marL="0">
              <a:lnSpc>
                <a:spcPts val="2200"/>
              </a:lnSpc>
              <a:spcBef>
                <a:spcPts val="0"/>
              </a:spcBef>
              <a:spcAft>
                <a:spcPts val="1600"/>
              </a:spcAft>
              <a:defRPr sz="2000">
                <a:solidFill>
                  <a:schemeClr val="bg1"/>
                </a:solidFill>
              </a:defRPr>
            </a:lvl1pPr>
            <a:lvl2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3pPr>
            <a:lvl4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4pPr>
            <a:lvl5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5pPr>
          </a:lstStyle>
          <a:p>
            <a:pPr lvl="0"/>
            <a:r>
              <a:rPr lang="en-US" dirty="0" smtClean="0"/>
              <a:t>Click to insert content</a:t>
            </a:r>
          </a:p>
          <a:p>
            <a:pPr lvl="1"/>
            <a:r>
              <a:rPr lang="en-US" dirty="0" smtClean="0"/>
              <a:t>Level 1 bullet</a:t>
            </a:r>
          </a:p>
          <a:p>
            <a:pPr lvl="1"/>
            <a:r>
              <a:rPr lang="en-US" dirty="0" smtClean="0"/>
              <a:t>Level 1 bullet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2514600" y="1746504"/>
            <a:ext cx="2002536" cy="4289425"/>
          </a:xfrm>
          <a:solidFill>
            <a:schemeClr val="tx2"/>
          </a:solidFill>
        </p:spPr>
        <p:txBody>
          <a:bodyPr lIns="182880" tIns="137160" rIns="91440"/>
          <a:lstStyle>
            <a:lvl1pPr marL="0">
              <a:lnSpc>
                <a:spcPts val="2200"/>
              </a:lnSpc>
              <a:spcBef>
                <a:spcPts val="0"/>
              </a:spcBef>
              <a:spcAft>
                <a:spcPts val="1600"/>
              </a:spcAft>
              <a:defRPr sz="2000">
                <a:solidFill>
                  <a:schemeClr val="bg1"/>
                </a:solidFill>
              </a:defRPr>
            </a:lvl1pPr>
            <a:lvl2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3pPr>
            <a:lvl4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4pPr>
            <a:lvl5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5pPr>
          </a:lstStyle>
          <a:p>
            <a:pPr lvl="0"/>
            <a:r>
              <a:rPr lang="en-US" dirty="0" smtClean="0"/>
              <a:t>Click to insert content</a:t>
            </a:r>
          </a:p>
          <a:p>
            <a:pPr lvl="1"/>
            <a:r>
              <a:rPr lang="en-US" dirty="0" smtClean="0"/>
              <a:t>Level 1 bullet</a:t>
            </a:r>
          </a:p>
          <a:p>
            <a:pPr lvl="1"/>
            <a:r>
              <a:rPr lang="en-US" dirty="0" smtClean="0"/>
              <a:t>Level 1 bullet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617720" y="1746504"/>
            <a:ext cx="2002536" cy="4289425"/>
          </a:xfrm>
          <a:solidFill>
            <a:schemeClr val="tx2"/>
          </a:solidFill>
        </p:spPr>
        <p:txBody>
          <a:bodyPr lIns="182880" tIns="137160" rIns="91440"/>
          <a:lstStyle>
            <a:lvl1pPr marL="0">
              <a:lnSpc>
                <a:spcPts val="2200"/>
              </a:lnSpc>
              <a:spcBef>
                <a:spcPts val="0"/>
              </a:spcBef>
              <a:spcAft>
                <a:spcPts val="1600"/>
              </a:spcAft>
              <a:defRPr sz="2000">
                <a:solidFill>
                  <a:schemeClr val="bg1"/>
                </a:solidFill>
              </a:defRPr>
            </a:lvl1pPr>
            <a:lvl2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3pPr>
            <a:lvl4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4pPr>
            <a:lvl5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5pPr>
          </a:lstStyle>
          <a:p>
            <a:pPr lvl="0"/>
            <a:r>
              <a:rPr lang="en-US" dirty="0" smtClean="0"/>
              <a:t>Click to insert content</a:t>
            </a:r>
          </a:p>
          <a:p>
            <a:pPr lvl="1"/>
            <a:r>
              <a:rPr lang="en-US" dirty="0" smtClean="0"/>
              <a:t>Level 1 bullet</a:t>
            </a:r>
          </a:p>
          <a:p>
            <a:pPr lvl="1"/>
            <a:r>
              <a:rPr lang="en-US" dirty="0" smtClean="0"/>
              <a:t>Level 1 bullet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729984" y="1746504"/>
            <a:ext cx="2002536" cy="4289425"/>
          </a:xfrm>
          <a:solidFill>
            <a:schemeClr val="tx2"/>
          </a:solidFill>
        </p:spPr>
        <p:txBody>
          <a:bodyPr lIns="182880" tIns="137160" rIns="91440"/>
          <a:lstStyle>
            <a:lvl1pPr marL="0">
              <a:lnSpc>
                <a:spcPts val="2200"/>
              </a:lnSpc>
              <a:spcBef>
                <a:spcPts val="0"/>
              </a:spcBef>
              <a:spcAft>
                <a:spcPts val="1600"/>
              </a:spcAft>
              <a:defRPr sz="2000">
                <a:solidFill>
                  <a:schemeClr val="bg1"/>
                </a:solidFill>
              </a:defRPr>
            </a:lvl1pPr>
            <a:lvl2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3pPr>
            <a:lvl4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4pPr>
            <a:lvl5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5pPr>
          </a:lstStyle>
          <a:p>
            <a:pPr lvl="0"/>
            <a:r>
              <a:rPr lang="en-US" dirty="0" smtClean="0"/>
              <a:t>Click to insert content</a:t>
            </a:r>
          </a:p>
          <a:p>
            <a:pPr lvl="1"/>
            <a:r>
              <a:rPr lang="en-US" dirty="0" smtClean="0"/>
              <a:t>Level 1 bullet</a:t>
            </a:r>
          </a:p>
          <a:p>
            <a:pPr lvl="1"/>
            <a:r>
              <a:rPr lang="en-US" dirty="0" smtClean="0"/>
              <a:t>Level 1 bullet</a:t>
            </a:r>
          </a:p>
        </p:txBody>
      </p:sp>
    </p:spTree>
    <p:extLst>
      <p:ext uri="{BB962C8B-B14F-4D97-AF65-F5344CB8AC3E}">
        <p14:creationId xmlns:p14="http://schemas.microsoft.com/office/powerpoint/2010/main" val="2163173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t Vertical Quadrant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insert headline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11480" y="1746504"/>
            <a:ext cx="2002536" cy="4289425"/>
          </a:xfrm>
          <a:solidFill>
            <a:schemeClr val="bg1"/>
          </a:solidFill>
        </p:spPr>
        <p:txBody>
          <a:bodyPr lIns="182880" tIns="137160" rIns="91440"/>
          <a:lstStyle>
            <a:lvl1pPr marL="0">
              <a:lnSpc>
                <a:spcPts val="2200"/>
              </a:lnSpc>
              <a:spcBef>
                <a:spcPts val="0"/>
              </a:spcBef>
              <a:spcAft>
                <a:spcPts val="1600"/>
              </a:spcAft>
              <a:defRPr sz="2000"/>
            </a:lvl1pPr>
            <a:lvl2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600"/>
            </a:lvl2pPr>
            <a:lvl3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3pPr>
            <a:lvl4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4pPr>
            <a:lvl5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5pPr>
          </a:lstStyle>
          <a:p>
            <a:pPr lvl="0"/>
            <a:r>
              <a:rPr lang="en-US" dirty="0" smtClean="0"/>
              <a:t>Click to insert content</a:t>
            </a:r>
          </a:p>
          <a:p>
            <a:pPr lvl="1"/>
            <a:r>
              <a:rPr lang="en-US" dirty="0" smtClean="0"/>
              <a:t>Level 1 bullet</a:t>
            </a:r>
          </a:p>
          <a:p>
            <a:pPr lvl="1"/>
            <a:r>
              <a:rPr lang="en-US" dirty="0" smtClean="0"/>
              <a:t>Level 1 bullet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2514600" y="1746504"/>
            <a:ext cx="2002536" cy="4289425"/>
          </a:xfrm>
          <a:solidFill>
            <a:schemeClr val="bg1"/>
          </a:solidFill>
        </p:spPr>
        <p:txBody>
          <a:bodyPr lIns="182880" tIns="137160" rIns="91440"/>
          <a:lstStyle>
            <a:lvl1pPr marL="0">
              <a:lnSpc>
                <a:spcPts val="2200"/>
              </a:lnSpc>
              <a:spcBef>
                <a:spcPts val="0"/>
              </a:spcBef>
              <a:spcAft>
                <a:spcPts val="1600"/>
              </a:spcAft>
              <a:defRPr sz="2000"/>
            </a:lvl1pPr>
            <a:lvl2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600"/>
            </a:lvl2pPr>
            <a:lvl3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3pPr>
            <a:lvl4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4pPr>
            <a:lvl5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5pPr>
          </a:lstStyle>
          <a:p>
            <a:pPr lvl="0"/>
            <a:r>
              <a:rPr lang="en-US" dirty="0" smtClean="0"/>
              <a:t>Click to insert content</a:t>
            </a:r>
          </a:p>
          <a:p>
            <a:pPr lvl="1"/>
            <a:r>
              <a:rPr lang="en-US" dirty="0" smtClean="0"/>
              <a:t>Level 1 bullet</a:t>
            </a:r>
          </a:p>
          <a:p>
            <a:pPr lvl="1"/>
            <a:r>
              <a:rPr lang="en-US" dirty="0" smtClean="0"/>
              <a:t>Level 1 bullet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617720" y="1746504"/>
            <a:ext cx="2002536" cy="4289425"/>
          </a:xfrm>
          <a:solidFill>
            <a:schemeClr val="bg1"/>
          </a:solidFill>
        </p:spPr>
        <p:txBody>
          <a:bodyPr lIns="182880" tIns="137160" rIns="91440"/>
          <a:lstStyle>
            <a:lvl1pPr marL="0">
              <a:lnSpc>
                <a:spcPts val="2200"/>
              </a:lnSpc>
              <a:spcBef>
                <a:spcPts val="0"/>
              </a:spcBef>
              <a:spcAft>
                <a:spcPts val="1600"/>
              </a:spcAft>
              <a:defRPr sz="2000"/>
            </a:lvl1pPr>
            <a:lvl2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600"/>
            </a:lvl2pPr>
            <a:lvl3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3pPr>
            <a:lvl4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4pPr>
            <a:lvl5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5pPr>
          </a:lstStyle>
          <a:p>
            <a:pPr lvl="0"/>
            <a:r>
              <a:rPr lang="en-US" dirty="0" smtClean="0"/>
              <a:t>Click to insert content</a:t>
            </a:r>
          </a:p>
          <a:p>
            <a:pPr lvl="1"/>
            <a:r>
              <a:rPr lang="en-US" dirty="0" smtClean="0"/>
              <a:t>Level 1 bullet</a:t>
            </a:r>
          </a:p>
          <a:p>
            <a:pPr lvl="1"/>
            <a:r>
              <a:rPr lang="en-US" dirty="0" smtClean="0"/>
              <a:t>Level 1 bullet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729984" y="1746504"/>
            <a:ext cx="2002536" cy="4289425"/>
          </a:xfrm>
          <a:solidFill>
            <a:schemeClr val="bg1"/>
          </a:solidFill>
        </p:spPr>
        <p:txBody>
          <a:bodyPr lIns="182880" tIns="137160" rIns="91440"/>
          <a:lstStyle>
            <a:lvl1pPr marL="0">
              <a:lnSpc>
                <a:spcPts val="2200"/>
              </a:lnSpc>
              <a:spcBef>
                <a:spcPts val="0"/>
              </a:spcBef>
              <a:spcAft>
                <a:spcPts val="1600"/>
              </a:spcAft>
              <a:defRPr sz="2000"/>
            </a:lvl1pPr>
            <a:lvl2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600"/>
            </a:lvl2pPr>
            <a:lvl3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3pPr>
            <a:lvl4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4pPr>
            <a:lvl5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5pPr>
          </a:lstStyle>
          <a:p>
            <a:pPr lvl="0"/>
            <a:r>
              <a:rPr lang="en-US" dirty="0" smtClean="0"/>
              <a:t>Click to insert content</a:t>
            </a:r>
          </a:p>
          <a:p>
            <a:pPr lvl="1"/>
            <a:r>
              <a:rPr lang="en-US" dirty="0" smtClean="0"/>
              <a:t>Level 1 bullet</a:t>
            </a:r>
          </a:p>
          <a:p>
            <a:pPr lvl="1"/>
            <a:r>
              <a:rPr lang="en-US" dirty="0" smtClean="0"/>
              <a:t>Level 1 bullet</a:t>
            </a:r>
          </a:p>
        </p:txBody>
      </p:sp>
    </p:spTree>
    <p:extLst>
      <p:ext uri="{BB962C8B-B14F-4D97-AF65-F5344CB8AC3E}">
        <p14:creationId xmlns:p14="http://schemas.microsoft.com/office/powerpoint/2010/main" val="784207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dra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insert headline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737360"/>
            <a:ext cx="4526280" cy="2039112"/>
          </a:xfrm>
          <a:solidFill>
            <a:schemeClr val="tx2"/>
          </a:solidFill>
        </p:spPr>
        <p:txBody>
          <a:bodyPr lIns="457200" tIns="182880" rIns="182880">
            <a:noAutofit/>
          </a:bodyPr>
          <a:lstStyle>
            <a:lvl1pPr marL="0">
              <a:lnSpc>
                <a:spcPts val="2350"/>
              </a:lnSpc>
              <a:spcBef>
                <a:spcPts val="0"/>
              </a:spcBef>
              <a:spcAft>
                <a:spcPts val="1200"/>
              </a:spcAft>
              <a:defRPr sz="2150">
                <a:solidFill>
                  <a:schemeClr val="bg1"/>
                </a:solidFill>
              </a:defRPr>
            </a:lvl1pPr>
            <a:lvl2pPr marL="164592" indent="-16459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800" baseline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sz="1800">
                <a:solidFill>
                  <a:srgbClr val="FFFFFF"/>
                </a:solidFill>
              </a:defRPr>
            </a:lvl3pPr>
            <a:lvl4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4pPr>
            <a:lvl5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5pPr>
          </a:lstStyle>
          <a:p>
            <a:pPr lvl="0"/>
            <a:r>
              <a:rPr lang="en-US" dirty="0" smtClean="0"/>
              <a:t>Click to insert content</a:t>
            </a:r>
          </a:p>
          <a:p>
            <a:pPr lvl="1"/>
            <a:r>
              <a:rPr lang="en-US" dirty="0" smtClean="0"/>
              <a:t>Level 1 bullet</a:t>
            </a:r>
          </a:p>
          <a:p>
            <a:pPr lvl="1"/>
            <a:r>
              <a:rPr lang="en-US" dirty="0" smtClean="0"/>
              <a:t>Level 1 bullet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959352"/>
            <a:ext cx="4526280" cy="2039112"/>
          </a:xfrm>
          <a:solidFill>
            <a:schemeClr val="tx2"/>
          </a:solidFill>
        </p:spPr>
        <p:txBody>
          <a:bodyPr lIns="457200" tIns="182880" rIns="182880">
            <a:noAutofit/>
          </a:bodyPr>
          <a:lstStyle>
            <a:lvl1pPr marL="0">
              <a:lnSpc>
                <a:spcPts val="2350"/>
              </a:lnSpc>
              <a:spcBef>
                <a:spcPts val="0"/>
              </a:spcBef>
              <a:spcAft>
                <a:spcPts val="1200"/>
              </a:spcAft>
              <a:defRPr sz="2150">
                <a:solidFill>
                  <a:schemeClr val="bg1"/>
                </a:solidFill>
              </a:defRPr>
            </a:lvl1pPr>
            <a:lvl2pPr marL="164592" indent="-16459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800" baseline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sz="1800">
                <a:solidFill>
                  <a:srgbClr val="FFFFFF"/>
                </a:solidFill>
              </a:defRPr>
            </a:lvl3pPr>
            <a:lvl4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4pPr>
            <a:lvl5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5pPr>
          </a:lstStyle>
          <a:p>
            <a:pPr lvl="0"/>
            <a:r>
              <a:rPr lang="en-US" dirty="0" smtClean="0"/>
              <a:t>Click to insert content</a:t>
            </a:r>
          </a:p>
          <a:p>
            <a:pPr lvl="1"/>
            <a:r>
              <a:rPr lang="en-US" dirty="0" smtClean="0"/>
              <a:t>Level 1 bullet</a:t>
            </a:r>
          </a:p>
          <a:p>
            <a:pPr lvl="1"/>
            <a:r>
              <a:rPr lang="en-US" dirty="0" smtClean="0"/>
              <a:t>Level 1 bullet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617720" y="1737360"/>
            <a:ext cx="4526280" cy="2039112"/>
          </a:xfrm>
          <a:solidFill>
            <a:schemeClr val="tx2"/>
          </a:solidFill>
        </p:spPr>
        <p:txBody>
          <a:bodyPr lIns="457200" tIns="182880" rIns="182880">
            <a:noAutofit/>
          </a:bodyPr>
          <a:lstStyle>
            <a:lvl1pPr marL="0">
              <a:lnSpc>
                <a:spcPts val="2350"/>
              </a:lnSpc>
              <a:spcBef>
                <a:spcPts val="0"/>
              </a:spcBef>
              <a:spcAft>
                <a:spcPts val="1200"/>
              </a:spcAft>
              <a:defRPr sz="2150">
                <a:solidFill>
                  <a:schemeClr val="bg1"/>
                </a:solidFill>
              </a:defRPr>
            </a:lvl1pPr>
            <a:lvl2pPr marL="164592" indent="-16459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800" baseline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sz="1800">
                <a:solidFill>
                  <a:srgbClr val="FFFFFF"/>
                </a:solidFill>
              </a:defRPr>
            </a:lvl3pPr>
            <a:lvl4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4pPr>
            <a:lvl5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5pPr>
          </a:lstStyle>
          <a:p>
            <a:pPr lvl="0"/>
            <a:r>
              <a:rPr lang="en-US" dirty="0" smtClean="0"/>
              <a:t>Click to insert content</a:t>
            </a:r>
          </a:p>
          <a:p>
            <a:pPr lvl="1"/>
            <a:r>
              <a:rPr lang="en-US" dirty="0" smtClean="0"/>
              <a:t>Level 1 bullet</a:t>
            </a:r>
          </a:p>
          <a:p>
            <a:pPr lvl="1"/>
            <a:r>
              <a:rPr lang="en-US" dirty="0" smtClean="0"/>
              <a:t>Level 1 bullet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617720" y="3959352"/>
            <a:ext cx="4526280" cy="2039112"/>
          </a:xfrm>
          <a:solidFill>
            <a:schemeClr val="tx2"/>
          </a:solidFill>
        </p:spPr>
        <p:txBody>
          <a:bodyPr lIns="457200" tIns="182880" rIns="182880">
            <a:noAutofit/>
          </a:bodyPr>
          <a:lstStyle>
            <a:lvl1pPr marL="0">
              <a:lnSpc>
                <a:spcPts val="2350"/>
              </a:lnSpc>
              <a:spcBef>
                <a:spcPts val="0"/>
              </a:spcBef>
              <a:spcAft>
                <a:spcPts val="1200"/>
              </a:spcAft>
              <a:defRPr sz="2150">
                <a:solidFill>
                  <a:schemeClr val="bg1"/>
                </a:solidFill>
              </a:defRPr>
            </a:lvl1pPr>
            <a:lvl2pPr marL="164592" indent="-16459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800" baseline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sz="1800">
                <a:solidFill>
                  <a:srgbClr val="FFFFFF"/>
                </a:solidFill>
              </a:defRPr>
            </a:lvl3pPr>
            <a:lvl4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4pPr>
            <a:lvl5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5pPr>
          </a:lstStyle>
          <a:p>
            <a:pPr lvl="0"/>
            <a:r>
              <a:rPr lang="en-US" dirty="0" smtClean="0"/>
              <a:t>Click to insert content</a:t>
            </a:r>
          </a:p>
          <a:p>
            <a:pPr lvl="1"/>
            <a:r>
              <a:rPr lang="en-US" dirty="0" smtClean="0"/>
              <a:t>Level 1 bullet</a:t>
            </a:r>
          </a:p>
          <a:p>
            <a:pPr lvl="1"/>
            <a:r>
              <a:rPr lang="en-US" dirty="0" smtClean="0"/>
              <a:t>Level 1 bullet</a:t>
            </a:r>
          </a:p>
        </p:txBody>
      </p:sp>
    </p:spTree>
    <p:extLst>
      <p:ext uri="{BB962C8B-B14F-4D97-AF65-F5344CB8AC3E}">
        <p14:creationId xmlns:p14="http://schemas.microsoft.com/office/powerpoint/2010/main" val="1167266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11163" y="2112264"/>
            <a:ext cx="8311896" cy="3163824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insert 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597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insert headline</a:t>
            </a:r>
            <a:endParaRPr lang="en-US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411480" y="1729241"/>
            <a:ext cx="8311896" cy="3571273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739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2551609-7012-4524-8F91-CAEC89A8DA26}" type="slidenum">
              <a:rPr lang="en-US">
                <a:solidFill>
                  <a:srgbClr val="000000"/>
                </a:solidFill>
                <a:ea typeface="ＭＳ Ｐゴシック"/>
                <a:cs typeface="Times New Roman" pitchFamily="18" charset="0"/>
              </a:rPr>
              <a:pPr/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349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Slide w/ Color Bckgr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insert headline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11163" y="1545336"/>
            <a:ext cx="8311896" cy="338328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 smtClean="0"/>
              <a:t>Click to insert content</a:t>
            </a:r>
          </a:p>
          <a:p>
            <a:pPr lvl="1"/>
            <a:r>
              <a:rPr lang="en-US" dirty="0" smtClean="0"/>
              <a:t>First level bullet </a:t>
            </a:r>
          </a:p>
          <a:p>
            <a:pPr lvl="2"/>
            <a:r>
              <a:rPr lang="en-US" dirty="0" smtClean="0"/>
              <a:t>Second level bullet</a:t>
            </a:r>
          </a:p>
          <a:p>
            <a:pPr lvl="3"/>
            <a:r>
              <a:rPr lang="en-US" dirty="0" smtClean="0"/>
              <a:t>Third level bullet</a:t>
            </a:r>
          </a:p>
        </p:txBody>
      </p:sp>
      <p:pic>
        <p:nvPicPr>
          <p:cNvPr id="10" name="Picture 9" descr="Monogram_PPT_small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" y="6217920"/>
            <a:ext cx="457200" cy="457200"/>
          </a:xfrm>
          <a:prstGeom prst="rect">
            <a:avLst/>
          </a:prstGeom>
        </p:spPr>
      </p:pic>
      <p:sp>
        <p:nvSpPr>
          <p:cNvPr id="11" name="Date Placeholder 1" descr="CONFIDENTIAL_TAG_0xFFEE"/>
          <p:cNvSpPr txBox="1">
            <a:spLocks/>
          </p:cNvSpPr>
          <p:nvPr userDrawn="1"/>
        </p:nvSpPr>
        <p:spPr>
          <a:xfrm>
            <a:off x="2010671" y="6622472"/>
            <a:ext cx="5091182" cy="246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64" tIns="46033" rIns="92064" bIns="46033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1E4191"/>
                </a:solidFill>
              </a:defRPr>
            </a:lvl1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 smtClean="0">
                <a:solidFill>
                  <a:prstClr val="white"/>
                </a:solidFill>
                <a:latin typeface="GE Inspira Pitch"/>
                <a:ea typeface="+mn-ea"/>
              </a:rPr>
              <a:t>© 2014 General Electric Company - All rights reserved</a:t>
            </a:r>
            <a:endParaRPr lang="en-GB" sz="1000" dirty="0">
              <a:solidFill>
                <a:prstClr val="white"/>
              </a:solidFill>
              <a:latin typeface="GE Inspira Pitch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81221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66"/>
          <a:stretch/>
        </p:blipFill>
        <p:spPr>
          <a:xfrm>
            <a:off x="5065978" y="-1"/>
            <a:ext cx="3658074" cy="510265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9768" y="5056631"/>
            <a:ext cx="5577840" cy="740664"/>
          </a:xfrm>
          <a:prstGeom prst="rect">
            <a:avLst/>
          </a:prstGeom>
        </p:spPr>
        <p:txBody>
          <a:bodyPr t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300" spc="-20" baseline="0">
                <a:solidFill>
                  <a:schemeClr val="tx1"/>
                </a:solidFill>
                <a:latin typeface="GE Inspira Pitch"/>
                <a:cs typeface="GE Inspira Pitch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</a:t>
            </a:r>
            <a:br>
              <a:rPr lang="en-US" dirty="0" smtClean="0"/>
            </a:br>
            <a:r>
              <a:rPr lang="en-US" dirty="0" smtClean="0"/>
              <a:t>Month XX, 201X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909898" y="280576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454545"/>
              </a:solidFill>
              <a:latin typeface="GE Inspira Pitch"/>
              <a:ea typeface="+mn-ea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11480" y="3319272"/>
            <a:ext cx="8311896" cy="1618488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90000"/>
              </a:lnSpc>
              <a:defRPr sz="4800" spc="-100" baseline="0">
                <a:latin typeface="GE Inspira Pitch"/>
                <a:cs typeface="GE Inspira Pitch"/>
              </a:defRPr>
            </a:lvl1pPr>
          </a:lstStyle>
          <a:p>
            <a:r>
              <a:rPr lang="en-US" dirty="0" smtClean="0"/>
              <a:t>Click to add title</a:t>
            </a:r>
            <a:br>
              <a:rPr lang="en-US" dirty="0" smtClean="0"/>
            </a:br>
            <a:r>
              <a:rPr lang="en-US" dirty="0" smtClean="0"/>
              <a:t>(two lines maximum)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25566" y="6217840"/>
            <a:ext cx="4066897" cy="4196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0745AB"/>
                </a:solidFill>
                <a:latin typeface="GE Inspira Pitch"/>
                <a:ea typeface="+mn-ea"/>
                <a:cs typeface="GE Inspira Pitch"/>
              </a:rPr>
              <a:t>Imagination </a:t>
            </a:r>
            <a:r>
              <a:rPr lang="en-US" sz="1600" b="1" dirty="0">
                <a:solidFill>
                  <a:srgbClr val="0745AB"/>
                </a:solidFill>
                <a:latin typeface="GE Inspira Pitch"/>
                <a:ea typeface="+mn-ea"/>
                <a:cs typeface="GE Inspira Pitch"/>
              </a:rPr>
              <a:t>at </a:t>
            </a:r>
            <a:r>
              <a:rPr lang="en-US" sz="1600" b="1" dirty="0" smtClean="0">
                <a:solidFill>
                  <a:srgbClr val="0745AB"/>
                </a:solidFill>
                <a:latin typeface="GE Inspira Pitch"/>
                <a:ea typeface="+mn-ea"/>
                <a:cs typeface="GE Inspira Pitch"/>
              </a:rPr>
              <a:t>work.</a:t>
            </a:r>
            <a:endParaRPr lang="en-US" sz="1600" b="1" dirty="0">
              <a:solidFill>
                <a:srgbClr val="0745AB"/>
              </a:solidFill>
              <a:latin typeface="GE Inspira Pitch"/>
              <a:ea typeface="+mn-ea"/>
              <a:cs typeface="GE Inspira Pitch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-909898" y="280576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454545"/>
              </a:solidFill>
              <a:latin typeface="GE Inspira Pitch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28610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11"/>
          <p:cNvGraphicFramePr>
            <a:graphicFrameLocks noChangeAspect="1"/>
          </p:cNvGraphicFramePr>
          <p:nvPr/>
        </p:nvGraphicFramePr>
        <p:xfrm>
          <a:off x="80963" y="87313"/>
          <a:ext cx="2066925" cy="256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5" name="Image" r:id="rId3" imgW="2228092" imgH="2770638" progId="">
                  <p:embed/>
                </p:oleObj>
              </mc:Choice>
              <mc:Fallback>
                <p:oleObj name="Image" r:id="rId3" imgW="2228092" imgH="277063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3" y="87313"/>
                        <a:ext cx="2066925" cy="2568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2620963" y="2339975"/>
            <a:ext cx="6157912" cy="152400"/>
          </a:xfrm>
          <a:custGeom>
            <a:avLst/>
            <a:gdLst>
              <a:gd name="T0" fmla="*/ 0 w 1000"/>
              <a:gd name="T1" fmla="*/ 0 h 1000"/>
              <a:gd name="T2" fmla="*/ 3805590 w 1000"/>
              <a:gd name="T3" fmla="*/ 0 h 1000"/>
              <a:gd name="T4" fmla="*/ 3805590 w 1000"/>
              <a:gd name="T5" fmla="*/ 152400 h 1000"/>
              <a:gd name="T6" fmla="*/ 0 w 1000"/>
              <a:gd name="T7" fmla="*/ 152400 h 1000"/>
              <a:gd name="T8" fmla="*/ 0 w 1000"/>
              <a:gd name="T9" fmla="*/ 0 h 1000"/>
              <a:gd name="T10" fmla="*/ 6157912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00"/>
              <a:gd name="T19" fmla="*/ 0 h 1000"/>
              <a:gd name="T20" fmla="*/ 1000 w 1000"/>
              <a:gd name="T21" fmla="*/ 1000 h 1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nl-BE">
              <a:solidFill>
                <a:srgbClr val="FF0000"/>
              </a:solidFill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43188" y="2571745"/>
            <a:ext cx="6386530" cy="857255"/>
          </a:xfrm>
        </p:spPr>
        <p:txBody>
          <a:bodyPr/>
          <a:lstStyle>
            <a:lvl1pPr algn="l">
              <a:lnSpc>
                <a:spcPct val="150000"/>
              </a:lnSpc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BE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C9DAD-57BD-4046-9D5D-55C750D2067A}" type="datetime1">
              <a:rPr lang="nl-BE"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17/04/2018</a:t>
            </a:fld>
            <a:endParaRPr lang="nl-BE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>
                <a:solidFill>
                  <a:srgbClr val="1C1C1C">
                    <a:lumMod val="50000"/>
                    <a:lumOff val="50000"/>
                  </a:srgbClr>
                </a:solidFill>
              </a:rPr>
              <a:t>K.U.Leuven – UZ Leuven Medical Imaging Research Center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181838EA-39D6-43C0-8D52-408E90A0F8E3}" type="slidenum">
              <a:rPr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‹#›</a:t>
            </a:fld>
            <a:endParaRPr dirty="0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8806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405EC-7662-4C16-BCCD-BC2F4C7F466D}" type="datetime1">
              <a:rPr lang="nl-BE"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17/04/2018</a:t>
            </a:fld>
            <a:endParaRPr lang="nl-BE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>
                <a:solidFill>
                  <a:srgbClr val="1C1C1C">
                    <a:lumMod val="50000"/>
                    <a:lumOff val="50000"/>
                  </a:srgbClr>
                </a:solidFill>
              </a:rPr>
              <a:t>K.U.Leuven – UZ Leuven Medical Imaging Research Center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908D6E59-F65D-4085-AD0C-F7F979BF742C}" type="slidenum">
              <a:rPr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‹#›</a:t>
            </a:fld>
            <a:endParaRPr dirty="0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9607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85789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B819C-60F1-4621-A2DF-2B3BA73A0E84}" type="datetime1">
              <a:rPr lang="nl-BE"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17/04/2018</a:t>
            </a:fld>
            <a:endParaRPr lang="nl-BE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>
                <a:solidFill>
                  <a:srgbClr val="1C1C1C">
                    <a:lumMod val="50000"/>
                    <a:lumOff val="50000"/>
                  </a:srgbClr>
                </a:solidFill>
              </a:rPr>
              <a:t>K.U.Leuven – UZ Leuven Medical Imaging Research Center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CEB03682-B61C-498A-A8FF-7D98E98FF2BF}" type="slidenum">
              <a:rPr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‹#›</a:t>
            </a:fld>
            <a:endParaRPr dirty="0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4529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0431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57200" y="3786190"/>
            <a:ext cx="8229600" cy="20431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6D169-479E-4896-AFAF-19CDCB94B3B9}" type="datetime1">
              <a:rPr lang="nl-BE"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17/04/2018</a:t>
            </a:fld>
            <a:endParaRPr lang="nl-BE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>
                <a:solidFill>
                  <a:srgbClr val="1C1C1C">
                    <a:lumMod val="50000"/>
                    <a:lumOff val="50000"/>
                  </a:srgbClr>
                </a:solidFill>
              </a:rPr>
              <a:t>K.U.Leuven – UZ Leuven Medical Imaging Research Center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4CD182A-DABE-421E-AA3B-2BCAFAA6263B}" type="slidenum">
              <a:rPr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‹#›</a:t>
            </a:fld>
            <a:endParaRPr dirty="0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9879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08C04-BC8B-4469-A8AA-0176BC874ABC}" type="datetime1">
              <a:rPr lang="nl-BE"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17/04/2018</a:t>
            </a:fld>
            <a:endParaRPr lang="nl-BE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>
                <a:solidFill>
                  <a:srgbClr val="1C1C1C">
                    <a:lumMod val="50000"/>
                    <a:lumOff val="50000"/>
                  </a:srgbClr>
                </a:solidFill>
              </a:rPr>
              <a:t>K.U.Leuven – UZ Leuven Medical Imaging Research Center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9EB8A49-D611-4764-A09E-D3958AE8CE93}" type="slidenum">
              <a:rPr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‹#›</a:t>
            </a:fld>
            <a:endParaRPr dirty="0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9664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96937-035D-4CE6-B668-A4A190CB4FEE}" type="datetime1">
              <a:rPr lang="nl-BE"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17/04/2018</a:t>
            </a:fld>
            <a:endParaRPr lang="nl-BE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>
                <a:solidFill>
                  <a:srgbClr val="1C1C1C">
                    <a:lumMod val="50000"/>
                    <a:lumOff val="50000"/>
                  </a:srgbClr>
                </a:solidFill>
              </a:rPr>
              <a:t>K.U.Leuven – UZ Leuven Medical Imaging Research Center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C9E5AA97-969B-448A-A05B-82E358DAB2FF}" type="slidenum">
              <a:rPr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‹#›</a:t>
            </a:fld>
            <a:endParaRPr dirty="0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4401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D00C0-6063-481D-ABD3-AB4AD1E9D19C}" type="datetime1">
              <a:rPr lang="nl-BE"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17/04/2018</a:t>
            </a:fld>
            <a:endParaRPr lang="nl-BE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>
                <a:solidFill>
                  <a:srgbClr val="1C1C1C">
                    <a:lumMod val="50000"/>
                    <a:lumOff val="50000"/>
                  </a:srgbClr>
                </a:solidFill>
              </a:rPr>
              <a:t>K.U.Leuven – UZ Leuven Medical Imaging Research Center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19CA9EFC-5F4F-4B94-BF3A-6306DCA5246D}" type="slidenum">
              <a:rPr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‹#›</a:t>
            </a:fld>
            <a:endParaRPr dirty="0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463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AC699-7D45-465C-953F-29F3ED59E95C}" type="datetime1">
              <a:rPr lang="nl-BE"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17/04/2018</a:t>
            </a:fld>
            <a:endParaRPr lang="nl-BE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>
                <a:solidFill>
                  <a:srgbClr val="1C1C1C">
                    <a:lumMod val="50000"/>
                    <a:lumOff val="50000"/>
                  </a:srgbClr>
                </a:solidFill>
              </a:rPr>
              <a:t>K.U.Leuven – UZ Leuven Medical Imaging Research Center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BCC2F95-A49C-4F8D-AD30-42B410397710}" type="slidenum">
              <a:rPr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‹#›</a:t>
            </a:fld>
            <a:endParaRPr dirty="0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28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C38EB37-9F67-488F-AFCB-318363D4DA79}" type="slidenum">
              <a:rPr lang="en-US">
                <a:solidFill>
                  <a:srgbClr val="000000"/>
                </a:solidFill>
                <a:ea typeface="ＭＳ Ｐゴシック"/>
                <a:cs typeface="Times New Roman" pitchFamily="18" charset="0"/>
              </a:rPr>
              <a:pPr/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4623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133FB-EDCF-4F9A-B63C-8E1C8C67992C}" type="datetime1">
              <a:rPr lang="nl-BE"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17/04/2018</a:t>
            </a:fld>
            <a:endParaRPr lang="nl-BE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>
                <a:solidFill>
                  <a:srgbClr val="1C1C1C">
                    <a:lumMod val="50000"/>
                    <a:lumOff val="50000"/>
                  </a:srgbClr>
                </a:solidFill>
              </a:rPr>
              <a:t>K.U.Leuven – UZ Leuven Medical Imaging Research Center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15A4B5F0-9F8B-498C-B506-7CD1FADC85AF}" type="slidenum">
              <a:rPr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‹#›</a:t>
            </a:fld>
            <a:endParaRPr dirty="0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5385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FED03-81E7-4AE1-8EF7-85F8EBCFD201}" type="datetime1">
              <a:rPr lang="nl-BE"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17/04/2018</a:t>
            </a:fld>
            <a:endParaRPr lang="nl-BE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>
                <a:solidFill>
                  <a:srgbClr val="1C1C1C">
                    <a:lumMod val="50000"/>
                    <a:lumOff val="50000"/>
                  </a:srgbClr>
                </a:solidFill>
              </a:rPr>
              <a:t>K.U.Leuven – UZ Leuven Medical Imaging Research Center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8DD8233A-CBBB-40B3-9BBA-3640069656C2}" type="slidenum">
              <a:rPr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‹#›</a:t>
            </a:fld>
            <a:endParaRPr dirty="0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5049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nl-B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BD1BB-BAF6-4013-BB91-5EFD4B44399E}" type="datetime1">
              <a:rPr lang="nl-BE"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17/04/2018</a:t>
            </a:fld>
            <a:endParaRPr lang="nl-BE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>
                <a:solidFill>
                  <a:srgbClr val="1C1C1C">
                    <a:lumMod val="50000"/>
                    <a:lumOff val="50000"/>
                  </a:srgbClr>
                </a:solidFill>
              </a:rPr>
              <a:t>K.U.Leuven – UZ Leuven Medical Imaging Research Center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14B5F7F7-775F-452E-8EC9-5BF7F6A05174}" type="slidenum">
              <a:rPr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‹#›</a:t>
            </a:fld>
            <a:endParaRPr dirty="0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9837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6CD52-6C3D-4998-8B74-BE2A02C8CB5D}" type="datetime1">
              <a:rPr lang="nl-BE"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17/04/2018</a:t>
            </a:fld>
            <a:endParaRPr lang="nl-BE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>
                <a:solidFill>
                  <a:srgbClr val="1C1C1C">
                    <a:lumMod val="50000"/>
                    <a:lumOff val="50000"/>
                  </a:srgbClr>
                </a:solidFill>
              </a:rPr>
              <a:t>K.U.Leuven – UZ Leuven Medical Imaging Research Center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62EAE97F-C8F9-4B2A-B178-1E68DF6DF65E}" type="slidenum">
              <a:rPr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‹#›</a:t>
            </a:fld>
            <a:endParaRPr dirty="0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4186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4ED15-B6EF-4DB5-9C2B-1E3AC86E801A}" type="datetime1">
              <a:rPr lang="nl-BE"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17/04/2018</a:t>
            </a:fld>
            <a:endParaRPr lang="nl-BE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>
                <a:solidFill>
                  <a:srgbClr val="1C1C1C">
                    <a:lumMod val="50000"/>
                    <a:lumOff val="50000"/>
                  </a:srgbClr>
                </a:solidFill>
              </a:rPr>
              <a:t>K.U.Leuven – UZ Leuven Medical Imaging Research Center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77F33598-7D04-4CB5-95B4-02044CEF57FC}" type="slidenum">
              <a:rPr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‹#›</a:t>
            </a:fld>
            <a:endParaRPr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374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11"/>
          <p:cNvGraphicFramePr>
            <a:graphicFrameLocks noChangeAspect="1"/>
          </p:cNvGraphicFramePr>
          <p:nvPr/>
        </p:nvGraphicFramePr>
        <p:xfrm>
          <a:off x="80963" y="87313"/>
          <a:ext cx="2066925" cy="256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5" name="Image" r:id="rId3" imgW="2228092" imgH="2770638" progId="">
                  <p:embed/>
                </p:oleObj>
              </mc:Choice>
              <mc:Fallback>
                <p:oleObj name="Image" r:id="rId3" imgW="2228092" imgH="277063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3" y="87313"/>
                        <a:ext cx="2066925" cy="2568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2620963" y="2339975"/>
            <a:ext cx="6157912" cy="152400"/>
          </a:xfrm>
          <a:custGeom>
            <a:avLst/>
            <a:gdLst>
              <a:gd name="T0" fmla="*/ 0 w 1000"/>
              <a:gd name="T1" fmla="*/ 0 h 1000"/>
              <a:gd name="T2" fmla="*/ 3805590 w 1000"/>
              <a:gd name="T3" fmla="*/ 0 h 1000"/>
              <a:gd name="T4" fmla="*/ 3805590 w 1000"/>
              <a:gd name="T5" fmla="*/ 152400 h 1000"/>
              <a:gd name="T6" fmla="*/ 0 w 1000"/>
              <a:gd name="T7" fmla="*/ 152400 h 1000"/>
              <a:gd name="T8" fmla="*/ 0 w 1000"/>
              <a:gd name="T9" fmla="*/ 0 h 1000"/>
              <a:gd name="T10" fmla="*/ 6157912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00"/>
              <a:gd name="T19" fmla="*/ 0 h 1000"/>
              <a:gd name="T20" fmla="*/ 1000 w 1000"/>
              <a:gd name="T21" fmla="*/ 1000 h 1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nl-BE">
              <a:solidFill>
                <a:srgbClr val="FF0000"/>
              </a:solidFill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43188" y="2571745"/>
            <a:ext cx="6386530" cy="857255"/>
          </a:xfrm>
        </p:spPr>
        <p:txBody>
          <a:bodyPr/>
          <a:lstStyle>
            <a:lvl1pPr algn="l">
              <a:lnSpc>
                <a:spcPct val="150000"/>
              </a:lnSpc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BE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C9DAD-57BD-4046-9D5D-55C750D2067A}" type="datetime1">
              <a:rPr lang="nl-BE"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17/04/2018</a:t>
            </a:fld>
            <a:endParaRPr lang="nl-BE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>
                <a:solidFill>
                  <a:srgbClr val="1C1C1C">
                    <a:lumMod val="50000"/>
                    <a:lumOff val="50000"/>
                  </a:srgbClr>
                </a:solidFill>
              </a:rPr>
              <a:t>K.U.Leuven – UZ Leuven Medical Imaging Research Center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181838EA-39D6-43C0-8D52-408E90A0F8E3}" type="slidenum">
              <a:rPr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‹#›</a:t>
            </a:fld>
            <a:endParaRPr dirty="0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087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405EC-7662-4C16-BCCD-BC2F4C7F466D}" type="datetime1">
              <a:rPr lang="nl-BE"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17/04/2018</a:t>
            </a:fld>
            <a:endParaRPr lang="nl-BE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>
                <a:solidFill>
                  <a:srgbClr val="1C1C1C">
                    <a:lumMod val="50000"/>
                    <a:lumOff val="50000"/>
                  </a:srgbClr>
                </a:solidFill>
              </a:rPr>
              <a:t>K.U.Leuven – UZ Leuven Medical Imaging Research Center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908D6E59-F65D-4085-AD0C-F7F979BF742C}" type="slidenum">
              <a:rPr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‹#›</a:t>
            </a:fld>
            <a:endParaRPr dirty="0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7229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85789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B819C-60F1-4621-A2DF-2B3BA73A0E84}" type="datetime1">
              <a:rPr lang="nl-BE"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17/04/2018</a:t>
            </a:fld>
            <a:endParaRPr lang="nl-BE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>
                <a:solidFill>
                  <a:srgbClr val="1C1C1C">
                    <a:lumMod val="50000"/>
                    <a:lumOff val="50000"/>
                  </a:srgbClr>
                </a:solidFill>
              </a:rPr>
              <a:t>K.U.Leuven – UZ Leuven Medical Imaging Research Center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CEB03682-B61C-498A-A8FF-7D98E98FF2BF}" type="slidenum">
              <a:rPr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‹#›</a:t>
            </a:fld>
            <a:endParaRPr dirty="0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650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0431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57200" y="3786190"/>
            <a:ext cx="8229600" cy="20431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6D169-479E-4896-AFAF-19CDCB94B3B9}" type="datetime1">
              <a:rPr lang="nl-BE"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17/04/2018</a:t>
            </a:fld>
            <a:endParaRPr lang="nl-BE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>
                <a:solidFill>
                  <a:srgbClr val="1C1C1C">
                    <a:lumMod val="50000"/>
                    <a:lumOff val="50000"/>
                  </a:srgbClr>
                </a:solidFill>
              </a:rPr>
              <a:t>K.U.Leuven – UZ Leuven Medical Imaging Research Center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4CD182A-DABE-421E-AA3B-2BCAFAA6263B}" type="slidenum">
              <a:rPr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‹#›</a:t>
            </a:fld>
            <a:endParaRPr dirty="0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5234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08C04-BC8B-4469-A8AA-0176BC874ABC}" type="datetime1">
              <a:rPr lang="nl-BE"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17/04/2018</a:t>
            </a:fld>
            <a:endParaRPr lang="nl-BE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>
                <a:solidFill>
                  <a:srgbClr val="1C1C1C">
                    <a:lumMod val="50000"/>
                    <a:lumOff val="50000"/>
                  </a:srgbClr>
                </a:solidFill>
              </a:rPr>
              <a:t>K.U.Leuven – UZ Leuven Medical Imaging Research Center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9EB8A49-D611-4764-A09E-D3958AE8CE93}" type="slidenum">
              <a:rPr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‹#›</a:t>
            </a:fld>
            <a:endParaRPr dirty="0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10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25EC937-4EEB-42FF-9745-F8ECC712C67B}" type="slidenum">
              <a:rPr lang="en-US">
                <a:solidFill>
                  <a:srgbClr val="000000"/>
                </a:solidFill>
                <a:ea typeface="ＭＳ Ｐゴシック"/>
                <a:cs typeface="Times New Roman" pitchFamily="18" charset="0"/>
              </a:rPr>
              <a:pPr/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2755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96937-035D-4CE6-B668-A4A190CB4FEE}" type="datetime1">
              <a:rPr lang="nl-BE"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17/04/2018</a:t>
            </a:fld>
            <a:endParaRPr lang="nl-BE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>
                <a:solidFill>
                  <a:srgbClr val="1C1C1C">
                    <a:lumMod val="50000"/>
                    <a:lumOff val="50000"/>
                  </a:srgbClr>
                </a:solidFill>
              </a:rPr>
              <a:t>K.U.Leuven – UZ Leuven Medical Imaging Research Center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C9E5AA97-969B-448A-A05B-82E358DAB2FF}" type="slidenum">
              <a:rPr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‹#›</a:t>
            </a:fld>
            <a:endParaRPr dirty="0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0511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D00C0-6063-481D-ABD3-AB4AD1E9D19C}" type="datetime1">
              <a:rPr lang="nl-BE"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17/04/2018</a:t>
            </a:fld>
            <a:endParaRPr lang="nl-BE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>
                <a:solidFill>
                  <a:srgbClr val="1C1C1C">
                    <a:lumMod val="50000"/>
                    <a:lumOff val="50000"/>
                  </a:srgbClr>
                </a:solidFill>
              </a:rPr>
              <a:t>K.U.Leuven – UZ Leuven Medical Imaging Research Center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19CA9EFC-5F4F-4B94-BF3A-6306DCA5246D}" type="slidenum">
              <a:rPr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‹#›</a:t>
            </a:fld>
            <a:endParaRPr dirty="0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5833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AC699-7D45-465C-953F-29F3ED59E95C}" type="datetime1">
              <a:rPr lang="nl-BE"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17/04/2018</a:t>
            </a:fld>
            <a:endParaRPr lang="nl-BE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>
                <a:solidFill>
                  <a:srgbClr val="1C1C1C">
                    <a:lumMod val="50000"/>
                    <a:lumOff val="50000"/>
                  </a:srgbClr>
                </a:solidFill>
              </a:rPr>
              <a:t>K.U.Leuven – UZ Leuven Medical Imaging Research Center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BCC2F95-A49C-4F8D-AD30-42B410397710}" type="slidenum">
              <a:rPr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‹#›</a:t>
            </a:fld>
            <a:endParaRPr dirty="0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6902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133FB-EDCF-4F9A-B63C-8E1C8C67992C}" type="datetime1">
              <a:rPr lang="nl-BE"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17/04/2018</a:t>
            </a:fld>
            <a:endParaRPr lang="nl-BE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>
                <a:solidFill>
                  <a:srgbClr val="1C1C1C">
                    <a:lumMod val="50000"/>
                    <a:lumOff val="50000"/>
                  </a:srgbClr>
                </a:solidFill>
              </a:rPr>
              <a:t>K.U.Leuven – UZ Leuven Medical Imaging Research Center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15A4B5F0-9F8B-498C-B506-7CD1FADC85AF}" type="slidenum">
              <a:rPr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‹#›</a:t>
            </a:fld>
            <a:endParaRPr dirty="0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5838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FED03-81E7-4AE1-8EF7-85F8EBCFD201}" type="datetime1">
              <a:rPr lang="nl-BE"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17/04/2018</a:t>
            </a:fld>
            <a:endParaRPr lang="nl-BE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>
                <a:solidFill>
                  <a:srgbClr val="1C1C1C">
                    <a:lumMod val="50000"/>
                    <a:lumOff val="50000"/>
                  </a:srgbClr>
                </a:solidFill>
              </a:rPr>
              <a:t>K.U.Leuven – UZ Leuven Medical Imaging Research Center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8DD8233A-CBBB-40B3-9BBA-3640069656C2}" type="slidenum">
              <a:rPr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‹#›</a:t>
            </a:fld>
            <a:endParaRPr dirty="0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816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nl-B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BD1BB-BAF6-4013-BB91-5EFD4B44399E}" type="datetime1">
              <a:rPr lang="nl-BE"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17/04/2018</a:t>
            </a:fld>
            <a:endParaRPr lang="nl-BE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>
                <a:solidFill>
                  <a:srgbClr val="1C1C1C">
                    <a:lumMod val="50000"/>
                    <a:lumOff val="50000"/>
                  </a:srgbClr>
                </a:solidFill>
              </a:rPr>
              <a:t>K.U.Leuven – UZ Leuven Medical Imaging Research Center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14B5F7F7-775F-452E-8EC9-5BF7F6A05174}" type="slidenum">
              <a:rPr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‹#›</a:t>
            </a:fld>
            <a:endParaRPr dirty="0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2536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6CD52-6C3D-4998-8B74-BE2A02C8CB5D}" type="datetime1">
              <a:rPr lang="nl-BE"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17/04/2018</a:t>
            </a:fld>
            <a:endParaRPr lang="nl-BE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>
                <a:solidFill>
                  <a:srgbClr val="1C1C1C">
                    <a:lumMod val="50000"/>
                    <a:lumOff val="50000"/>
                  </a:srgbClr>
                </a:solidFill>
              </a:rPr>
              <a:t>K.U.Leuven – UZ Leuven Medical Imaging Research Center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62EAE97F-C8F9-4B2A-B178-1E68DF6DF65E}" type="slidenum">
              <a:rPr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‹#›</a:t>
            </a:fld>
            <a:endParaRPr dirty="0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9342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4ED15-B6EF-4DB5-9C2B-1E3AC86E801A}" type="datetime1">
              <a:rPr lang="nl-BE"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17/04/2018</a:t>
            </a:fld>
            <a:endParaRPr lang="nl-BE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>
                <a:solidFill>
                  <a:srgbClr val="1C1C1C">
                    <a:lumMod val="50000"/>
                    <a:lumOff val="50000"/>
                  </a:srgbClr>
                </a:solidFill>
              </a:rPr>
              <a:t>K.U.Leuven – UZ Leuven Medical Imaging Research Center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77F33598-7D04-4CB5-95B4-02044CEF57FC}" type="slidenum">
              <a:rPr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‹#›</a:t>
            </a:fld>
            <a:endParaRPr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305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6E09F27-08E5-47E1-9081-CDEF6FA99715}" type="slidenum">
              <a:rPr lang="en-US">
                <a:solidFill>
                  <a:srgbClr val="000000"/>
                </a:solidFill>
                <a:ea typeface="ＭＳ Ｐゴシック"/>
                <a:cs typeface="Times New Roman" pitchFamily="18" charset="0"/>
              </a:rPr>
              <a:pPr/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487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C251E47-B223-48F4-A299-CE4A766087D6}" type="slidenum">
              <a:rPr lang="en-US">
                <a:solidFill>
                  <a:srgbClr val="000000"/>
                </a:solidFill>
                <a:ea typeface="ＭＳ Ｐゴシック"/>
                <a:cs typeface="Times New Roman" pitchFamily="18" charset="0"/>
              </a:rPr>
              <a:pPr/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355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BB27830-E813-4D5B-BECC-EB4E76333BEB}" type="slidenum">
              <a:rPr lang="en-US">
                <a:solidFill>
                  <a:srgbClr val="000000"/>
                </a:solidFill>
                <a:ea typeface="ＭＳ Ｐゴシック"/>
                <a:cs typeface="Times New Roman" pitchFamily="18" charset="0"/>
              </a:rPr>
              <a:pPr/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995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950E5CE-EF1E-495C-8D34-E9307ADFFB20}" type="slidenum">
              <a:rPr lang="en-US">
                <a:solidFill>
                  <a:srgbClr val="000000"/>
                </a:solidFill>
                <a:ea typeface="ＭＳ Ｐゴシック"/>
                <a:cs typeface="Times New Roman" pitchFamily="18" charset="0"/>
              </a:rPr>
              <a:pPr/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586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42" name="Line 18"/>
          <p:cNvSpPr>
            <a:spLocks noChangeShapeType="1"/>
          </p:cNvSpPr>
          <p:nvPr userDrawn="1"/>
        </p:nvSpPr>
        <p:spPr bwMode="auto">
          <a:xfrm>
            <a:off x="152400" y="6629400"/>
            <a:ext cx="533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  <p:sp>
        <p:nvSpPr>
          <p:cNvPr id="1043" name="Line 19"/>
          <p:cNvSpPr>
            <a:spLocks noChangeShapeType="1"/>
          </p:cNvSpPr>
          <p:nvPr userDrawn="1"/>
        </p:nvSpPr>
        <p:spPr bwMode="auto">
          <a:xfrm flipV="1">
            <a:off x="152400" y="6400800"/>
            <a:ext cx="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  <p:sp>
        <p:nvSpPr>
          <p:cNvPr id="1044" name="Line 20"/>
          <p:cNvSpPr>
            <a:spLocks noChangeShapeType="1"/>
          </p:cNvSpPr>
          <p:nvPr userDrawn="1"/>
        </p:nvSpPr>
        <p:spPr bwMode="auto">
          <a:xfrm>
            <a:off x="152400" y="6400800"/>
            <a:ext cx="228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055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804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9pPr>
    </p:titleStyle>
    <p:bodyStyle>
      <a:lvl1pPr marL="0" indent="0" algn="l" rtl="0" fontAlgn="base">
        <a:spcBef>
          <a:spcPct val="20000"/>
        </a:spcBef>
        <a:spcAft>
          <a:spcPct val="0"/>
        </a:spcAft>
        <a:buClr>
          <a:srgbClr val="691638"/>
        </a:buClr>
        <a:buNone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DC5A21"/>
        </a:buClr>
        <a:buFont typeface="Times" pitchFamily="18" charset="0"/>
        <a:buChar char="•"/>
        <a:defRPr sz="2400">
          <a:solidFill>
            <a:schemeClr val="tx2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87ADB0"/>
        </a:buClr>
        <a:buChar char="•"/>
        <a:defRPr sz="2000">
          <a:solidFill>
            <a:schemeClr val="tx2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11480" y="365760"/>
            <a:ext cx="8311896" cy="7852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411480" y="1151053"/>
            <a:ext cx="8311896" cy="33832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First level bullet </a:t>
            </a:r>
          </a:p>
          <a:p>
            <a:pPr lvl="2"/>
            <a:r>
              <a:rPr lang="en-US" dirty="0" smtClean="0"/>
              <a:t>Second level bullet</a:t>
            </a:r>
          </a:p>
          <a:p>
            <a:pPr lvl="3"/>
            <a:r>
              <a:rPr lang="en-US" dirty="0" smtClean="0"/>
              <a:t>Third level bullet</a:t>
            </a:r>
          </a:p>
        </p:txBody>
      </p:sp>
      <p:pic>
        <p:nvPicPr>
          <p:cNvPr id="7" name="Picture 6" descr="Monogram_blue_sm.pn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" y="6217920"/>
            <a:ext cx="457200" cy="457200"/>
          </a:xfrm>
          <a:prstGeom prst="rect">
            <a:avLst/>
          </a:prstGeom>
        </p:spPr>
      </p:pic>
      <p:sp>
        <p:nvSpPr>
          <p:cNvPr id="6" name="Date Placeholder 1" descr="CONFIDENTIAL_TAG_0xFFEE"/>
          <p:cNvSpPr txBox="1">
            <a:spLocks/>
          </p:cNvSpPr>
          <p:nvPr/>
        </p:nvSpPr>
        <p:spPr>
          <a:xfrm>
            <a:off x="2010671" y="6622472"/>
            <a:ext cx="5091182" cy="246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64" tIns="46033" rIns="92064" bIns="46033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1E4191"/>
                </a:solidFill>
              </a:defRPr>
            </a:lvl1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 smtClean="0">
                <a:solidFill>
                  <a:srgbClr val="454545"/>
                </a:solidFill>
                <a:latin typeface="GE Inspira Pitch"/>
                <a:ea typeface="+mn-ea"/>
              </a:rPr>
              <a:t>© 2014 General Electric Company - All rights reserved</a:t>
            </a:r>
            <a:endParaRPr lang="en-GB" sz="1000" dirty="0">
              <a:solidFill>
                <a:srgbClr val="454545"/>
              </a:solidFill>
              <a:latin typeface="GE Inspira Pitch"/>
              <a:ea typeface="+mn-ea"/>
            </a:endParaRP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8181469" y="6351632"/>
            <a:ext cx="548640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5990F28-EF56-40AF-B6C1-2CF755EA3890}" type="slidenum">
              <a:rPr lang="en-US" sz="900">
                <a:solidFill>
                  <a:srgbClr val="454545"/>
                </a:solidFill>
                <a:latin typeface="GE Inspira Pitch"/>
                <a:ea typeface="+mn-ea"/>
              </a:rPr>
              <a:pPr algn="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r>
              <a:rPr lang="en-US" sz="900" dirty="0">
                <a:solidFill>
                  <a:srgbClr val="454545"/>
                </a:solidFill>
                <a:latin typeface="GE Inspira Pitch"/>
                <a:ea typeface="+mn-e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2183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GE Inspira Pitch"/>
          <a:ea typeface="+mj-ea"/>
          <a:cs typeface="GE Inspira Pitch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ts val="600"/>
        </a:spcBef>
        <a:buFont typeface="Arial"/>
        <a:buNone/>
        <a:defRPr sz="2600" kern="1200">
          <a:solidFill>
            <a:schemeClr val="tx1"/>
          </a:solidFill>
          <a:latin typeface="GE Inspira Pitch"/>
          <a:ea typeface="+mn-ea"/>
          <a:cs typeface="GE Inspira Pitch"/>
        </a:defRPr>
      </a:lvl1pPr>
      <a:lvl2pPr marL="225425" indent="-225425" algn="l" defTabSz="457200" rtl="0" eaLnBrk="1" latinLnBrk="0" hangingPunct="1">
        <a:lnSpc>
          <a:spcPct val="100000"/>
        </a:lnSpc>
        <a:spcBef>
          <a:spcPts val="600"/>
        </a:spcBef>
        <a:buFont typeface="Arial"/>
        <a:buChar char="•"/>
        <a:defRPr sz="2600" kern="1200" baseline="0">
          <a:solidFill>
            <a:schemeClr val="tx1"/>
          </a:solidFill>
          <a:latin typeface="GE Inspira Pitch"/>
          <a:ea typeface="+mn-ea"/>
          <a:cs typeface="GE Inspira Pitch"/>
        </a:defRPr>
      </a:lvl2pPr>
      <a:lvl3pPr marL="461963" indent="-234950" algn="l" defTabSz="457200" rtl="0" eaLnBrk="1" latinLnBrk="0" hangingPunct="1">
        <a:lnSpc>
          <a:spcPct val="100000"/>
        </a:lnSpc>
        <a:spcBef>
          <a:spcPts val="600"/>
        </a:spcBef>
        <a:buFont typeface="Lucida Grande"/>
        <a:buChar char="–"/>
        <a:defRPr sz="2150" kern="1200">
          <a:solidFill>
            <a:schemeClr val="tx1"/>
          </a:solidFill>
          <a:latin typeface="GE Inspira Pitch"/>
          <a:ea typeface="+mn-ea"/>
          <a:cs typeface="GE Inspira Pitch"/>
        </a:defRPr>
      </a:lvl3pPr>
      <a:lvl4pPr marL="687388" indent="-225425" algn="l" defTabSz="457200" rtl="0" eaLnBrk="1" latinLnBrk="0" hangingPunct="1">
        <a:lnSpc>
          <a:spcPct val="100000"/>
        </a:lnSpc>
        <a:spcBef>
          <a:spcPts val="600"/>
        </a:spcBef>
        <a:buFont typeface="Arial"/>
        <a:buChar char="•"/>
        <a:defRPr sz="2150" kern="1200">
          <a:solidFill>
            <a:schemeClr val="tx1"/>
          </a:solidFill>
          <a:latin typeface="GE Inspira Pitch"/>
          <a:ea typeface="+mn-ea"/>
          <a:cs typeface="GE Inspira Pitch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3000" kern="1200">
          <a:solidFill>
            <a:schemeClr val="tx1"/>
          </a:solidFill>
          <a:latin typeface="GE Inspira Pitch"/>
          <a:ea typeface="+mn-ea"/>
          <a:cs typeface="GE Inspira Pitch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nl-BE" smtClean="0"/>
          </a:p>
        </p:txBody>
      </p:sp>
      <p:sp>
        <p:nvSpPr>
          <p:cNvPr id="184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7156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14337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bg1">
                    <a:lumMod val="50000"/>
                    <a:lumOff val="50000"/>
                  </a:schemeClr>
                </a:solidFill>
                <a:latin typeface="Verdana" pitchFamily="34" charset="0"/>
              </a:defRPr>
            </a:lvl1pPr>
          </a:lstStyle>
          <a:p>
            <a:pPr eaLnBrk="1" hangingPunct="1">
              <a:defRPr/>
            </a:pPr>
            <a:fld id="{97DFA7FF-0064-4A63-B1CD-95E426E586EC}" type="datetime1">
              <a:rPr lang="nl-BE">
                <a:solidFill>
                  <a:srgbClr val="1C1C1C">
                    <a:lumMod val="50000"/>
                    <a:lumOff val="50000"/>
                  </a:srgbClr>
                </a:solidFill>
                <a:ea typeface="+mn-ea"/>
              </a:rPr>
              <a:pPr eaLnBrk="1" hangingPunct="1">
                <a:defRPr/>
              </a:pPr>
              <a:t>17/04/2018</a:t>
            </a:fld>
            <a:endParaRPr lang="nl-BE" dirty="0">
              <a:solidFill>
                <a:srgbClr val="1C1C1C">
                  <a:lumMod val="50000"/>
                  <a:lumOff val="50000"/>
                </a:srgb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815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nl-BE" sz="900" kern="1200">
                <a:solidFill>
                  <a:schemeClr val="bg1">
                    <a:lumMod val="50000"/>
                    <a:lumOff val="50000"/>
                  </a:schemeClr>
                </a:solidFill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1C1C1C">
                    <a:lumMod val="50000"/>
                    <a:lumOff val="50000"/>
                  </a:srgbClr>
                </a:solidFill>
              </a:rPr>
              <a:t>K.U.Leuven – UZ Leuven</a:t>
            </a:r>
          </a:p>
          <a:p>
            <a:pPr>
              <a:defRPr/>
            </a:pPr>
            <a:r>
              <a:rPr lang="en-US">
                <a:solidFill>
                  <a:srgbClr val="1C1C1C">
                    <a:lumMod val="50000"/>
                    <a:lumOff val="50000"/>
                  </a:srgbClr>
                </a:solidFill>
              </a:rPr>
              <a:t>Medical Imaging Research Center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nl-BE" sz="900" kern="1200">
                <a:solidFill>
                  <a:schemeClr val="bg1">
                    <a:lumMod val="50000"/>
                    <a:lumOff val="50000"/>
                  </a:schemeClr>
                </a:solidFill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805A4B6F-0407-4765-BAC6-5572C71745CD}" type="slidenum">
              <a:rPr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‹#›</a:t>
            </a:fld>
            <a:endParaRPr dirty="0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228600" y="6324600"/>
            <a:ext cx="8610600" cy="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nl-BE" sz="1800">
              <a:solidFill>
                <a:srgbClr val="FF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2512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Verdana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Verdana" pitchFamily="34" charset="0"/>
        <a:buChar char="▪"/>
        <a:defRPr sz="2000" kern="1200">
          <a:solidFill>
            <a:schemeClr val="tx1"/>
          </a:solidFill>
          <a:latin typeface="Verdana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bg2"/>
          </a:solidFill>
          <a:latin typeface="Verdana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Symbol" pitchFamily="18" charset="2"/>
        <a:buChar char=""/>
        <a:defRPr kern="1200">
          <a:solidFill>
            <a:schemeClr val="bg2"/>
          </a:solidFill>
          <a:latin typeface="Verdana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Symbol" pitchFamily="18" charset="2"/>
        <a:buChar char=""/>
        <a:defRPr sz="1600" kern="1200">
          <a:solidFill>
            <a:schemeClr val="bg2"/>
          </a:solidFill>
          <a:latin typeface="Verdana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Symbol" pitchFamily="18" charset="2"/>
        <a:buChar char=""/>
        <a:defRPr sz="1600" kern="1200">
          <a:solidFill>
            <a:schemeClr val="bg2"/>
          </a:solidFill>
          <a:latin typeface="Verdan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nl-BE" smtClean="0"/>
          </a:p>
        </p:txBody>
      </p:sp>
      <p:sp>
        <p:nvSpPr>
          <p:cNvPr id="184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7156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14337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bg1">
                    <a:lumMod val="50000"/>
                    <a:lumOff val="50000"/>
                  </a:schemeClr>
                </a:solidFill>
                <a:latin typeface="Verdana" pitchFamily="34" charset="0"/>
              </a:defRPr>
            </a:lvl1pPr>
          </a:lstStyle>
          <a:p>
            <a:pPr eaLnBrk="1" hangingPunct="1">
              <a:defRPr/>
            </a:pPr>
            <a:fld id="{97DFA7FF-0064-4A63-B1CD-95E426E586EC}" type="datetime1">
              <a:rPr lang="nl-BE">
                <a:solidFill>
                  <a:srgbClr val="1C1C1C">
                    <a:lumMod val="50000"/>
                    <a:lumOff val="50000"/>
                  </a:srgbClr>
                </a:solidFill>
                <a:ea typeface="+mn-ea"/>
              </a:rPr>
              <a:pPr eaLnBrk="1" hangingPunct="1">
                <a:defRPr/>
              </a:pPr>
              <a:t>17/04/2018</a:t>
            </a:fld>
            <a:endParaRPr lang="nl-BE" dirty="0">
              <a:solidFill>
                <a:srgbClr val="1C1C1C">
                  <a:lumMod val="50000"/>
                  <a:lumOff val="50000"/>
                </a:srgb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815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nl-BE" sz="900" kern="1200">
                <a:solidFill>
                  <a:schemeClr val="bg1">
                    <a:lumMod val="50000"/>
                    <a:lumOff val="50000"/>
                  </a:schemeClr>
                </a:solidFill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1C1C1C">
                    <a:lumMod val="50000"/>
                    <a:lumOff val="50000"/>
                  </a:srgbClr>
                </a:solidFill>
              </a:rPr>
              <a:t>K.U.Leuven – UZ Leuven</a:t>
            </a:r>
          </a:p>
          <a:p>
            <a:pPr>
              <a:defRPr/>
            </a:pPr>
            <a:r>
              <a:rPr lang="en-US">
                <a:solidFill>
                  <a:srgbClr val="1C1C1C">
                    <a:lumMod val="50000"/>
                    <a:lumOff val="50000"/>
                  </a:srgbClr>
                </a:solidFill>
              </a:rPr>
              <a:t>Medical Imaging Research Center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nl-BE" sz="900" kern="1200">
                <a:solidFill>
                  <a:schemeClr val="bg1">
                    <a:lumMod val="50000"/>
                    <a:lumOff val="50000"/>
                  </a:schemeClr>
                </a:solidFill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805A4B6F-0407-4765-BAC6-5572C71745CD}" type="slidenum">
              <a:rPr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‹#›</a:t>
            </a:fld>
            <a:endParaRPr dirty="0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228600" y="6324600"/>
            <a:ext cx="8610600" cy="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nl-BE" sz="1800">
              <a:solidFill>
                <a:srgbClr val="FF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94190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Verdana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Verdana" pitchFamily="34" charset="0"/>
        <a:buChar char="▪"/>
        <a:defRPr sz="2000" kern="1200">
          <a:solidFill>
            <a:schemeClr val="tx1"/>
          </a:solidFill>
          <a:latin typeface="Verdana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bg2"/>
          </a:solidFill>
          <a:latin typeface="Verdana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Symbol" pitchFamily="18" charset="2"/>
        <a:buChar char=""/>
        <a:defRPr kern="1200">
          <a:solidFill>
            <a:schemeClr val="bg2"/>
          </a:solidFill>
          <a:latin typeface="Verdana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Symbol" pitchFamily="18" charset="2"/>
        <a:buChar char=""/>
        <a:defRPr sz="1600" kern="1200">
          <a:solidFill>
            <a:schemeClr val="bg2"/>
          </a:solidFill>
          <a:latin typeface="Verdana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Symbol" pitchFamily="18" charset="2"/>
        <a:buChar char=""/>
        <a:defRPr sz="1600" kern="1200">
          <a:solidFill>
            <a:schemeClr val="bg2"/>
          </a:solidFill>
          <a:latin typeface="Verdan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Gpoi-Y65JM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b-ultrasound.net/lineararrays.html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upload.wikimedia.org/wikipedia/en/c/cc/ColourDopplerA.jpg" TargetMode="Externa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53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1.png"/><Relationship Id="rId2" Type="http://schemas.openxmlformats.org/officeDocument/2006/relationships/video" Target="file:///C:\Users\wangg6\Desktop\Teach\Teach-F14\US-A-Scan.wmv" TargetMode="External"/><Relationship Id="rId1" Type="http://schemas.microsoft.com/office/2007/relationships/media" Target="file:///C:\Users\wangg6\Desktop\Teach\Teach-F14\US-A-Scan.wmv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tags" Target="../tags/tag12.xml"/><Relationship Id="rId18" Type="http://schemas.openxmlformats.org/officeDocument/2006/relationships/tags" Target="../tags/tag17.xml"/><Relationship Id="rId26" Type="http://schemas.openxmlformats.org/officeDocument/2006/relationships/tags" Target="../tags/tag25.xml"/><Relationship Id="rId3" Type="http://schemas.openxmlformats.org/officeDocument/2006/relationships/tags" Target="../tags/tag2.xml"/><Relationship Id="rId21" Type="http://schemas.openxmlformats.org/officeDocument/2006/relationships/tags" Target="../tags/tag20.xml"/><Relationship Id="rId34" Type="http://schemas.openxmlformats.org/officeDocument/2006/relationships/image" Target="../media/image65.png"/><Relationship Id="rId7" Type="http://schemas.openxmlformats.org/officeDocument/2006/relationships/tags" Target="../tags/tag6.xml"/><Relationship Id="rId12" Type="http://schemas.openxmlformats.org/officeDocument/2006/relationships/tags" Target="../tags/tag11.xml"/><Relationship Id="rId17" Type="http://schemas.openxmlformats.org/officeDocument/2006/relationships/tags" Target="../tags/tag16.xml"/><Relationship Id="rId25" Type="http://schemas.openxmlformats.org/officeDocument/2006/relationships/tags" Target="../tags/tag24.xml"/><Relationship Id="rId33" Type="http://schemas.openxmlformats.org/officeDocument/2006/relationships/image" Target="../media/image64.wmf"/><Relationship Id="rId2" Type="http://schemas.openxmlformats.org/officeDocument/2006/relationships/tags" Target="../tags/tag1.xml"/><Relationship Id="rId16" Type="http://schemas.openxmlformats.org/officeDocument/2006/relationships/tags" Target="../tags/tag15.xml"/><Relationship Id="rId20" Type="http://schemas.openxmlformats.org/officeDocument/2006/relationships/tags" Target="../tags/tag19.xml"/><Relationship Id="rId29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tags" Target="../tags/tag5.xml"/><Relationship Id="rId11" Type="http://schemas.openxmlformats.org/officeDocument/2006/relationships/tags" Target="../tags/tag10.xml"/><Relationship Id="rId24" Type="http://schemas.openxmlformats.org/officeDocument/2006/relationships/tags" Target="../tags/tag23.xml"/><Relationship Id="rId32" Type="http://schemas.openxmlformats.org/officeDocument/2006/relationships/image" Target="../media/image63.jpeg"/><Relationship Id="rId5" Type="http://schemas.openxmlformats.org/officeDocument/2006/relationships/tags" Target="../tags/tag4.xml"/><Relationship Id="rId15" Type="http://schemas.openxmlformats.org/officeDocument/2006/relationships/tags" Target="../tags/tag14.xml"/><Relationship Id="rId23" Type="http://schemas.openxmlformats.org/officeDocument/2006/relationships/tags" Target="../tags/tag22.xml"/><Relationship Id="rId28" Type="http://schemas.openxmlformats.org/officeDocument/2006/relationships/tags" Target="../tags/tag27.xml"/><Relationship Id="rId36" Type="http://schemas.openxmlformats.org/officeDocument/2006/relationships/image" Target="../media/image67.gif"/><Relationship Id="rId10" Type="http://schemas.openxmlformats.org/officeDocument/2006/relationships/tags" Target="../tags/tag9.xml"/><Relationship Id="rId19" Type="http://schemas.openxmlformats.org/officeDocument/2006/relationships/tags" Target="../tags/tag18.xml"/><Relationship Id="rId31" Type="http://schemas.openxmlformats.org/officeDocument/2006/relationships/image" Target="../media/image62.png"/><Relationship Id="rId4" Type="http://schemas.openxmlformats.org/officeDocument/2006/relationships/tags" Target="../tags/tag3.xml"/><Relationship Id="rId9" Type="http://schemas.openxmlformats.org/officeDocument/2006/relationships/tags" Target="../tags/tag8.xml"/><Relationship Id="rId14" Type="http://schemas.openxmlformats.org/officeDocument/2006/relationships/tags" Target="../tags/tag13.xml"/><Relationship Id="rId22" Type="http://schemas.openxmlformats.org/officeDocument/2006/relationships/tags" Target="../tags/tag21.xml"/><Relationship Id="rId27" Type="http://schemas.openxmlformats.org/officeDocument/2006/relationships/tags" Target="../tags/tag26.xml"/><Relationship Id="rId30" Type="http://schemas.openxmlformats.org/officeDocument/2006/relationships/oleObject" Target="../embeddings/oleObject3.bin"/><Relationship Id="rId35" Type="http://schemas.openxmlformats.org/officeDocument/2006/relationships/image" Target="../media/image66.jpeg"/><Relationship Id="rId8" Type="http://schemas.openxmlformats.org/officeDocument/2006/relationships/tags" Target="../tags/tag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pubs.acs.org/doi/10.1021/acsami.6b04184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16.png"/><Relationship Id="rId3" Type="http://schemas.microsoft.com/office/2007/relationships/media" Target="../media/media1.wmv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15.png"/><Relationship Id="rId2" Type="http://schemas.openxmlformats.org/officeDocument/2006/relationships/video" Target="file:///C:\Users\wangg6\Desktop\Ultrasound\WME_ap_4_bl_fl_2.wmv" TargetMode="External"/><Relationship Id="rId1" Type="http://schemas.microsoft.com/office/2007/relationships/media" Target="file:///C:\Users\wangg6\Desktop\Ultrasound\WME_ap_4_bl_fl_2.wmv" TargetMode="External"/><Relationship Id="rId6" Type="http://schemas.openxmlformats.org/officeDocument/2006/relationships/video" Target="../media/media2.wmv"/><Relationship Id="rId11" Type="http://schemas.openxmlformats.org/officeDocument/2006/relationships/image" Target="../media/image14.png"/><Relationship Id="rId5" Type="http://schemas.microsoft.com/office/2007/relationships/media" Target="../media/media2.wmv"/><Relationship Id="rId10" Type="http://schemas.openxmlformats.org/officeDocument/2006/relationships/image" Target="../media/image13.png"/><Relationship Id="rId4" Type="http://schemas.openxmlformats.org/officeDocument/2006/relationships/video" Target="../media/media1.wmv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1076633205001121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549" y="55626"/>
            <a:ext cx="1682262" cy="1600200"/>
          </a:xfrm>
          <a:prstGeom prst="rect">
            <a:avLst/>
          </a:prstGeom>
        </p:spPr>
      </p:pic>
      <p:pic>
        <p:nvPicPr>
          <p:cNvPr id="8194" name="Picture 2" descr="lgplogo2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8" y="62177"/>
            <a:ext cx="6707205" cy="1274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96962"/>
            <a:ext cx="9144000" cy="196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5"/>
          <p:cNvSpPr txBox="1">
            <a:spLocks noChangeArrowheads="1"/>
          </p:cNvSpPr>
          <p:nvPr/>
        </p:nvSpPr>
        <p:spPr bwMode="auto">
          <a:xfrm>
            <a:off x="0" y="1722874"/>
            <a:ext cx="9144000" cy="339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Clr>
                <a:srgbClr val="691638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38655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BMED-2300-02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691638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Lecture 21: Ultrasound Imaging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Clr>
                <a:srgbClr val="691638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Ge Wang, PhD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Clr>
                <a:srgbClr val="691638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Biomedical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Imaging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Center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Clr>
                <a:srgbClr val="691638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CBIS/BME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RPI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Clr>
                <a:srgbClr val="691638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wangg6@rpi.edu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Clr>
                <a:srgbClr val="691638"/>
              </a:buClr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Clr>
                <a:srgbClr val="691638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April 17, 2018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91638"/>
              </a:buClr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91638"/>
              </a:buClr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91638"/>
              </a:buClr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60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Huygens' P</a:t>
            </a:r>
            <a:r>
              <a:rPr lang="en-US" dirty="0" smtClean="0"/>
              <a:t>rinciple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183775"/>
            <a:ext cx="8839200" cy="1335360"/>
          </a:xfrm>
        </p:spPr>
        <p:txBody>
          <a:bodyPr/>
          <a:lstStyle/>
          <a:p>
            <a:r>
              <a:rPr lang="nl-BE" dirty="0" smtClean="0"/>
              <a:t>Any current </a:t>
            </a:r>
            <a:r>
              <a:rPr lang="nl-BE" dirty="0"/>
              <a:t>point on a wave front </a:t>
            </a:r>
            <a:r>
              <a:rPr lang="nl-BE" dirty="0" smtClean="0"/>
              <a:t>is a new source, and all such new “secondary sources” collectively determine a </a:t>
            </a:r>
            <a:r>
              <a:rPr lang="nl-BE" dirty="0"/>
              <a:t>future </a:t>
            </a:r>
            <a:r>
              <a:rPr lang="nl-BE" dirty="0" smtClean="0"/>
              <a:t>wave </a:t>
            </a:r>
            <a:r>
              <a:rPr lang="nl-BE" dirty="0"/>
              <a:t>front.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66799"/>
            <a:ext cx="8839200" cy="404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08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pic>
        <p:nvPicPr>
          <p:cNvPr id="22530" name="Picture 2" descr="https://upload.wikimedia.org/wikipedia/commons/thumb/6/60/Refraction_on_an_aperture_-_Huygens-Fresnel_principle.svg/300px-Refraction_on_an_aperture_-_Huygens-Fresnel_principle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660" y="1354358"/>
            <a:ext cx="3835514" cy="245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s://upload.wikimedia.org/wikipedia/commons/thumb/b/b7/Refraction_-_Huygens-Fresnel_principle.svg/2000px-Refraction_-_Huygens-Fresnel_principle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007" y="3809087"/>
            <a:ext cx="3768940" cy="301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http://tle.geoscienceworld.org/content/25/10/1252/F3.lar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16" y="1106985"/>
            <a:ext cx="4700544" cy="330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7123" y="3788599"/>
            <a:ext cx="2818810" cy="303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68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Transducer Array as Wave Front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507" y="1223514"/>
            <a:ext cx="8072986" cy="45894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72996" y="3398807"/>
            <a:ext cx="1458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2D Array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403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Linear </a:t>
            </a:r>
            <a:r>
              <a:rPr lang="en-US" sz="3600" dirty="0" smtClean="0"/>
              <a:t>Phased Array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133" y="1066800"/>
            <a:ext cx="7123112" cy="53613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10833" y="6428101"/>
            <a:ext cx="50080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hlinkClick r:id="rId3"/>
              </a:rPr>
              <a:t>https://</a:t>
            </a:r>
            <a:r>
              <a:rPr lang="en-US" sz="1600" b="1" dirty="0" smtClean="0">
                <a:solidFill>
                  <a:srgbClr val="FF0000"/>
                </a:solidFill>
                <a:hlinkClick r:id="rId3"/>
              </a:rPr>
              <a:t>www.youtube.com/watch?v=zGpoi-Y65JM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67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2D Phased Array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7" y="1066800"/>
            <a:ext cx="7858125" cy="5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Annular Array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121" y="1066800"/>
            <a:ext cx="7820025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1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Beam Forming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466" y="990600"/>
            <a:ext cx="6814079" cy="562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5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Forming &amp; Scanning</a:t>
            </a:r>
            <a:endParaRPr lang="en-US" dirty="0"/>
          </a:p>
        </p:txBody>
      </p:sp>
      <p:pic>
        <p:nvPicPr>
          <p:cNvPr id="27650" name="Picture 2" descr="http://www.ob-ultrasound.net/project/line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62" y="990600"/>
            <a:ext cx="7464475" cy="545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05863" y="6446778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hlinkClick r:id="rId3"/>
              </a:rPr>
              <a:t>http://</a:t>
            </a:r>
            <a:r>
              <a:rPr lang="en-US" sz="1600" dirty="0" smtClean="0">
                <a:hlinkClick r:id="rId3"/>
              </a:rPr>
              <a:t>www.ob-ultrasound.net/lineararrays.html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84298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Compound Imaging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51" y="1201207"/>
            <a:ext cx="8736297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08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Ultrasound Imaging Methods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9247" y="1421515"/>
            <a:ext cx="7465505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ＭＳ Ｐゴシック" charset="0"/>
              </a:rPr>
              <a:t>Imaging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ＭＳ Ｐゴシック" charset="0"/>
              </a:rPr>
              <a:t>Modes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ＭＳ Ｐゴシック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ＭＳ Ｐゴシック" charset="0"/>
              </a:rPr>
              <a:t>A-, M-, B, C-Mode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ＭＳ Ｐゴシック" charset="0"/>
              </a:rPr>
              <a:t>Scan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ea typeface="ＭＳ Ｐゴシック" charset="0"/>
              </a:rPr>
              <a:t>	</a:t>
            </a:r>
            <a:r>
              <a:rPr lang="fr-BE" sz="2800" dirty="0"/>
              <a:t>Huygens' </a:t>
            </a:r>
            <a:r>
              <a:rPr lang="en-US" sz="2800" dirty="0" smtClean="0"/>
              <a:t>Principle</a:t>
            </a:r>
            <a:endParaRPr kumimoji="0" lang="en-US" sz="2800" b="0" i="0" u="none" strike="noStrike" kern="1200" cap="none" spc="0" normalizeH="0" baseline="0" dirty="0" smtClean="0">
              <a:ln>
                <a:noFill/>
              </a:ln>
              <a:effectLst/>
              <a:uLnTx/>
              <a:uFillTx/>
              <a:ea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ea typeface="ＭＳ Ｐゴシック" charset="0"/>
              </a:rPr>
              <a:t>	</a:t>
            </a:r>
            <a:r>
              <a:rPr lang="en-US" sz="2800" dirty="0" smtClean="0">
                <a:ea typeface="ＭＳ Ｐゴシック" charset="0"/>
              </a:rPr>
              <a:t>Array-based </a:t>
            </a:r>
            <a:r>
              <a:rPr lang="en-US" sz="2800" dirty="0" smtClean="0">
                <a:ea typeface="ＭＳ Ｐゴシック" charset="0"/>
              </a:rPr>
              <a:t>Scanning &amp; Beam </a:t>
            </a:r>
            <a:r>
              <a:rPr lang="en-US" sz="2800" dirty="0" smtClean="0">
                <a:ea typeface="ＭＳ Ｐゴシック" charset="0"/>
              </a:rPr>
              <a:t>Forming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ea typeface="ＭＳ Ｐゴシック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ＭＳ Ｐゴシック" charset="0"/>
              </a:rPr>
              <a:t>Doppler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ＭＳ Ｐゴシック" charset="0"/>
              </a:rPr>
              <a:t>Imaging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ＭＳ Ｐゴシック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ＭＳ Ｐゴシック" charset="0"/>
              </a:rPr>
              <a:t>Doppler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ＭＳ Ｐゴシック" charset="0"/>
              </a:rPr>
              <a:t> Frequency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ＭＳ Ｐゴシック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ＭＳ Ｐゴシック" charset="0"/>
              </a:rPr>
              <a:t>Continuous Wave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ＭＳ Ｐゴシック" charset="0"/>
              </a:rPr>
              <a:t> &amp; </a:t>
            </a:r>
            <a:r>
              <a:rPr lang="en-US" sz="2800" dirty="0" smtClean="0">
                <a:solidFill>
                  <a:srgbClr val="FF0000"/>
                </a:solidFill>
                <a:ea typeface="ＭＳ Ｐゴシック" charset="0"/>
              </a:rPr>
              <a:t>Pulsed Mode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ＭＳ Ｐゴシック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ＭＳ Ｐゴシック" charset="0"/>
              </a:rPr>
              <a:t>Echo Correlation &amp; Color Doppler</a:t>
            </a:r>
            <a:endParaRPr lang="en-US" sz="2800" dirty="0" smtClean="0">
              <a:solidFill>
                <a:srgbClr val="FF0000"/>
              </a:solidFill>
              <a:ea typeface="ＭＳ Ｐゴシック" charset="0"/>
            </a:endParaRPr>
          </a:p>
          <a:p>
            <a:pPr marL="342900" lvl="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ea typeface="ＭＳ Ｐゴシック" charset="0"/>
              </a:rPr>
              <a:t>Image Artifacts</a:t>
            </a:r>
          </a:p>
          <a:p>
            <a:pPr marL="342900" lvl="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ea typeface="ＭＳ Ｐゴシック" charset="0"/>
              </a:rPr>
              <a:t>New Things</a:t>
            </a:r>
            <a:endParaRPr lang="en-US" sz="2800" b="1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99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764089" y="810653"/>
          <a:ext cx="7615822" cy="5029200"/>
        </p:xfrm>
        <a:graphic>
          <a:graphicData uri="http://schemas.openxmlformats.org/drawingml/2006/table">
            <a:tbl>
              <a:tblPr firstRow="1" bandRow="1"/>
              <a:tblGrid>
                <a:gridCol w="874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520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76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713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Tue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Topic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Fri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Topic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1/16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trike="noStrike" spc="-1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1600" b="1" strike="noStrike" spc="-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ntro</a:t>
                      </a:r>
                      <a:r>
                        <a:rPr lang="en-US" sz="1600" b="1" strike="noStrike" spc="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1600" b="1" strike="noStrike" spc="-1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r>
                        <a:rPr lang="en-US" sz="1600" b="1" strike="noStrike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1/19</a:t>
                      </a:r>
                      <a:endParaRPr lang="en-US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trike="noStrike" spc="0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MatLab I (Basics)</a:t>
                      </a:r>
                      <a:endParaRPr lang="en-US" sz="1600" b="1" strike="noStrike" dirty="0" smtClean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1/23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System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1/26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Convolution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1/30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Fourier Series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2/02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1600" b="1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ouri</a:t>
                      </a:r>
                      <a:r>
                        <a:rPr lang="en-US" sz="1600" b="1" spc="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600" b="1" spc="-3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spc="-7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sz="1600" b="1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600" b="1" spc="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600" b="1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1600" b="1" spc="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1600" b="1" spc="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600" b="1" spc="4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2/06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Signal Processing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2/09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Discrete FT &amp; FFT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2/13</a:t>
                      </a:r>
                      <a:endParaRPr lang="en-US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MatLab</a:t>
                      </a:r>
                      <a:r>
                        <a:rPr lang="en-US" sz="1600" b="1" spc="-5" baseline="0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II (Homework)</a:t>
                      </a:r>
                      <a:endParaRPr lang="en-US" sz="1600" b="1" dirty="0" smtClean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2/16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Network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2/20</a:t>
                      </a:r>
                      <a:endParaRPr lang="en-US" sz="1600" b="1" dirty="0">
                        <a:solidFill>
                          <a:srgbClr val="FFC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US" sz="1600" b="1" baseline="0" dirty="0" smtClean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Class</a:t>
                      </a:r>
                      <a:endParaRPr lang="en-US" sz="1600" b="1" dirty="0">
                        <a:solidFill>
                          <a:srgbClr val="FFC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2/23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600" b="1" spc="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</a:t>
                      </a:r>
                      <a:r>
                        <a:rPr lang="en-US" sz="1600" b="1" spc="-1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spc="-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2/27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Quality &amp; Performance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3/02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X-ray &amp; Radiography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3/06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 Reconstruction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3/09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 Scanner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3/20</a:t>
                      </a:r>
                      <a:endParaRPr lang="en-US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MatLab III (CT)</a:t>
                      </a:r>
                      <a:endParaRPr lang="en-US" sz="1600" b="1" dirty="0" smtClean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3/23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Nuclear Physics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3/27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PET &amp; SPECT</a:t>
                      </a:r>
                      <a:endParaRPr lang="en-US" sz="1600" b="1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3/30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MRI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</a:t>
                      </a:r>
                      <a:endParaRPr lang="en-US" sz="1600" b="1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4/03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600" b="1" spc="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</a:t>
                      </a:r>
                      <a:r>
                        <a:rPr lang="en-US" sz="1600" b="1" spc="-1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spc="-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4/06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MRI II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4/10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MRI III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4/13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Ultrasound I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4/17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spc="-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Ultrasound</a:t>
                      </a:r>
                      <a:r>
                        <a:rPr lang="en-US" sz="1600" b="1" spc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II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4/20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</a:t>
                      </a:r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ical</a:t>
                      </a:r>
                      <a:r>
                        <a:rPr lang="en-US" sz="16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Imaging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4/24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Machine</a:t>
                      </a:r>
                      <a:r>
                        <a:rPr lang="en-US" sz="1600" b="1" spc="-5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Learning</a:t>
                      </a:r>
                      <a:endParaRPr lang="en-US" sz="1600" b="1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4/27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xam</a:t>
                      </a:r>
                      <a:r>
                        <a:rPr lang="en-US" sz="1600" b="1" spc="-1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spc="-1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2" name="Title 1"/>
          <p:cNvSpPr txBox="1">
            <a:spLocks/>
          </p:cNvSpPr>
          <p:nvPr/>
        </p:nvSpPr>
        <p:spPr>
          <a:xfrm>
            <a:off x="152400" y="3679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BB Schedule for S18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3403" y="5928390"/>
            <a:ext cx="82275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Office Hour: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Ge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Tue &amp; Fri 3-4 @ CBIS 3209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|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wangg6@rpi.edu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Kathleen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Mon 4-5 &amp; Thurs 4-5 @ JEC 7045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|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chens18@rpi.edu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66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FB819C-60F1-4621-A2DF-2B3BA73A0E84}" type="datetime1">
              <a:rPr lang="nl-BE" smtClean="0"/>
              <a:pPr>
                <a:defRPr/>
              </a:pPr>
              <a:t>17/04/2018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K.U.Leuven – UZ Leuven Medical Imaging Research Center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B03682-B61C-498A-A8FF-7D98E98FF2B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274434" name="Picture 2" descr="http://www.physicsclassroom.com/class/waves/u10l3d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127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Doppler Shift in Your Book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64515"/>
            <a:ext cx="8839200" cy="488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Doppler </a:t>
            </a:r>
            <a:r>
              <a:rPr lang="en-US" sz="3600" dirty="0" smtClean="0"/>
              <a:t>Shift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158" y="990600"/>
            <a:ext cx="7841683" cy="547459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 flipV="1">
            <a:off x="3124200" y="5029199"/>
            <a:ext cx="2895600" cy="16934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 bwMode="auto">
          <a:xfrm>
            <a:off x="5562600" y="1566333"/>
            <a:ext cx="2396067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25400"/>
            <a:ext cx="2124075" cy="231457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91364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Why?</a:t>
            </a:r>
            <a:endParaRPr lang="en-US" dirty="0"/>
          </a:p>
        </p:txBody>
      </p:sp>
      <p:pic>
        <p:nvPicPr>
          <p:cNvPr id="21506" name="Picture 2" descr="http://i.stack.imgur.com/M2HJ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017" y="1230046"/>
            <a:ext cx="3391959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679" y="5481635"/>
            <a:ext cx="3724275" cy="1133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553" y="5419358"/>
            <a:ext cx="3724275" cy="11334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7731" y="1427838"/>
            <a:ext cx="1606020" cy="46166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Transducer</a:t>
            </a:r>
            <a:endParaRPr lang="en-US" sz="2800" dirty="0"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30242" y="1427837"/>
            <a:ext cx="1606020" cy="46166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Object</a:t>
            </a:r>
            <a:endParaRPr lang="en-US" sz="2800" dirty="0"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2160319" y="2311400"/>
            <a:ext cx="913078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Rectangle 12"/>
          <p:cNvSpPr/>
          <p:nvPr/>
        </p:nvSpPr>
        <p:spPr>
          <a:xfrm>
            <a:off x="2347909" y="2305917"/>
            <a:ext cx="352955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c</a:t>
            </a:r>
            <a:endParaRPr lang="en-US" sz="2800" dirty="0"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01530" y="2208893"/>
            <a:ext cx="364754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Speed c = Frequency*Wavelength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In a unit time, 4 pulse into the object</a:t>
            </a:r>
            <a:endParaRPr lang="en-US" sz="2000" dirty="0"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pic>
        <p:nvPicPr>
          <p:cNvPr id="15" name="Picture 2" descr="http://i.stack.imgur.com/M2HJ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751" y="3549505"/>
            <a:ext cx="3391959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35465" y="3747297"/>
            <a:ext cx="1606020" cy="46166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Transducer</a:t>
            </a:r>
            <a:endParaRPr lang="en-US" sz="2800" dirty="0"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97976" y="3747296"/>
            <a:ext cx="1606020" cy="46166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Object</a:t>
            </a:r>
            <a:endParaRPr lang="en-US" sz="2800" dirty="0"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2228053" y="4630859"/>
            <a:ext cx="913078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Rectangle 18"/>
          <p:cNvSpPr/>
          <p:nvPr/>
        </p:nvSpPr>
        <p:spPr>
          <a:xfrm>
            <a:off x="2415643" y="4625376"/>
            <a:ext cx="352955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c</a:t>
            </a:r>
            <a:endParaRPr lang="en-US" sz="2800" dirty="0"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801530" y="4782278"/>
            <a:ext cx="364754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Speed c = Frequency*Wavelength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effectLst/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In a unit time, 8 pulse into the object</a:t>
            </a:r>
            <a:endParaRPr lang="en-US" sz="2000" dirty="0"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121402" y="1001248"/>
            <a:ext cx="1223699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Stationary</a:t>
            </a:r>
            <a:endParaRPr lang="en-US" sz="1800" dirty="0"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89136" y="3340990"/>
            <a:ext cx="1223699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Moving</a:t>
            </a:r>
            <a:endParaRPr lang="en-US" sz="1800" dirty="0"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>
            <a:off x="5309920" y="4425360"/>
            <a:ext cx="913078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Rectangle 23"/>
          <p:cNvSpPr/>
          <p:nvPr/>
        </p:nvSpPr>
        <p:spPr>
          <a:xfrm>
            <a:off x="5658375" y="4394543"/>
            <a:ext cx="352955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SimSun" panose="02010600030101010101" pitchFamily="2" charset="-122"/>
                <a:cs typeface="SimSun" panose="02010600030101010101" pitchFamily="2" charset="-122"/>
              </a:rPr>
              <a:t>c</a:t>
            </a:r>
            <a:endParaRPr lang="en-US" sz="2800" dirty="0">
              <a:effectLst/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8779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332190" y="1028307"/>
            <a:ext cx="8458200" cy="502129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2400" b="1" dirty="0" smtClean="0">
                <a:latin typeface="Garamond" pitchFamily="18" charset="0"/>
              </a:rPr>
              <a:t>Continuous wave (CW)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Garamond" pitchFamily="18" charset="0"/>
              </a:rPr>
              <a:t>Use two crystals, one to send and one to receive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Garamond" pitchFamily="18" charset="0"/>
              </a:rPr>
              <a:t>Doppler signals are obtained from all vessels in the field of view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dirty="0" smtClean="0">
                <a:latin typeface="Garamond" pitchFamily="18" charset="0"/>
              </a:rPr>
              <a:t>Pulsed wave (PW)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Garamond" pitchFamily="18" charset="0"/>
              </a:rPr>
              <a:t>The transducer sends and</a:t>
            </a:r>
            <a:br>
              <a:rPr lang="en-US" sz="2000" dirty="0" smtClean="0">
                <a:latin typeface="Garamond" pitchFamily="18" charset="0"/>
              </a:rPr>
            </a:br>
            <a:r>
              <a:rPr lang="en-US" sz="2000" dirty="0" smtClean="0">
                <a:latin typeface="Garamond" pitchFamily="18" charset="0"/>
              </a:rPr>
              <a:t>receives the signal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Garamond" pitchFamily="18" charset="0"/>
              </a:rPr>
              <a:t>The returned signal is gated for the</a:t>
            </a:r>
            <a:br>
              <a:rPr lang="en-US" sz="2000" dirty="0" smtClean="0">
                <a:latin typeface="Garamond" pitchFamily="18" charset="0"/>
              </a:rPr>
            </a:br>
            <a:r>
              <a:rPr lang="en-US" sz="2000" dirty="0" smtClean="0">
                <a:latin typeface="Garamond" pitchFamily="18" charset="0"/>
              </a:rPr>
              <a:t>desired depth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dirty="0" smtClean="0">
                <a:latin typeface="Garamond" pitchFamily="18" charset="0"/>
              </a:rPr>
              <a:t>Echo Correlation (CF</a:t>
            </a:r>
            <a:r>
              <a:rPr lang="en-US" sz="2400" b="1" dirty="0">
                <a:latin typeface="Garamond" pitchFamily="18" charset="0"/>
              </a:rPr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Garamond" pitchFamily="18" charset="0"/>
              </a:rPr>
              <a:t>Echo signature is in motion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Garamond" pitchFamily="18" charset="0"/>
              </a:rPr>
              <a:t>Correlation maximization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dirty="0" smtClean="0">
                <a:latin typeface="Garamond" pitchFamily="18" charset="0"/>
              </a:rPr>
              <a:t>Color Flow (CF)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Garamond" pitchFamily="18" charset="0"/>
              </a:rPr>
              <a:t>Doppler equivalent of B-mode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Garamond" pitchFamily="18" charset="0"/>
              </a:rPr>
              <a:t>Velocity is encoded as a color</a:t>
            </a:r>
            <a:endParaRPr lang="en-US" sz="2000" dirty="0">
              <a:latin typeface="Garamond" pitchFamily="18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sz="2400" dirty="0">
              <a:latin typeface="Garamond" pitchFamily="18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sz="2400" dirty="0">
              <a:latin typeface="Garamond" pitchFamily="18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sz="2400" dirty="0" smtClean="0">
              <a:latin typeface="Garamond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>
              <a:latin typeface="Garamond" pitchFamily="18" charset="0"/>
            </a:endParaRPr>
          </a:p>
        </p:txBody>
      </p:sp>
      <p:sp>
        <p:nvSpPr>
          <p:cNvPr id="126985" name="Rectangle 9"/>
          <p:cNvSpPr>
            <a:spLocks noChangeArrowheads="1"/>
          </p:cNvSpPr>
          <p:nvPr/>
        </p:nvSpPr>
        <p:spPr bwMode="auto">
          <a:xfrm>
            <a:off x="0" y="685800"/>
            <a:ext cx="9144000" cy="76200"/>
          </a:xfrm>
          <a:prstGeom prst="rect">
            <a:avLst/>
          </a:prstGeom>
          <a:gradFill rotWithShape="0">
            <a:gsLst>
              <a:gs pos="0">
                <a:srgbClr val="9999FF"/>
              </a:gs>
              <a:gs pos="100000">
                <a:srgbClr val="00006E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2"/>
              </a:solidFill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0475"/>
            <a:ext cx="449262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95287" y="33865"/>
            <a:ext cx="781565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600" b="1" dirty="0"/>
              <a:t>Doppler Imaging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722" y="2387378"/>
            <a:ext cx="3920641" cy="3928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986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fig-04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6637" y="2725738"/>
            <a:ext cx="4297363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332190" y="1028307"/>
            <a:ext cx="8458200" cy="502129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2400" b="1" dirty="0" smtClean="0">
                <a:latin typeface="Garamond" pitchFamily="18" charset="0"/>
              </a:rPr>
              <a:t>Continuous wave (CW)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Garamond" pitchFamily="18" charset="0"/>
              </a:rPr>
              <a:t>In a CW Doppler system there must be separate transmission and reception of ultrasound – transducer with two separate elements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Garamond" pitchFamily="18" charset="0"/>
              </a:rPr>
              <a:t> The region from which Doppler signals are obtained is determined by the overlap of the transmit and receive ultrasound beams</a:t>
            </a:r>
          </a:p>
          <a:p>
            <a:pPr lvl="1" eaLnBrk="1" hangingPunct="1">
              <a:lnSpc>
                <a:spcPct val="90000"/>
              </a:lnSpc>
            </a:pPr>
            <a:endParaRPr lang="en-US" sz="2400" dirty="0">
              <a:latin typeface="Garamond" pitchFamily="18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sz="2400" dirty="0">
              <a:latin typeface="Garamond" pitchFamily="18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sz="2400" dirty="0" smtClean="0">
              <a:latin typeface="Garamond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>
              <a:latin typeface="Garamond" pitchFamily="18" charset="0"/>
            </a:endParaRPr>
          </a:p>
        </p:txBody>
      </p:sp>
      <p:sp>
        <p:nvSpPr>
          <p:cNvPr id="126985" name="Rectangle 9"/>
          <p:cNvSpPr>
            <a:spLocks noChangeArrowheads="1"/>
          </p:cNvSpPr>
          <p:nvPr/>
        </p:nvSpPr>
        <p:spPr bwMode="auto">
          <a:xfrm>
            <a:off x="0" y="685800"/>
            <a:ext cx="9144000" cy="76200"/>
          </a:xfrm>
          <a:prstGeom prst="rect">
            <a:avLst/>
          </a:prstGeom>
          <a:gradFill rotWithShape="0">
            <a:gsLst>
              <a:gs pos="0">
                <a:srgbClr val="9999FF"/>
              </a:gs>
              <a:gs pos="100000">
                <a:srgbClr val="00006E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2"/>
              </a:solidFill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40475"/>
            <a:ext cx="449262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95287" y="152400"/>
            <a:ext cx="78156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b="1" dirty="0" smtClean="0"/>
              <a:t>Ultrasound Imaging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0524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Doppler Signal Detection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672" y="990600"/>
            <a:ext cx="8042656" cy="569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09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1998" y="2505075"/>
            <a:ext cx="4811713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332190" y="1028307"/>
            <a:ext cx="8458200" cy="502129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2400" b="1" dirty="0">
                <a:latin typeface="Garamond" pitchFamily="18" charset="0"/>
              </a:rPr>
              <a:t>Pulsed wave (PW)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Garamond" pitchFamily="18" charset="0"/>
              </a:rPr>
              <a:t>In a PW Doppler system it is possible to use the same transducer element for both transmit and receive 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Garamond" pitchFamily="18" charset="0"/>
              </a:rPr>
              <a:t> The region from which Doppler signals are obtained is determined by the depth of the gate and the length of the gate, which can both be controlled by the operator</a:t>
            </a:r>
          </a:p>
          <a:p>
            <a:pPr lvl="1" eaLnBrk="1" hangingPunct="1">
              <a:lnSpc>
                <a:spcPct val="90000"/>
              </a:lnSpc>
            </a:pPr>
            <a:endParaRPr lang="en-US" sz="2400" dirty="0">
              <a:latin typeface="Garamond" pitchFamily="18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sz="2400" dirty="0">
              <a:latin typeface="Garamond" pitchFamily="18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sz="2400" dirty="0" smtClean="0">
              <a:latin typeface="Garamond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>
              <a:latin typeface="Garamond" pitchFamily="18" charset="0"/>
            </a:endParaRPr>
          </a:p>
        </p:txBody>
      </p:sp>
      <p:sp>
        <p:nvSpPr>
          <p:cNvPr id="126985" name="Rectangle 9"/>
          <p:cNvSpPr>
            <a:spLocks noChangeArrowheads="1"/>
          </p:cNvSpPr>
          <p:nvPr/>
        </p:nvSpPr>
        <p:spPr bwMode="auto">
          <a:xfrm>
            <a:off x="0" y="685800"/>
            <a:ext cx="9144000" cy="76200"/>
          </a:xfrm>
          <a:prstGeom prst="rect">
            <a:avLst/>
          </a:prstGeom>
          <a:gradFill rotWithShape="0">
            <a:gsLst>
              <a:gs pos="0">
                <a:srgbClr val="9999FF"/>
              </a:gs>
              <a:gs pos="100000">
                <a:srgbClr val="00006E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2"/>
              </a:solidFill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40475"/>
            <a:ext cx="449262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95287" y="152400"/>
            <a:ext cx="78156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b="1" dirty="0" smtClean="0"/>
              <a:t>Ultrasound Imaging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0177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Pulsed Doppler Imaging</a:t>
            </a:r>
            <a:endParaRPr lang="en-US" sz="3600" dirty="0"/>
          </a:p>
        </p:txBody>
      </p:sp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68" y="990601"/>
            <a:ext cx="7823198" cy="5867399"/>
          </a:xfrm>
        </p:spPr>
      </p:pic>
    </p:spTree>
    <p:extLst>
      <p:ext uri="{BB962C8B-B14F-4D97-AF65-F5344CB8AC3E}">
        <p14:creationId xmlns:p14="http://schemas.microsoft.com/office/powerpoint/2010/main" val="355563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FB819C-60F1-4621-A2DF-2B3BA73A0E84}" type="datetime1">
              <a:rPr lang="nl-BE" smtClean="0"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17/04/2018</a:t>
            </a:fld>
            <a:endParaRPr lang="nl-BE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1C1C1C">
                    <a:lumMod val="50000"/>
                    <a:lumOff val="50000"/>
                  </a:srgbClr>
                </a:solidFill>
              </a:rPr>
              <a:t>K.U.Leuven – UZ Leuven Medical Imaging Research Center</a:t>
            </a:r>
            <a:endParaRPr lang="en-US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B03682-B61C-498A-A8FF-7D98E98FF2BF}" type="slidenum">
              <a:rPr lang="en-US" smtClean="0"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29</a:t>
            </a:fld>
            <a:endParaRPr lang="en-US" dirty="0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23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Ultrasound Imaging Methods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9247" y="1421515"/>
            <a:ext cx="7465505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ＭＳ Ｐゴシック" charset="0"/>
              </a:rPr>
              <a:t>Imaging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ＭＳ Ｐゴシック" charset="0"/>
              </a:rPr>
              <a:t>Modes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ＭＳ Ｐゴシック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ＭＳ Ｐゴシック" charset="0"/>
              </a:rPr>
              <a:t>A-, M-, B, C-Mode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ＭＳ Ｐゴシック" charset="0"/>
              </a:rPr>
              <a:t>Scan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  <a:ea typeface="ＭＳ Ｐゴシック" charset="0"/>
              </a:rPr>
              <a:t>	</a:t>
            </a:r>
            <a:r>
              <a:rPr lang="fr-BE" sz="2800" dirty="0">
                <a:solidFill>
                  <a:srgbClr val="FF0000"/>
                </a:solidFill>
              </a:rPr>
              <a:t>Huygens' </a:t>
            </a:r>
            <a:r>
              <a:rPr lang="en-US" sz="2800" dirty="0" smtClean="0">
                <a:solidFill>
                  <a:srgbClr val="FF0000"/>
                </a:solidFill>
              </a:rPr>
              <a:t>Principle</a:t>
            </a:r>
            <a:endParaRPr kumimoji="0" lang="en-US" sz="2800" b="0" i="0" u="none" strike="noStrike" kern="1200" cap="none" spc="0" normalizeH="0" baseline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  <a:ea typeface="ＭＳ Ｐゴシック" charset="0"/>
              </a:rPr>
              <a:t>	</a:t>
            </a:r>
            <a:r>
              <a:rPr lang="en-US" sz="2800" dirty="0" smtClean="0">
                <a:solidFill>
                  <a:srgbClr val="FF0000"/>
                </a:solidFill>
                <a:ea typeface="ＭＳ Ｐゴシック" charset="0"/>
              </a:rPr>
              <a:t>Array-based </a:t>
            </a:r>
            <a:r>
              <a:rPr lang="en-US" sz="2800" dirty="0" smtClean="0">
                <a:solidFill>
                  <a:srgbClr val="FF0000"/>
                </a:solidFill>
                <a:ea typeface="ＭＳ Ｐゴシック" charset="0"/>
              </a:rPr>
              <a:t>Scanning &amp; Beam </a:t>
            </a:r>
            <a:r>
              <a:rPr lang="en-US" sz="2800" dirty="0" smtClean="0">
                <a:solidFill>
                  <a:srgbClr val="FF0000"/>
                </a:solidFill>
                <a:ea typeface="ＭＳ Ｐゴシック" charset="0"/>
              </a:rPr>
              <a:t>Forming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ＭＳ Ｐゴシック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ＭＳ Ｐゴシック" charset="0"/>
              </a:rPr>
              <a:t>Doppler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ＭＳ Ｐゴシック" charset="0"/>
              </a:rPr>
              <a:t>Imaging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ＭＳ Ｐゴシック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ＭＳ Ｐゴシック" charset="0"/>
              </a:rPr>
              <a:t>Doppler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ＭＳ Ｐゴシック" charset="0"/>
              </a:rPr>
              <a:t> Frequency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ＭＳ Ｐゴシック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ＭＳ Ｐゴシック" charset="0"/>
              </a:rPr>
              <a:t>Continuous Wave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ＭＳ Ｐゴシック" charset="0"/>
              </a:rPr>
              <a:t> &amp; </a:t>
            </a:r>
            <a:r>
              <a:rPr lang="en-US" sz="2800" dirty="0" smtClean="0">
                <a:ea typeface="ＭＳ Ｐゴシック" charset="0"/>
              </a:rPr>
              <a:t>Pulsed Mode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ＭＳ Ｐゴシック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ＭＳ Ｐゴシック" charset="0"/>
              </a:rPr>
              <a:t>Echo Correlation &amp; Color Doppler</a:t>
            </a:r>
            <a:endParaRPr lang="en-US" sz="2800" dirty="0" smtClean="0">
              <a:ea typeface="ＭＳ Ｐゴシック" charset="0"/>
            </a:endParaRPr>
          </a:p>
          <a:p>
            <a:pPr marL="342900" lvl="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ea typeface="ＭＳ Ｐゴシック" charset="0"/>
              </a:rPr>
              <a:t>Image Artifacts</a:t>
            </a:r>
          </a:p>
          <a:p>
            <a:pPr marL="342900" lvl="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ea typeface="ＭＳ Ｐゴシック" charset="0"/>
              </a:rPr>
              <a:t>New Things</a:t>
            </a:r>
            <a:endParaRPr lang="en-US" sz="2800" b="1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47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Content Placeholder 1"/>
          <p:cNvSpPr>
            <a:spLocks noGrp="1"/>
          </p:cNvSpPr>
          <p:nvPr>
            <p:ph idx="1"/>
          </p:nvPr>
        </p:nvSpPr>
        <p:spPr>
          <a:xfrm>
            <a:off x="457200" y="357188"/>
            <a:ext cx="8229600" cy="5857875"/>
          </a:xfrm>
        </p:spPr>
        <p:txBody>
          <a:bodyPr/>
          <a:lstStyle/>
          <a:p>
            <a:pPr lvl="1"/>
            <a:r>
              <a:rPr lang="nl-BE" dirty="0" smtClean="0">
                <a:solidFill>
                  <a:schemeClr val="tx1"/>
                </a:solidFill>
              </a:rPr>
              <a:t>Pulsed Wave (PW) Doppler</a:t>
            </a:r>
          </a:p>
          <a:p>
            <a:pPr lvl="2">
              <a:lnSpc>
                <a:spcPct val="150000"/>
              </a:lnSpc>
            </a:pPr>
            <a:r>
              <a:rPr lang="en-US" dirty="0" smtClean="0"/>
              <a:t>does not make use of the Doppler principle!</a:t>
            </a:r>
          </a:p>
          <a:p>
            <a:pPr lvl="2">
              <a:lnSpc>
                <a:spcPct val="150000"/>
              </a:lnSpc>
            </a:pPr>
            <a:r>
              <a:rPr lang="en-US" dirty="0" smtClean="0"/>
              <a:t>Only 1 sample taken from the backscattered signal at a well-defined time delay after transmission (range gate)</a:t>
            </a:r>
          </a:p>
          <a:p>
            <a:pPr lvl="2">
              <a:lnSpc>
                <a:spcPct val="150000"/>
              </a:lnSpc>
            </a:pPr>
            <a:endParaRPr lang="nl-BE" dirty="0" smtClean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1A7B45E-C1CC-471A-AB41-A8B71BB6FFE9}" type="datetime1">
              <a:rPr lang="nl-BE" smtClean="0"/>
              <a:pPr>
                <a:defRPr/>
              </a:pPr>
              <a:t>17/04/2018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K.U.Leuven – UZ Leuven Medical Imaging Research Center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B98F91-6F11-4156-9936-3F5F85AFF2CE}" type="slidenum">
              <a:rPr smtClean="0"/>
              <a:pPr>
                <a:defRPr/>
              </a:pPr>
              <a:t>30</a:t>
            </a:fld>
            <a:endParaRPr dirty="0"/>
          </a:p>
        </p:txBody>
      </p:sp>
      <p:grpSp>
        <p:nvGrpSpPr>
          <p:cNvPr id="51206" name="Group 13"/>
          <p:cNvGrpSpPr>
            <a:grpSpLocks/>
          </p:cNvGrpSpPr>
          <p:nvPr/>
        </p:nvGrpSpPr>
        <p:grpSpPr bwMode="auto">
          <a:xfrm>
            <a:off x="214313" y="2143125"/>
            <a:ext cx="4357687" cy="3260725"/>
            <a:chOff x="214282" y="2143116"/>
            <a:chExt cx="4357718" cy="3261320"/>
          </a:xfrm>
        </p:grpSpPr>
        <p:pic>
          <p:nvPicPr>
            <p:cNvPr id="5121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4282" y="2143116"/>
              <a:ext cx="4357718" cy="3261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14" name="Text Box 2"/>
            <p:cNvSpPr txBox="1">
              <a:spLocks noChangeArrowheads="1"/>
            </p:cNvSpPr>
            <p:nvPr/>
          </p:nvSpPr>
          <p:spPr bwMode="auto">
            <a:xfrm rot="-2540571">
              <a:off x="2564599" y="4115255"/>
              <a:ext cx="194476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>
                  <a:solidFill>
                    <a:schemeClr val="bg2"/>
                  </a:solidFill>
                  <a:latin typeface="Verdana" pitchFamily="34" charset="0"/>
                </a:rPr>
                <a:t>M-mode acquisition</a:t>
              </a:r>
            </a:p>
          </p:txBody>
        </p:sp>
      </p:grpSp>
      <p:grpSp>
        <p:nvGrpSpPr>
          <p:cNvPr id="51207" name="Group 7"/>
          <p:cNvGrpSpPr>
            <a:grpSpLocks/>
          </p:cNvGrpSpPr>
          <p:nvPr/>
        </p:nvGrpSpPr>
        <p:grpSpPr bwMode="auto">
          <a:xfrm>
            <a:off x="4735513" y="2260600"/>
            <a:ext cx="4265612" cy="3143250"/>
            <a:chOff x="3643313" y="2500313"/>
            <a:chExt cx="5359400" cy="394970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43313" y="2500313"/>
              <a:ext cx="5359400" cy="3949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</p:pic>
        <p:grpSp>
          <p:nvGrpSpPr>
            <p:cNvPr id="51209" name="Group 10"/>
            <p:cNvGrpSpPr>
              <a:grpSpLocks/>
            </p:cNvGrpSpPr>
            <p:nvPr/>
          </p:nvGrpSpPr>
          <p:grpSpPr bwMode="auto">
            <a:xfrm>
              <a:off x="4572000" y="3000375"/>
              <a:ext cx="2882900" cy="258763"/>
              <a:chOff x="4572000" y="3000372"/>
              <a:chExt cx="2882900" cy="258762"/>
            </a:xfrm>
          </p:grpSpPr>
          <p:sp>
            <p:nvSpPr>
              <p:cNvPr id="51210" name="Freeform 206"/>
              <p:cNvSpPr>
                <a:spLocks/>
              </p:cNvSpPr>
              <p:nvPr/>
            </p:nvSpPr>
            <p:spPr bwMode="auto">
              <a:xfrm>
                <a:off x="5754688" y="3000372"/>
                <a:ext cx="304800" cy="258762"/>
              </a:xfrm>
              <a:custGeom>
                <a:avLst/>
                <a:gdLst>
                  <a:gd name="T0" fmla="*/ 2147483647 w 300"/>
                  <a:gd name="T1" fmla="*/ 2147483647 h 163"/>
                  <a:gd name="T2" fmla="*/ 2147483647 w 300"/>
                  <a:gd name="T3" fmla="*/ 2147483647 h 163"/>
                  <a:gd name="T4" fmla="*/ 2147483647 w 300"/>
                  <a:gd name="T5" fmla="*/ 2147483647 h 163"/>
                  <a:gd name="T6" fmla="*/ 2147483647 w 300"/>
                  <a:gd name="T7" fmla="*/ 2147483647 h 163"/>
                  <a:gd name="T8" fmla="*/ 2147483647 w 300"/>
                  <a:gd name="T9" fmla="*/ 2147483647 h 163"/>
                  <a:gd name="T10" fmla="*/ 2147483647 w 300"/>
                  <a:gd name="T11" fmla="*/ 2147483647 h 163"/>
                  <a:gd name="T12" fmla="*/ 2147483647 w 300"/>
                  <a:gd name="T13" fmla="*/ 2147483647 h 163"/>
                  <a:gd name="T14" fmla="*/ 2147483647 w 300"/>
                  <a:gd name="T15" fmla="*/ 2147483647 h 163"/>
                  <a:gd name="T16" fmla="*/ 2147483647 w 300"/>
                  <a:gd name="T17" fmla="*/ 2147483647 h 163"/>
                  <a:gd name="T18" fmla="*/ 2147483647 w 300"/>
                  <a:gd name="T19" fmla="*/ 2147483647 h 163"/>
                  <a:gd name="T20" fmla="*/ 2147483647 w 300"/>
                  <a:gd name="T21" fmla="*/ 2147483647 h 163"/>
                  <a:gd name="T22" fmla="*/ 2147483647 w 300"/>
                  <a:gd name="T23" fmla="*/ 2147483647 h 163"/>
                  <a:gd name="T24" fmla="*/ 2147483647 w 300"/>
                  <a:gd name="T25" fmla="*/ 2147483647 h 16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00"/>
                  <a:gd name="T40" fmla="*/ 0 h 163"/>
                  <a:gd name="T41" fmla="*/ 300 w 300"/>
                  <a:gd name="T42" fmla="*/ 163 h 16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00" h="163">
                    <a:moveTo>
                      <a:pt x="6" y="91"/>
                    </a:moveTo>
                    <a:cubicBezTo>
                      <a:pt x="10" y="53"/>
                      <a:pt x="0" y="19"/>
                      <a:pt x="36" y="7"/>
                    </a:cubicBezTo>
                    <a:cubicBezTo>
                      <a:pt x="56" y="14"/>
                      <a:pt x="57" y="10"/>
                      <a:pt x="66" y="31"/>
                    </a:cubicBezTo>
                    <a:cubicBezTo>
                      <a:pt x="71" y="43"/>
                      <a:pt x="78" y="67"/>
                      <a:pt x="78" y="67"/>
                    </a:cubicBezTo>
                    <a:cubicBezTo>
                      <a:pt x="82" y="106"/>
                      <a:pt x="81" y="132"/>
                      <a:pt x="102" y="163"/>
                    </a:cubicBezTo>
                    <a:cubicBezTo>
                      <a:pt x="130" y="144"/>
                      <a:pt x="133" y="130"/>
                      <a:pt x="144" y="97"/>
                    </a:cubicBezTo>
                    <a:cubicBezTo>
                      <a:pt x="146" y="91"/>
                      <a:pt x="150" y="79"/>
                      <a:pt x="150" y="79"/>
                    </a:cubicBezTo>
                    <a:cubicBezTo>
                      <a:pt x="155" y="33"/>
                      <a:pt x="145" y="0"/>
                      <a:pt x="198" y="13"/>
                    </a:cubicBezTo>
                    <a:cubicBezTo>
                      <a:pt x="204" y="31"/>
                      <a:pt x="210" y="49"/>
                      <a:pt x="216" y="67"/>
                    </a:cubicBezTo>
                    <a:cubicBezTo>
                      <a:pt x="218" y="73"/>
                      <a:pt x="222" y="85"/>
                      <a:pt x="222" y="85"/>
                    </a:cubicBezTo>
                    <a:cubicBezTo>
                      <a:pt x="227" y="122"/>
                      <a:pt x="223" y="137"/>
                      <a:pt x="252" y="157"/>
                    </a:cubicBezTo>
                    <a:cubicBezTo>
                      <a:pt x="281" y="138"/>
                      <a:pt x="268" y="152"/>
                      <a:pt x="282" y="109"/>
                    </a:cubicBezTo>
                    <a:cubicBezTo>
                      <a:pt x="286" y="96"/>
                      <a:pt x="300" y="73"/>
                      <a:pt x="300" y="73"/>
                    </a:cubicBezTo>
                  </a:path>
                </a:pathLst>
              </a:custGeom>
              <a:noFill/>
              <a:ln w="1905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11" name="Line 207"/>
              <p:cNvSpPr>
                <a:spLocks noChangeShapeType="1"/>
              </p:cNvSpPr>
              <p:nvPr/>
            </p:nvSpPr>
            <p:spPr bwMode="auto">
              <a:xfrm>
                <a:off x="6178550" y="3119434"/>
                <a:ext cx="127635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prstDash val="dash"/>
                <a:round/>
                <a:headEnd type="none" w="sm" len="sm"/>
                <a:tailEnd type="triangle" w="lg" len="lg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12" name="Line 214"/>
              <p:cNvSpPr>
                <a:spLocks noChangeShapeType="1"/>
              </p:cNvSpPr>
              <p:nvPr/>
            </p:nvSpPr>
            <p:spPr bwMode="auto">
              <a:xfrm>
                <a:off x="4572000" y="3119434"/>
                <a:ext cx="1095375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prstDash val="dash"/>
                <a:round/>
                <a:headEnd type="none" w="sm" len="sm"/>
                <a:tailEnd type="triangle" w="lg" len="lg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0494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Pulsed Wave (PW) Doppler</a:t>
            </a:r>
          </a:p>
        </p:txBody>
      </p:sp>
      <p:pic>
        <p:nvPicPr>
          <p:cNvPr id="4" name="WME_PWDoppler_posvel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3138" y="1117600"/>
            <a:ext cx="6790795" cy="5337542"/>
          </a:xfrm>
        </p:spPr>
      </p:pic>
    </p:spTree>
    <p:extLst>
      <p:ext uri="{BB962C8B-B14F-4D97-AF65-F5344CB8AC3E}">
        <p14:creationId xmlns:p14="http://schemas.microsoft.com/office/powerpoint/2010/main" val="191385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Correlation Method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262" y="990600"/>
            <a:ext cx="6467475" cy="57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2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332190" y="1028307"/>
            <a:ext cx="8458200" cy="502129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chemeClr val="bg2"/>
                </a:solidFill>
                <a:latin typeface="Garamond" pitchFamily="18" charset="0"/>
              </a:rPr>
              <a:t>US Doppler - Display</a:t>
            </a:r>
            <a:endParaRPr lang="en-US" sz="2400" b="1" dirty="0">
              <a:solidFill>
                <a:schemeClr val="bg2"/>
              </a:solidFill>
              <a:latin typeface="Garamond" pitchFamily="18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solidFill>
                  <a:schemeClr val="bg2"/>
                </a:solidFill>
                <a:latin typeface="Garamond" pitchFamily="18" charset="0"/>
              </a:rPr>
              <a:t>Doppler information is often combined with real-time B-mode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solidFill>
                  <a:schemeClr val="bg2"/>
                </a:solidFill>
                <a:latin typeface="Garamond" pitchFamily="18" charset="0"/>
              </a:rPr>
              <a:t>2D representation of the </a:t>
            </a:r>
            <a:r>
              <a:rPr lang="en-US" sz="2000" dirty="0" smtClean="0">
                <a:solidFill>
                  <a:schemeClr val="bg2"/>
                </a:solidFill>
                <a:latin typeface="Garamond" pitchFamily="18" charset="0"/>
              </a:rPr>
              <a:t>speed of </a:t>
            </a:r>
            <a:r>
              <a:rPr lang="en-US" sz="2000" dirty="0">
                <a:solidFill>
                  <a:schemeClr val="bg2"/>
                </a:solidFill>
                <a:latin typeface="Garamond" pitchFamily="18" charset="0"/>
              </a:rPr>
              <a:t>the blood flow on a grey-scale </a:t>
            </a:r>
            <a:r>
              <a:rPr lang="en-US" sz="2000" dirty="0" smtClean="0">
                <a:solidFill>
                  <a:schemeClr val="bg2"/>
                </a:solidFill>
                <a:latin typeface="Garamond" pitchFamily="18" charset="0"/>
              </a:rPr>
              <a:t>image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>
              <a:solidFill>
                <a:schemeClr val="bg2"/>
              </a:solidFill>
              <a:latin typeface="Garamond" pitchFamily="18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sz="2000" dirty="0" smtClean="0">
              <a:solidFill>
                <a:schemeClr val="bg2"/>
              </a:solidFill>
              <a:latin typeface="Garamond" pitchFamily="18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sz="2000" dirty="0">
              <a:solidFill>
                <a:schemeClr val="bg2"/>
              </a:solidFill>
              <a:latin typeface="Garamond" pitchFamily="18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sz="2000" dirty="0" smtClean="0">
              <a:solidFill>
                <a:schemeClr val="bg2"/>
              </a:solidFill>
              <a:latin typeface="Garamond" pitchFamily="18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sz="2000" dirty="0" smtClean="0">
              <a:solidFill>
                <a:schemeClr val="bg2"/>
              </a:solidFill>
              <a:latin typeface="Garamond" pitchFamily="18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solidFill>
                  <a:schemeClr val="bg2"/>
                </a:solidFill>
                <a:latin typeface="Garamond" pitchFamily="18" charset="0"/>
              </a:rPr>
              <a:t>Spectral </a:t>
            </a:r>
            <a:r>
              <a:rPr lang="en-US" sz="2000" dirty="0">
                <a:solidFill>
                  <a:schemeClr val="bg2"/>
                </a:solidFill>
                <a:latin typeface="Garamond" pitchFamily="18" charset="0"/>
              </a:rPr>
              <a:t>D</a:t>
            </a:r>
            <a:r>
              <a:rPr lang="en-US" sz="2000" dirty="0" smtClean="0">
                <a:solidFill>
                  <a:schemeClr val="bg2"/>
                </a:solidFill>
                <a:latin typeface="Garamond" pitchFamily="18" charset="0"/>
              </a:rPr>
              <a:t>oppler: </a:t>
            </a:r>
            <a:r>
              <a:rPr lang="en-GB" altLang="en-US" sz="2000" dirty="0">
                <a:solidFill>
                  <a:schemeClr val="bg2"/>
                </a:solidFill>
                <a:latin typeface="Garamond" panose="02020404030301010803" pitchFamily="18" charset="0"/>
              </a:rPr>
              <a:t>spectral display the brightness is related to the amplitude of the Doppler signal component at that particular frequency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>
              <a:solidFill>
                <a:schemeClr val="bg2"/>
              </a:solidFill>
              <a:latin typeface="Garamond" pitchFamily="18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sz="2000" dirty="0">
              <a:solidFill>
                <a:schemeClr val="bg2"/>
              </a:solidFill>
              <a:latin typeface="Garamond" pitchFamily="18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sz="2400" dirty="0" smtClean="0">
              <a:solidFill>
                <a:schemeClr val="bg2"/>
              </a:solidFill>
              <a:latin typeface="Garamond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>
              <a:solidFill>
                <a:schemeClr val="bg2"/>
              </a:solidFill>
              <a:latin typeface="Garamond" pitchFamily="18" charset="0"/>
            </a:endParaRPr>
          </a:p>
        </p:txBody>
      </p:sp>
      <p:sp>
        <p:nvSpPr>
          <p:cNvPr id="126985" name="Rectangle 9"/>
          <p:cNvSpPr>
            <a:spLocks noChangeArrowheads="1"/>
          </p:cNvSpPr>
          <p:nvPr/>
        </p:nvSpPr>
        <p:spPr bwMode="auto">
          <a:xfrm>
            <a:off x="0" y="685800"/>
            <a:ext cx="9144000" cy="76200"/>
          </a:xfrm>
          <a:prstGeom prst="rect">
            <a:avLst/>
          </a:prstGeom>
          <a:gradFill rotWithShape="0">
            <a:gsLst>
              <a:gs pos="0">
                <a:srgbClr val="9999FF"/>
              </a:gs>
              <a:gs pos="100000">
                <a:srgbClr val="00006E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95287" y="152400"/>
            <a:ext cx="78156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Color Doppler</a:t>
            </a:r>
            <a:endParaRPr lang="en-US" b="1" dirty="0">
              <a:solidFill>
                <a:schemeClr val="bg2"/>
              </a:solidFill>
            </a:endParaRPr>
          </a:p>
        </p:txBody>
      </p:sp>
      <p:pic>
        <p:nvPicPr>
          <p:cNvPr id="11" name="Picture 8" descr="Image:ColourDoppler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147" y="2386233"/>
            <a:ext cx="3544478" cy="143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4649150" y="2457200"/>
            <a:ext cx="415370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altLang="en-US" b="1" dirty="0">
                <a:solidFill>
                  <a:srgbClr val="FF0000"/>
                </a:solidFill>
              </a:rPr>
              <a:t>Red</a:t>
            </a:r>
            <a:r>
              <a:rPr lang="en-GB" altLang="en-US" dirty="0">
                <a:solidFill>
                  <a:schemeClr val="bg2"/>
                </a:solidFill>
              </a:rPr>
              <a:t> – towards transducer</a:t>
            </a:r>
          </a:p>
          <a:p>
            <a:pPr algn="l"/>
            <a:r>
              <a:rPr lang="en-GB" altLang="en-US" b="1" dirty="0">
                <a:solidFill>
                  <a:schemeClr val="accent1"/>
                </a:solidFill>
              </a:rPr>
              <a:t>Blue</a:t>
            </a:r>
            <a:r>
              <a:rPr lang="en-GB" altLang="en-US" dirty="0">
                <a:solidFill>
                  <a:schemeClr val="bg2"/>
                </a:solidFill>
              </a:rPr>
              <a:t> – away from transducer</a:t>
            </a:r>
          </a:p>
          <a:p>
            <a:pPr algn="l"/>
            <a:r>
              <a:rPr lang="en-GB" altLang="en-US" b="1" dirty="0">
                <a:solidFill>
                  <a:srgbClr val="006600"/>
                </a:solidFill>
              </a:rPr>
              <a:t>Green</a:t>
            </a:r>
            <a:r>
              <a:rPr lang="en-GB" altLang="en-US" dirty="0">
                <a:solidFill>
                  <a:schemeClr val="bg2"/>
                </a:solidFill>
              </a:rPr>
              <a:t> - Variance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2873" y="4746379"/>
            <a:ext cx="5509839" cy="2075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144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Spectral Doppler Imaging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990600"/>
            <a:ext cx="6400800" cy="57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0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Ultrasound Imaging Methods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9247" y="1421515"/>
            <a:ext cx="7465505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Imaging Modes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	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A-, M-, B, C-Mode Scan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	</a:t>
            </a:r>
            <a:r>
              <a:rPr kumimoji="0" lang="fr-B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16" charset="-128"/>
                <a:cs typeface="+mn-cs"/>
              </a:rPr>
              <a:t>Huygens'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16" charset="-128"/>
                <a:cs typeface="+mn-cs"/>
              </a:rPr>
              <a:t>Principle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	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Array-based Scanning &amp; Beam Forming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Doppler Imaging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	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Doppler Frequency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	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Continuous Wave &amp; Pulsed Mode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	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Echo Correlation &amp; Color Doppler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Image Artifacts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New Things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67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Time Gain Compensation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990600"/>
            <a:ext cx="6381750" cy="41046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520" y="5089737"/>
            <a:ext cx="6534355" cy="168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Content Placeholder 1"/>
          <p:cNvSpPr>
            <a:spLocks noGrp="1"/>
          </p:cNvSpPr>
          <p:nvPr>
            <p:ph idx="1"/>
          </p:nvPr>
        </p:nvSpPr>
        <p:spPr>
          <a:xfrm>
            <a:off x="457200" y="357188"/>
            <a:ext cx="8229600" cy="5857875"/>
          </a:xfrm>
        </p:spPr>
        <p:txBody>
          <a:bodyPr/>
          <a:lstStyle/>
          <a:p>
            <a:r>
              <a:rPr lang="nl-BE" smtClean="0"/>
              <a:t>Artifacts</a:t>
            </a:r>
          </a:p>
          <a:p>
            <a:pPr lvl="1">
              <a:lnSpc>
                <a:spcPct val="150000"/>
              </a:lnSpc>
            </a:pPr>
            <a:r>
              <a:rPr lang="en-US" smtClean="0"/>
              <a:t>interference pattern contains</a:t>
            </a:r>
            <a:r>
              <a:rPr lang="en-US" smtClean="0">
                <a:solidFill>
                  <a:srgbClr val="A60A0A"/>
                </a:solidFill>
              </a:rPr>
              <a:t> </a:t>
            </a:r>
            <a:r>
              <a:rPr lang="en-US" smtClean="0"/>
              <a:t>side lobes</a:t>
            </a:r>
          </a:p>
          <a:p>
            <a:pPr lvl="1">
              <a:lnSpc>
                <a:spcPct val="150000"/>
              </a:lnSpc>
            </a:pPr>
            <a:endParaRPr lang="nl-BE" smtClean="0"/>
          </a:p>
          <a:p>
            <a:pPr lvl="1">
              <a:lnSpc>
                <a:spcPct val="150000"/>
              </a:lnSpc>
            </a:pPr>
            <a:endParaRPr lang="nl-BE" smtClean="0"/>
          </a:p>
          <a:p>
            <a:pPr lvl="1">
              <a:lnSpc>
                <a:spcPct val="150000"/>
              </a:lnSpc>
            </a:pPr>
            <a:endParaRPr lang="nl-BE" smtClean="0"/>
          </a:p>
          <a:p>
            <a:pPr lvl="1">
              <a:lnSpc>
                <a:spcPct val="150000"/>
              </a:lnSpc>
            </a:pPr>
            <a:endParaRPr lang="nl-BE" smtClean="0"/>
          </a:p>
          <a:p>
            <a:pPr lvl="1">
              <a:lnSpc>
                <a:spcPct val="150000"/>
              </a:lnSpc>
            </a:pPr>
            <a:endParaRPr lang="nl-BE" smtClean="0"/>
          </a:p>
          <a:p>
            <a:pPr lvl="1">
              <a:lnSpc>
                <a:spcPct val="150000"/>
              </a:lnSpc>
            </a:pPr>
            <a:endParaRPr lang="nl-BE" smtClean="0"/>
          </a:p>
          <a:p>
            <a:pPr lvl="1">
              <a:lnSpc>
                <a:spcPct val="150000"/>
              </a:lnSpc>
            </a:pPr>
            <a:r>
              <a:rPr lang="nl-BE" smtClean="0"/>
              <a:t>reverberations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4F0360D-E07D-41C6-A14A-C0716D591F39}" type="datetime1">
              <a:rPr lang="nl-BE" smtClean="0">
                <a:solidFill>
                  <a:srgbClr val="1C1C1C">
                    <a:lumMod val="50000"/>
                    <a:lumOff val="50000"/>
                  </a:srgbClr>
                </a:solidFill>
              </a:rPr>
              <a:pPr>
                <a:defRPr/>
              </a:pPr>
              <a:t>17/04/2018</a:t>
            </a:fld>
            <a:endParaRPr lang="nl-BE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1C1C1C">
                    <a:lumMod val="50000"/>
                    <a:lumOff val="50000"/>
                  </a:srgbClr>
                </a:solidFill>
              </a:rPr>
              <a:t>K.U.Leuven – UZ Leuven Medical Imaging Research Center</a:t>
            </a:r>
            <a:endParaRPr lang="en-US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1698625"/>
            <a:ext cx="3286125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50" y="1428750"/>
            <a:ext cx="2725738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4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00825" y="1803400"/>
            <a:ext cx="2400300" cy="169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3313" y="3714750"/>
            <a:ext cx="3768725" cy="290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303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US Artifacts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74" y="1299631"/>
            <a:ext cx="8842626" cy="492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82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Ultrasound Imaging Methods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9247" y="1421515"/>
            <a:ext cx="7465505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ＭＳ Ｐゴシック" charset="0"/>
              </a:rPr>
              <a:t>Imaging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ＭＳ Ｐゴシック" charset="0"/>
              </a:rPr>
              <a:t>Modes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ＭＳ Ｐゴシック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ＭＳ Ｐゴシック" charset="0"/>
              </a:rPr>
              <a:t>A-, M-, B, C-Mode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ＭＳ Ｐゴシック" charset="0"/>
              </a:rPr>
              <a:t>Scan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ea typeface="ＭＳ Ｐゴシック" charset="0"/>
              </a:rPr>
              <a:t>	</a:t>
            </a:r>
            <a:r>
              <a:rPr lang="fr-BE" sz="2800" dirty="0"/>
              <a:t>Huygens' </a:t>
            </a:r>
            <a:r>
              <a:rPr lang="en-US" sz="2800" dirty="0" smtClean="0"/>
              <a:t>Principle</a:t>
            </a:r>
            <a:endParaRPr kumimoji="0" lang="en-US" sz="2800" b="0" i="0" u="none" strike="noStrike" kern="1200" cap="none" spc="0" normalizeH="0" baseline="0" dirty="0" smtClean="0">
              <a:ln>
                <a:noFill/>
              </a:ln>
              <a:effectLst/>
              <a:uLnTx/>
              <a:uFillTx/>
              <a:ea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ea typeface="ＭＳ Ｐゴシック" charset="0"/>
              </a:rPr>
              <a:t>	</a:t>
            </a:r>
            <a:r>
              <a:rPr lang="en-US" sz="2800" dirty="0" smtClean="0">
                <a:ea typeface="ＭＳ Ｐゴシック" charset="0"/>
              </a:rPr>
              <a:t>Array-based </a:t>
            </a:r>
            <a:r>
              <a:rPr lang="en-US" sz="2800" dirty="0" smtClean="0">
                <a:ea typeface="ＭＳ Ｐゴシック" charset="0"/>
              </a:rPr>
              <a:t>Scanning &amp; Beam </a:t>
            </a:r>
            <a:r>
              <a:rPr lang="en-US" sz="2800" dirty="0" smtClean="0">
                <a:ea typeface="ＭＳ Ｐゴシック" charset="0"/>
              </a:rPr>
              <a:t>Forming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ea typeface="ＭＳ Ｐゴシック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ＭＳ Ｐゴシック" charset="0"/>
              </a:rPr>
              <a:t>Doppler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ＭＳ Ｐゴシック" charset="0"/>
              </a:rPr>
              <a:t>Imaging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ＭＳ Ｐゴシック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ＭＳ Ｐゴシック" charset="0"/>
              </a:rPr>
              <a:t>Doppler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ＭＳ Ｐゴシック" charset="0"/>
              </a:rPr>
              <a:t> Frequency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ＭＳ Ｐゴシック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ＭＳ Ｐゴシック" charset="0"/>
              </a:rPr>
              <a:t>Continuous Wave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ＭＳ Ｐゴシック" charset="0"/>
              </a:rPr>
              <a:t> &amp; </a:t>
            </a:r>
            <a:r>
              <a:rPr lang="en-US" sz="2800" dirty="0" smtClean="0">
                <a:ea typeface="ＭＳ Ｐゴシック" charset="0"/>
              </a:rPr>
              <a:t>Pulsed Mode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ＭＳ Ｐゴシック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ＭＳ Ｐゴシック" charset="0"/>
              </a:rPr>
              <a:t>Echo Correlation &amp; Color Doppler</a:t>
            </a:r>
            <a:endParaRPr lang="en-US" sz="2800" dirty="0" smtClean="0">
              <a:ea typeface="ＭＳ Ｐゴシック" charset="0"/>
            </a:endParaRPr>
          </a:p>
          <a:p>
            <a:pPr marL="342900" lvl="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ea typeface="ＭＳ Ｐゴシック" charset="0"/>
              </a:rPr>
              <a:t>Image Artifacts</a:t>
            </a:r>
          </a:p>
          <a:p>
            <a:pPr marL="342900" lvl="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solidFill>
                  <a:srgbClr val="FF0000"/>
                </a:solidFill>
                <a:ea typeface="ＭＳ Ｐゴシック" charset="0"/>
              </a:rPr>
              <a:t>New Things</a:t>
            </a:r>
            <a:endParaRPr lang="en-US" sz="2800" b="1" dirty="0">
              <a:solidFill>
                <a:srgbClr val="FF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38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sz="3600" b="1" dirty="0" smtClean="0"/>
              <a:t> US Imaging Modes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 mode </a:t>
            </a:r>
            <a:r>
              <a:rPr lang="en-US" dirty="0" smtClean="0">
                <a:solidFill>
                  <a:schemeClr val="bg2"/>
                </a:solidFill>
              </a:rPr>
              <a:t>(A = amplitude)</a:t>
            </a:r>
          </a:p>
          <a:p>
            <a:pPr eaLnBrk="1" hangingPunct="1"/>
            <a:endParaRPr lang="en-US" dirty="0" smtClean="0">
              <a:solidFill>
                <a:schemeClr val="bg2"/>
              </a:solidFill>
            </a:endParaRPr>
          </a:p>
          <a:p>
            <a:pPr eaLnBrk="1" hangingPunct="1"/>
            <a:endParaRPr lang="en-US" dirty="0" smtClean="0">
              <a:solidFill>
                <a:schemeClr val="bg2"/>
              </a:solidFill>
            </a:endParaRPr>
          </a:p>
          <a:p>
            <a:pPr eaLnBrk="1" hangingPunct="1"/>
            <a:endParaRPr lang="en-US" dirty="0" smtClean="0">
              <a:solidFill>
                <a:schemeClr val="bg2"/>
              </a:solidFill>
            </a:endParaRPr>
          </a:p>
          <a:p>
            <a:pPr eaLnBrk="1" hangingPunct="1"/>
            <a:endParaRPr lang="en-US" dirty="0" smtClean="0">
              <a:solidFill>
                <a:schemeClr val="bg2"/>
              </a:solidFill>
            </a:endParaRPr>
          </a:p>
          <a:p>
            <a:pPr eaLnBrk="1" hangingPunct="1"/>
            <a:endParaRPr lang="en-US" dirty="0" smtClean="0">
              <a:solidFill>
                <a:schemeClr val="bg2"/>
              </a:solidFill>
            </a:endParaRPr>
          </a:p>
          <a:p>
            <a:pPr eaLnBrk="1" hangingPunct="1"/>
            <a:endParaRPr lang="en-US" dirty="0" smtClean="0">
              <a:solidFill>
                <a:schemeClr val="bg2"/>
              </a:solidFill>
            </a:endParaRPr>
          </a:p>
          <a:p>
            <a:pPr eaLnBrk="1" hangingPunct="1"/>
            <a:endParaRPr lang="en-US" dirty="0" smtClean="0">
              <a:solidFill>
                <a:schemeClr val="bg2"/>
              </a:solidFill>
            </a:endParaRPr>
          </a:p>
          <a:p>
            <a:pPr eaLnBrk="1" hangingPunct="1"/>
            <a:endParaRPr lang="en-US" dirty="0" smtClean="0">
              <a:solidFill>
                <a:schemeClr val="bg2"/>
              </a:solidFill>
            </a:endParaRPr>
          </a:p>
          <a:p>
            <a:pPr eaLnBrk="1" hangingPunct="1"/>
            <a:endParaRPr lang="en-US" dirty="0" smtClean="0">
              <a:solidFill>
                <a:schemeClr val="bg2"/>
              </a:solidFill>
            </a:endParaRPr>
          </a:p>
          <a:p>
            <a:pPr eaLnBrk="1" hangingPunct="1">
              <a:buFont typeface="Verdana" pitchFamily="34" charset="0"/>
              <a:buNone/>
            </a:pPr>
            <a:r>
              <a:rPr lang="en-US" dirty="0" smtClean="0">
                <a:solidFill>
                  <a:schemeClr val="bg2"/>
                </a:solidFill>
              </a:rPr>
              <a:t>							</a:t>
            </a:r>
            <a:r>
              <a:rPr lang="en-US" sz="1600" dirty="0" smtClean="0">
                <a:solidFill>
                  <a:schemeClr val="bg2"/>
                </a:solidFill>
              </a:rPr>
              <a:t>2 x distance = c x time</a:t>
            </a:r>
            <a:endParaRPr lang="en-US" sz="1600" dirty="0" smtClean="0"/>
          </a:p>
          <a:p>
            <a:pPr lvl="1" eaLnBrk="1" hangingPunct="1">
              <a:lnSpc>
                <a:spcPct val="150000"/>
              </a:lnSpc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D1A755-5003-47FF-8B5D-29A4AE21F063}" type="datetime1">
              <a:rPr kumimoji="0" lang="nl-BE" sz="900" b="0" i="0" u="none" strike="noStrike" kern="1200" cap="none" spc="0" normalizeH="0" baseline="0" noProof="0" smtClean="0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Verdana" pitchFamily="34" charset="0"/>
                <a:ea typeface="ＭＳ Ｐゴシック" pitchFamily="116" charset="-128"/>
                <a:cs typeface="+mn-cs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17/04/2018</a:t>
            </a:fld>
            <a:endParaRPr kumimoji="0" lang="nl-BE" sz="900" b="0" i="0" u="none" strike="noStrike" kern="1200" cap="none" spc="0" normalizeH="0" baseline="0" noProof="0">
              <a:ln>
                <a:noFill/>
              </a:ln>
              <a:solidFill>
                <a:srgbClr val="1C1C1C">
                  <a:lumMod val="50000"/>
                  <a:lumOff val="50000"/>
                </a:srgbClr>
              </a:solidFill>
              <a:effectLst/>
              <a:uLnTx/>
              <a:uFillTx/>
              <a:latin typeface="Verdana" pitchFamily="34" charset="0"/>
              <a:ea typeface="ＭＳ Ｐゴシック" pitchFamily="116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K.U.Leuven – UZ Leuven Medical Imaging Research Center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1C1C1C">
                  <a:lumMod val="50000"/>
                  <a:lumOff val="5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4199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50938" y="1479550"/>
            <a:ext cx="3063875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3" y="1500188"/>
            <a:ext cx="3143250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WME_echo_pulske.wm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43063" y="4071938"/>
            <a:ext cx="4071937" cy="207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4" name="Oval 7"/>
          <p:cNvSpPr>
            <a:spLocks noChangeArrowheads="1"/>
          </p:cNvSpPr>
          <p:nvPr/>
        </p:nvSpPr>
        <p:spPr bwMode="auto">
          <a:xfrm>
            <a:off x="5072063" y="1714500"/>
            <a:ext cx="2149475" cy="16033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ot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pitchFamily="116" charset="-128"/>
              <a:cs typeface="+mn-cs"/>
            </a:endParaRPr>
          </a:p>
        </p:txBody>
      </p:sp>
      <p:sp>
        <p:nvSpPr>
          <p:cNvPr id="41995" name="Text Box 6"/>
          <p:cNvSpPr txBox="1">
            <a:spLocks noChangeArrowheads="1"/>
          </p:cNvSpPr>
          <p:nvPr/>
        </p:nvSpPr>
        <p:spPr bwMode="auto">
          <a:xfrm>
            <a:off x="6000750" y="1857375"/>
            <a:ext cx="2416175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ＭＳ Ｐゴシック" pitchFamily="116" charset="-128"/>
                <a:cs typeface="+mn-cs"/>
              </a:rPr>
              <a:t>c for the different tissues</a:t>
            </a:r>
          </a:p>
        </p:txBody>
      </p:sp>
    </p:spTree>
    <p:extLst>
      <p:ext uri="{BB962C8B-B14F-4D97-AF65-F5344CB8AC3E}">
        <p14:creationId xmlns:p14="http://schemas.microsoft.com/office/powerpoint/2010/main" val="211212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 &amp; MRI Fusion</a:t>
            </a:r>
            <a:endParaRPr lang="en-US" dirty="0"/>
          </a:p>
        </p:txBody>
      </p:sp>
      <p:grpSp>
        <p:nvGrpSpPr>
          <p:cNvPr id="4" name="Group 1055"/>
          <p:cNvGrpSpPr>
            <a:grpSpLocks/>
          </p:cNvGrpSpPr>
          <p:nvPr/>
        </p:nvGrpSpPr>
        <p:grpSpPr bwMode="auto">
          <a:xfrm>
            <a:off x="3546336" y="2933700"/>
            <a:ext cx="2070100" cy="2133600"/>
            <a:chOff x="3688" y="1112"/>
            <a:chExt cx="1304" cy="1344"/>
          </a:xfrm>
        </p:grpSpPr>
        <p:graphicFrame>
          <p:nvGraphicFramePr>
            <p:cNvPr id="5" name="Object 1024"/>
            <p:cNvGraphicFramePr>
              <a:graphicFrameLocks noChangeAspect="1"/>
            </p:cNvGraphicFramePr>
            <p:nvPr/>
          </p:nvGraphicFramePr>
          <p:xfrm>
            <a:off x="3688" y="1112"/>
            <a:ext cx="1304" cy="13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51" name="Bitmap Image" r:id="rId30" imgW="4742857" imgH="4885714" progId="PBrush">
                    <p:embed/>
                  </p:oleObj>
                </mc:Choice>
                <mc:Fallback>
                  <p:oleObj name="Bitmap Image" r:id="rId30" imgW="4742857" imgH="4885714" progId="PBrush">
                    <p:embed/>
                    <p:pic>
                      <p:nvPicPr>
                        <p:cNvPr id="21535" name="Object 10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88" y="1112"/>
                          <a:ext cx="1304" cy="13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Oval 1049"/>
            <p:cNvSpPr>
              <a:spLocks noChangeAspect="1" noChangeArrowheads="1"/>
            </p:cNvSpPr>
            <p:nvPr/>
          </p:nvSpPr>
          <p:spPr bwMode="auto">
            <a:xfrm>
              <a:off x="4504" y="1784"/>
              <a:ext cx="69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pitchFamily="116" charset="-128"/>
                <a:cs typeface="+mn-cs"/>
              </a:endParaRPr>
            </a:p>
          </p:txBody>
        </p:sp>
      </p:grpSp>
      <p:sp>
        <p:nvSpPr>
          <p:cNvPr id="7" name="Down Arrow Callout 6"/>
          <p:cNvSpPr/>
          <p:nvPr>
            <p:custDataLst>
              <p:tags r:id="rId2"/>
            </p:custDataLst>
          </p:nvPr>
        </p:nvSpPr>
        <p:spPr bwMode="auto">
          <a:xfrm>
            <a:off x="2469318" y="2209800"/>
            <a:ext cx="4000500" cy="714375"/>
          </a:xfrm>
          <a:prstGeom prst="downArrowCallout">
            <a:avLst>
              <a:gd name="adj1" fmla="val 25000"/>
              <a:gd name="adj2" fmla="val 30408"/>
              <a:gd name="adj3" fmla="val 25000"/>
              <a:gd name="adj4" fmla="val 45147"/>
            </a:avLst>
          </a:prstGeom>
          <a:gradFill flip="none" rotWithShape="1">
            <a:gsLst>
              <a:gs pos="0">
                <a:schemeClr val="bg1"/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pitchFamily="116" charset="-128"/>
                <a:cs typeface="+mn-cs"/>
              </a:rPr>
              <a:t>Image </a:t>
            </a:r>
            <a:r>
              <a:rPr kumimoji="0" lang="en-US" sz="1600" b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pitchFamily="116" charset="-128"/>
                <a:cs typeface="+mn-cs"/>
              </a:rPr>
              <a:t>Fusion</a:t>
            </a:r>
            <a:endParaRPr kumimoji="0" lang="en-US" sz="16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ＭＳ Ｐゴシック" pitchFamily="116" charset="-128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936971" y="1371600"/>
            <a:ext cx="2985735" cy="4286250"/>
            <a:chOff x="317500" y="1785938"/>
            <a:chExt cx="2985735" cy="4286250"/>
          </a:xfrm>
        </p:grpSpPr>
        <p:sp>
          <p:nvSpPr>
            <p:cNvPr id="9" name="Text Box 1036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892175" y="3997325"/>
              <a:ext cx="142859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pitchFamily="116" charset="-128"/>
                  <a:cs typeface="+mn-cs"/>
                </a:rPr>
                <a:t>PreOp. MRI</a:t>
              </a:r>
            </a:p>
          </p:txBody>
        </p:sp>
        <p:sp>
          <p:nvSpPr>
            <p:cNvPr id="10" name="Text Box 1045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516377" y="1785938"/>
              <a:ext cx="205056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pitchFamily="116" charset="-128"/>
                  <a:cs typeface="+mn-cs"/>
                </a:rPr>
                <a:t>Preoperative</a:t>
              </a:r>
              <a:endParaRPr kumimoji="0" lang="en-US" altLang="en-US" sz="2000" b="1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pitchFamily="116" charset="-128"/>
                <a:cs typeface="+mn-cs"/>
              </a:endParaRPr>
            </a:p>
          </p:txBody>
        </p:sp>
        <p:grpSp>
          <p:nvGrpSpPr>
            <p:cNvPr id="11" name="Group 25"/>
            <p:cNvGrpSpPr>
              <a:grpSpLocks/>
            </p:cNvGrpSpPr>
            <p:nvPr/>
          </p:nvGrpSpPr>
          <p:grpSpPr bwMode="auto">
            <a:xfrm>
              <a:off x="720725" y="2397125"/>
              <a:ext cx="1600200" cy="1600200"/>
              <a:chOff x="2235200" y="2133600"/>
              <a:chExt cx="1600200" cy="1600200"/>
            </a:xfrm>
          </p:grpSpPr>
          <p:sp>
            <p:nvSpPr>
              <p:cNvPr id="20" name="Rectangle 1027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2235200" y="2133600"/>
                <a:ext cx="1600200" cy="1600200"/>
              </a:xfrm>
              <a:prstGeom prst="rect">
                <a:avLst/>
              </a:prstGeom>
              <a:solidFill>
                <a:srgbClr val="5F5F5F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5F5F5F"/>
                </a:extrusionClr>
              </a:sp3d>
            </p:spPr>
            <p:txBody>
              <a:bodyPr wrap="none" anchor="ctr">
                <a:flatTx/>
              </a:bodyPr>
              <a:lstStyle>
                <a:lvl1pPr eaLnBrk="0" hangingPunct="0">
                  <a:defRPr sz="2000">
                    <a:solidFill>
                      <a:srgbClr val="000000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rgbClr val="000000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rgbClr val="000000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rgbClr val="000000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rgbClr val="000000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pitchFamily="116" charset="-128"/>
                  <a:cs typeface="+mn-cs"/>
                </a:endParaRPr>
              </a:p>
            </p:txBody>
          </p:sp>
          <p:pic>
            <p:nvPicPr>
              <p:cNvPr id="21" name="Picture 1028" descr="C:\Users\Sheng\Documents\Literatures\Publications\MICCAI\Presentation\AxialScreen.bmp"/>
              <p:cNvPicPr>
                <a:picLocks noChangeAspect="1" noChangeArrowheads="1"/>
              </p:cNvPicPr>
              <p:nvPr>
                <p:custDataLst>
                  <p:tags r:id="rId27"/>
                </p:custDataLst>
              </p:nvPr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3300" y="2165350"/>
                <a:ext cx="1530350" cy="1568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Oval 1050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3106738" y="2878138"/>
                <a:ext cx="109537" cy="10953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rgbClr val="000000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rgbClr val="000000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rgbClr val="000000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rgbClr val="000000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rgbClr val="000000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pitchFamily="116" charset="-128"/>
                  <a:cs typeface="+mn-cs"/>
                </a:endParaRPr>
              </a:p>
            </p:txBody>
          </p:sp>
        </p:grpSp>
        <p:pic>
          <p:nvPicPr>
            <p:cNvPr id="12" name="Picture 12" descr="MCSY00289_0000[1]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00" y="5735638"/>
              <a:ext cx="36512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3" descr="MCWB01518_0000[1]"/>
            <p:cNvPicPr>
              <a:picLocks noChangeAspect="1" noChangeArrowheads="1"/>
            </p:cNvPicPr>
            <p:nvPr>
              <p:custDataLst>
                <p:tags r:id="rId19"/>
              </p:custDataLst>
            </p:nvPr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00" y="4911725"/>
              <a:ext cx="379413" cy="31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4" descr="MCSY00289_0000[1]"/>
            <p:cNvPicPr>
              <a:picLocks noChangeAspect="1" noChangeArrowheads="1"/>
            </p:cNvPicPr>
            <p:nvPr>
              <p:custDataLst>
                <p:tags r:id="rId20"/>
              </p:custDataLst>
            </p:nvPr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00" y="4478338"/>
              <a:ext cx="36512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5" descr="MCWB01518_0000[1]"/>
            <p:cNvPicPr>
              <a:picLocks noChangeAspect="1" noChangeArrowheads="1"/>
            </p:cNvPicPr>
            <p:nvPr>
              <p:custDataLst>
                <p:tags r:id="rId21"/>
              </p:custDataLst>
            </p:nvPr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00" y="5318125"/>
              <a:ext cx="379413" cy="31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 Box 16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746125" y="4456113"/>
              <a:ext cx="23861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pitchFamily="116" charset="-128"/>
                  <a:cs typeface="+mn-cs"/>
                </a:rPr>
                <a:t>Temporal resolution</a:t>
              </a:r>
            </a:p>
          </p:txBody>
        </p:sp>
        <p:sp>
          <p:nvSpPr>
            <p:cNvPr id="17" name="Text Box 18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746125" y="4852988"/>
              <a:ext cx="212109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pitchFamily="116" charset="-128"/>
                  <a:cs typeface="+mn-cs"/>
                </a:rPr>
                <a:t>Spatial resolution</a:t>
              </a:r>
            </a:p>
          </p:txBody>
        </p:sp>
        <p:sp>
          <p:nvSpPr>
            <p:cNvPr id="18" name="Text Box 20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746125" y="5265738"/>
              <a:ext cx="255711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pitchFamily="116" charset="-128"/>
                  <a:cs typeface="+mn-cs"/>
                </a:rPr>
                <a:t>Sensitivity/Specificity</a:t>
              </a:r>
            </a:p>
          </p:txBody>
        </p:sp>
        <p:sp>
          <p:nvSpPr>
            <p:cNvPr id="19" name="Text Box 22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746125" y="5675313"/>
              <a:ext cx="16979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pitchFamily="116" charset="-128"/>
                  <a:cs typeface="+mn-cs"/>
                </a:rPr>
                <a:t>Cost effective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36093" y="1371600"/>
            <a:ext cx="2982560" cy="4285694"/>
            <a:chOff x="6249988" y="1785938"/>
            <a:chExt cx="2982560" cy="4285694"/>
          </a:xfrm>
        </p:grpSpPr>
        <p:sp>
          <p:nvSpPr>
            <p:cNvPr id="24" name="Text Box 1039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382290" y="3876675"/>
              <a:ext cx="278571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pitchFamily="116" charset="-128"/>
                  <a:cs typeface="+mn-cs"/>
                </a:rPr>
                <a:t>Tracked Real-time US</a:t>
              </a:r>
            </a:p>
          </p:txBody>
        </p:sp>
        <p:sp>
          <p:nvSpPr>
            <p:cNvPr id="25" name="Text Box 1046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538633" y="1785938"/>
              <a:ext cx="222048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pitchFamily="116" charset="-128"/>
                  <a:cs typeface="+mn-cs"/>
                </a:rPr>
                <a:t>Intraoperative</a:t>
              </a:r>
              <a:endParaRPr kumimoji="0" lang="en-US" altLang="en-US" sz="2000" b="1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pitchFamily="116" charset="-128"/>
                <a:cs typeface="+mn-cs"/>
              </a:endParaRPr>
            </a:p>
          </p:txBody>
        </p:sp>
        <p:pic>
          <p:nvPicPr>
            <p:cNvPr id="26" name="Picture 1051" descr="C:\Users\Sheng\Documents\Literatures\Publications\MICCAI\PresentationA\sweep2_.bmp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8275" y="2286000"/>
              <a:ext cx="2286000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" descr="MCWB01518_0000[1]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7450" y="5749925"/>
              <a:ext cx="379413" cy="31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9" descr="MCSY00289_0000[1]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9988" y="5326063"/>
              <a:ext cx="36512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0" descr="MCWB01518_0000[1]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9988" y="4543425"/>
              <a:ext cx="379412" cy="31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1" descr="MCSY00289_0000[1]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9988" y="4903788"/>
              <a:ext cx="36512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 Box 17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6684963" y="4483100"/>
              <a:ext cx="23861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pitchFamily="116" charset="-128"/>
                  <a:cs typeface="+mn-cs"/>
                </a:rPr>
                <a:t>Temporal resolution</a:t>
              </a:r>
            </a:p>
          </p:txBody>
        </p:sp>
        <p:sp>
          <p:nvSpPr>
            <p:cNvPr id="32" name="Text Box 19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6675438" y="4879975"/>
              <a:ext cx="212109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pitchFamily="116" charset="-128"/>
                  <a:cs typeface="+mn-cs"/>
                </a:rPr>
                <a:t>Spatial resolution</a:t>
              </a:r>
            </a:p>
          </p:txBody>
        </p:sp>
        <p:sp>
          <p:nvSpPr>
            <p:cNvPr id="33" name="Text Box 21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6675438" y="5702300"/>
              <a:ext cx="16979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pitchFamily="116" charset="-128"/>
                  <a:cs typeface="+mn-cs"/>
                </a:rPr>
                <a:t>Cost effective</a:t>
              </a:r>
            </a:p>
          </p:txBody>
        </p:sp>
        <p:sp>
          <p:nvSpPr>
            <p:cNvPr id="34" name="Text Box 23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6675438" y="5289550"/>
              <a:ext cx="255711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00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pitchFamily="116" charset="-128"/>
                  <a:cs typeface="+mn-cs"/>
                </a:rPr>
                <a:t>Sensitivity/Specificity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483290" y="5078413"/>
            <a:ext cx="2123167" cy="1371744"/>
            <a:chOff x="3719966" y="5078413"/>
            <a:chExt cx="2123167" cy="1371744"/>
          </a:xfrm>
        </p:grpSpPr>
        <p:pic>
          <p:nvPicPr>
            <p:cNvPr id="36" name="Picture 2" descr="C:\Users\usd15988\Documents\InnovationDays\InnovationDay_2014\UroNav_logo.gif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9966" y="5510213"/>
              <a:ext cx="2123167" cy="939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Down Arrow 36"/>
            <p:cNvSpPr/>
            <p:nvPr>
              <p:custDataLst>
                <p:tags r:id="rId4"/>
              </p:custDataLst>
            </p:nvPr>
          </p:nvSpPr>
          <p:spPr>
            <a:xfrm>
              <a:off x="4629149" y="5078413"/>
              <a:ext cx="304800" cy="527050"/>
            </a:xfrm>
            <a:prstGeom prst="down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E41C272-E9A5-714A-999E-320BF9D0B835}"/>
              </a:ext>
            </a:extLst>
          </p:cNvPr>
          <p:cNvSpPr txBox="1"/>
          <p:nvPr/>
        </p:nvSpPr>
        <p:spPr>
          <a:xfrm>
            <a:off x="4356480" y="6384865"/>
            <a:ext cx="47476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Dr. Pingkun Yan’s </a:t>
            </a:r>
            <a:r>
              <a:rPr lang="en-US" sz="2000" dirty="0">
                <a:solidFill>
                  <a:srgbClr val="FF0000"/>
                </a:solidFill>
              </a:rPr>
              <a:t>work with NIH, Philips</a:t>
            </a:r>
          </a:p>
        </p:txBody>
      </p:sp>
    </p:spTree>
    <p:extLst>
      <p:ext uri="{BB962C8B-B14F-4D97-AF65-F5344CB8AC3E}">
        <p14:creationId xmlns:p14="http://schemas.microsoft.com/office/powerpoint/2010/main" val="192413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 &amp; MRI Fusion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3784"/>
            <a:ext cx="4915618" cy="406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729" y="1668704"/>
            <a:ext cx="4934858" cy="406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624" y="1919004"/>
            <a:ext cx="914400" cy="914400"/>
          </a:xfrm>
          <a:prstGeom prst="rect">
            <a:avLst/>
          </a:prstGeom>
        </p:spPr>
        <p:txBody>
          <a:bodyPr vert="horz" wrap="none" lIns="0" tIns="0" rIns="0" bIns="0" spcCol="385658" rtlCol="0">
            <a:no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Before</a:t>
            </a:r>
            <a:r>
              <a:rPr lang="en-US" sz="1800" b="1" dirty="0">
                <a:solidFill>
                  <a:srgbClr val="FFFF00"/>
                </a:solidFill>
              </a:rPr>
              <a:t> </a:t>
            </a:r>
            <a:r>
              <a:rPr lang="en-US" sz="1800" b="1" dirty="0">
                <a:solidFill>
                  <a:srgbClr val="FF2121"/>
                </a:solidFill>
              </a:rPr>
              <a:t>0.239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53630" y="1936750"/>
            <a:ext cx="914400" cy="914400"/>
          </a:xfrm>
          <a:prstGeom prst="rect">
            <a:avLst/>
          </a:prstGeom>
        </p:spPr>
        <p:txBody>
          <a:bodyPr vert="horz" wrap="none" lIns="0" tIns="0" rIns="0" bIns="0" spcCol="385658" rtlCol="0">
            <a:no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After</a:t>
            </a:r>
            <a:r>
              <a:rPr lang="en-US" sz="1800" b="1" dirty="0">
                <a:solidFill>
                  <a:srgbClr val="FFFF00"/>
                </a:solidFill>
              </a:rPr>
              <a:t> </a:t>
            </a:r>
            <a:r>
              <a:rPr lang="en-US" sz="1800" b="1" dirty="0">
                <a:solidFill>
                  <a:srgbClr val="00FF50"/>
                </a:solidFill>
              </a:rPr>
              <a:t>0.9946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41C272-E9A5-714A-999E-320BF9D0B835}"/>
              </a:ext>
            </a:extLst>
          </p:cNvPr>
          <p:cNvSpPr txBox="1"/>
          <p:nvPr/>
        </p:nvSpPr>
        <p:spPr>
          <a:xfrm>
            <a:off x="4356480" y="6384865"/>
            <a:ext cx="47476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Dr. Pingkun Yan’s </a:t>
            </a:r>
            <a:r>
              <a:rPr lang="en-US" sz="2000" dirty="0">
                <a:solidFill>
                  <a:srgbClr val="FF0000"/>
                </a:solidFill>
              </a:rPr>
              <a:t>work with NIH, Philips</a:t>
            </a:r>
          </a:p>
        </p:txBody>
      </p:sp>
    </p:spTree>
    <p:extLst>
      <p:ext uri="{BB962C8B-B14F-4D97-AF65-F5344CB8AC3E}">
        <p14:creationId xmlns:p14="http://schemas.microsoft.com/office/powerpoint/2010/main" val="33040850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Photoacoustic Tomography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16367" y="6305341"/>
            <a:ext cx="84752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 smtClean="0">
                <a:solidFill>
                  <a:srgbClr val="FF0000"/>
                </a:solidFill>
              </a:rPr>
              <a:t>Toumia et al. (2016); </a:t>
            </a:r>
            <a:r>
              <a:rPr lang="en-US" sz="2000" dirty="0" smtClean="0">
                <a:solidFill>
                  <a:srgbClr val="FF0000"/>
                </a:solidFill>
                <a:hlinkClick r:id="rId2"/>
              </a:rPr>
              <a:t>https</a:t>
            </a:r>
            <a:r>
              <a:rPr lang="en-US" sz="2000" dirty="0">
                <a:solidFill>
                  <a:srgbClr val="FF0000"/>
                </a:solidFill>
                <a:hlinkClick r:id="rId2"/>
              </a:rPr>
              <a:t>://</a:t>
            </a:r>
            <a:r>
              <a:rPr lang="en-US" sz="2000" dirty="0" smtClean="0">
                <a:solidFill>
                  <a:srgbClr val="FF0000"/>
                </a:solidFill>
                <a:hlinkClick r:id="rId2"/>
              </a:rPr>
              <a:t>pubs.acs.org/doi/10.1021/acsami.6b04184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919" y="1150448"/>
            <a:ext cx="6338888" cy="499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184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Photoacoustic Tomography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05" y="1187744"/>
            <a:ext cx="8434388" cy="49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1599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i</a:t>
            </a:r>
            <a:r>
              <a:rPr lang="en-US" dirty="0" smtClean="0"/>
              <a:t>US in </a:t>
            </a:r>
            <a:r>
              <a:rPr lang="en-US" i="1" dirty="0" smtClean="0"/>
              <a:t>i</a:t>
            </a:r>
            <a:r>
              <a:rPr lang="en-US" dirty="0" smtClean="0"/>
              <a:t>Phone</a:t>
            </a:r>
            <a:endParaRPr lang="en-US" dirty="0"/>
          </a:p>
        </p:txBody>
      </p:sp>
      <p:pic>
        <p:nvPicPr>
          <p:cNvPr id="4" name="Picture 3" descr="Image result for us prob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325755"/>
            <a:ext cx="4501769" cy="253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313" y="894444"/>
            <a:ext cx="3905250" cy="31146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88843" y="1791973"/>
            <a:ext cx="3323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Garamond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Garamond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Garamond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Garamond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Garamond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Garamond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Garamond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Garamond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Garamond" pitchFamily="18" charset="0"/>
                <a:ea typeface="+mn-ea"/>
                <a:cs typeface="Times New Roman" pitchFamily="18" charset="0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+mn-lt"/>
              </a:rPr>
              <a:t>v</a:t>
            </a:r>
            <a:r>
              <a:rPr lang="en-US" sz="40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(RBC velocity) </a:t>
            </a:r>
            <a:r>
              <a:rPr lang="en-US" sz="4000" b="1" dirty="0" smtClean="0">
                <a:solidFill>
                  <a:srgbClr val="FF0000"/>
                </a:solidFill>
                <a:latin typeface="+mn-lt"/>
              </a:rPr>
              <a:t>+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58065" y="3049670"/>
            <a:ext cx="29725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Garamond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Garamond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Garamond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Garamond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Garamond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Garamond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Garamond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Garamond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Garamond" pitchFamily="18" charset="0"/>
                <a:ea typeface="+mn-ea"/>
                <a:cs typeface="Times New Roman" pitchFamily="18" charset="0"/>
              </a:defRPr>
            </a:lvl9pPr>
          </a:lstStyle>
          <a:p>
            <a:r>
              <a:rPr lang="en-US" sz="4000" b="1" dirty="0">
                <a:solidFill>
                  <a:srgbClr val="0000FF"/>
                </a:solidFill>
                <a:latin typeface="+mn-lt"/>
              </a:rPr>
              <a:t>s</a:t>
            </a:r>
            <a:r>
              <a:rPr lang="en-US" sz="4000" b="1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+mn-lt"/>
              </a:rPr>
              <a:t>(cross-area) </a:t>
            </a:r>
            <a:r>
              <a:rPr lang="en-US" sz="4000" b="1" dirty="0" smtClean="0">
                <a:solidFill>
                  <a:srgbClr val="0000FF"/>
                </a:solidFill>
                <a:latin typeface="+mn-lt"/>
              </a:rPr>
              <a:t>– </a:t>
            </a:r>
          </a:p>
          <a:p>
            <a:r>
              <a:rPr lang="en-US" sz="4000" b="1" dirty="0">
                <a:solidFill>
                  <a:srgbClr val="0000FF"/>
                </a:solidFill>
                <a:latin typeface="+mn-lt"/>
              </a:rPr>
              <a:t>p</a:t>
            </a:r>
            <a:r>
              <a:rPr lang="en-US" sz="4000" b="1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+mn-lt"/>
              </a:rPr>
              <a:t>(pressure) </a:t>
            </a:r>
            <a:r>
              <a:rPr lang="en-US" sz="4000" b="1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54230" y="2304234"/>
            <a:ext cx="2972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Garamond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Garamond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Garamond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Garamond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Garamond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Garamond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Garamond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Garamond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Garamond" pitchFamily="18" charset="0"/>
                <a:ea typeface="+mn-ea"/>
                <a:cs typeface="Times New Roman" pitchFamily="18" charset="0"/>
              </a:defRPr>
            </a:lvl9pPr>
          </a:lstStyle>
          <a:p>
            <a:r>
              <a:rPr lang="en-US" sz="4000" b="1" dirty="0">
                <a:solidFill>
                  <a:srgbClr val="00B050"/>
                </a:solidFill>
                <a:latin typeface="+mn-lt"/>
              </a:rPr>
              <a:t>d</a:t>
            </a:r>
            <a:r>
              <a:rPr lang="en-US" sz="40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en-US" b="1" dirty="0" smtClean="0">
                <a:solidFill>
                  <a:srgbClr val="00B050"/>
                </a:solidFill>
                <a:latin typeface="+mn-lt"/>
              </a:rPr>
              <a:t>(distance) </a:t>
            </a:r>
            <a:r>
              <a:rPr lang="en-US" sz="4000" b="1" dirty="0" smtClean="0">
                <a:solidFill>
                  <a:srgbClr val="00B050"/>
                </a:solidFill>
                <a:latin typeface="+mn-lt"/>
              </a:rPr>
              <a:t>+/-</a:t>
            </a:r>
          </a:p>
        </p:txBody>
      </p:sp>
      <p:cxnSp>
        <p:nvCxnSpPr>
          <p:cNvPr id="9" name="Curved Connector 8"/>
          <p:cNvCxnSpPr>
            <a:stCxn id="6" idx="2"/>
            <a:endCxn id="7" idx="0"/>
          </p:cNvCxnSpPr>
          <p:nvPr/>
        </p:nvCxnSpPr>
        <p:spPr bwMode="auto">
          <a:xfrm rot="5400000">
            <a:off x="6422593" y="2221625"/>
            <a:ext cx="549811" cy="1106279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Curved Connector 15"/>
          <p:cNvCxnSpPr>
            <a:stCxn id="7" idx="1"/>
            <a:endCxn id="8" idx="2"/>
          </p:cNvCxnSpPr>
          <p:nvPr/>
        </p:nvCxnSpPr>
        <p:spPr bwMode="auto">
          <a:xfrm rot="10800000">
            <a:off x="2440641" y="3012120"/>
            <a:ext cx="2217425" cy="699270"/>
          </a:xfrm>
          <a:prstGeom prst="curvedConnector2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8668" y="5329197"/>
            <a:ext cx="5115332" cy="1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522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Homework: Review Green Chaps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704" y="1087421"/>
            <a:ext cx="8839200" cy="1246991"/>
          </a:xfrm>
        </p:spPr>
        <p:txBody>
          <a:bodyPr/>
          <a:lstStyle/>
          <a:p>
            <a:pPr marL="571500" indent="-571500">
              <a:buClrTx/>
              <a:buFont typeface="Arial" panose="020B0604020202020204" pitchFamily="34" charset="0"/>
              <a:buChar char="•"/>
            </a:pPr>
            <a:r>
              <a:rPr lang="en-US" sz="3200" dirty="0" smtClean="0"/>
              <a:t>Transfer: </a:t>
            </a:r>
            <a:r>
              <a:rPr lang="en-US" sz="3200" b="0" dirty="0" smtClean="0"/>
              <a:t>Familiarize/Repeat/Remember</a:t>
            </a:r>
          </a:p>
          <a:p>
            <a:pPr marL="571500" indent="-571500">
              <a:buClrTx/>
              <a:buFont typeface="Arial" panose="020B0604020202020204" pitchFamily="34" charset="0"/>
              <a:buChar char="•"/>
            </a:pPr>
            <a:r>
              <a:rPr lang="en-US" sz="3200" dirty="0" smtClean="0"/>
              <a:t>Inspire: </a:t>
            </a:r>
            <a:r>
              <a:rPr lang="en-US" sz="3200" b="0" dirty="0" smtClean="0"/>
              <a:t>Understand/Create/Innovate</a:t>
            </a:r>
          </a:p>
          <a:p>
            <a:pPr marL="571500" indent="-571500">
              <a:buClrTx/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30722" name="Picture 2" descr="Image result for innovative teach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817168"/>
            <a:ext cx="8286750" cy="273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27704" y="2387747"/>
            <a:ext cx="8839200" cy="1246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71500" indent="-571500" eaLnBrk="1" hangingPunct="1">
              <a:buClrTx/>
              <a:buFont typeface="Arial" panose="020B0604020202020204" pitchFamily="34" charset="0"/>
              <a:buChar char="•"/>
            </a:pPr>
            <a:r>
              <a:rPr lang="en-US" sz="3200" kern="0" dirty="0" smtClean="0"/>
              <a:t>Closed: </a:t>
            </a:r>
            <a:r>
              <a:rPr lang="en-US" sz="3200" b="0" kern="0" dirty="0" smtClean="0"/>
              <a:t>Book/PPT/Solutions/Answers</a:t>
            </a:r>
          </a:p>
          <a:p>
            <a:pPr marL="571500" indent="-571500" eaLnBrk="1" hangingPunct="1">
              <a:buClrTx/>
              <a:buFont typeface="Arial" panose="020B0604020202020204" pitchFamily="34" charset="0"/>
              <a:buChar char="•"/>
            </a:pPr>
            <a:r>
              <a:rPr lang="en-US" sz="3200" kern="0" dirty="0" smtClean="0"/>
              <a:t>Open: </a:t>
            </a:r>
            <a:r>
              <a:rPr lang="en-US" sz="3200" b="0" kern="0" dirty="0" smtClean="0"/>
              <a:t>Problems/Ideas/Tools/Motives</a:t>
            </a:r>
          </a:p>
          <a:p>
            <a:pPr marL="571500" indent="-571500" eaLnBrk="1" hangingPunct="1">
              <a:buClrTx/>
              <a:buFont typeface="Arial" panose="020B0604020202020204" pitchFamily="34" charset="0"/>
              <a:buChar char="•"/>
            </a:pPr>
            <a:endParaRPr lang="en-US" sz="3200" kern="0" dirty="0"/>
          </a:p>
        </p:txBody>
      </p:sp>
    </p:spTree>
    <p:extLst>
      <p:ext uri="{BB962C8B-B14F-4D97-AF65-F5344CB8AC3E}">
        <p14:creationId xmlns:p14="http://schemas.microsoft.com/office/powerpoint/2010/main" val="24940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Content Placeholder 1"/>
          <p:cNvSpPr>
            <a:spLocks noGrp="1"/>
          </p:cNvSpPr>
          <p:nvPr>
            <p:ph idx="1"/>
          </p:nvPr>
        </p:nvSpPr>
        <p:spPr>
          <a:xfrm>
            <a:off x="457200" y="357188"/>
            <a:ext cx="8229600" cy="5857875"/>
          </a:xfrm>
        </p:spPr>
        <p:txBody>
          <a:bodyPr/>
          <a:lstStyle/>
          <a:p>
            <a:r>
              <a:rPr lang="nl-BE" smtClean="0"/>
              <a:t>B mode </a:t>
            </a:r>
            <a:r>
              <a:rPr lang="en-US" smtClean="0">
                <a:solidFill>
                  <a:schemeClr val="bg2"/>
                </a:solidFill>
              </a:rPr>
              <a:t>(B = brightness)</a:t>
            </a:r>
          </a:p>
          <a:p>
            <a:endParaRPr lang="nl-BE" smtClean="0"/>
          </a:p>
          <a:p>
            <a:pPr lvl="1">
              <a:lnSpc>
                <a:spcPct val="150000"/>
              </a:lnSpc>
            </a:pPr>
            <a:endParaRPr lang="nl-BE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K.U.Leuven – UZ Leuven Medical Imaging Research Center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1C1C1C">
                  <a:lumMod val="50000"/>
                  <a:lumOff val="5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44038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7188" y="1000125"/>
            <a:ext cx="2435225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00375" y="1032568"/>
            <a:ext cx="2571750" cy="197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WME_ap_4_bl_fl_2.wmv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86438" y="1002443"/>
            <a:ext cx="3095625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WME_echo_pulsk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57188" y="3430060"/>
            <a:ext cx="4286250" cy="2186862"/>
          </a:xfrm>
          <a:prstGeom prst="rect">
            <a:avLst/>
          </a:prstGeom>
        </p:spPr>
      </p:pic>
      <p:pic>
        <p:nvPicPr>
          <p:cNvPr id="5" name="WME_echo_phantom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159118" y="3354599"/>
            <a:ext cx="3627694" cy="262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96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M-Mode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90600"/>
            <a:ext cx="8588610" cy="511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59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C-Mode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402" y="840883"/>
            <a:ext cx="8653197" cy="1622617"/>
          </a:xfrm>
        </p:spPr>
        <p:txBody>
          <a:bodyPr/>
          <a:lstStyle/>
          <a:p>
            <a:r>
              <a:rPr lang="en-US" sz="2400" dirty="0" smtClean="0"/>
              <a:t>C-mode imaging produces a coronal image by gating A-mode data to </a:t>
            </a:r>
            <a:r>
              <a:rPr lang="en-US" sz="2400" dirty="0"/>
              <a:t>a specific </a:t>
            </a:r>
            <a:r>
              <a:rPr lang="en-US" sz="2400" dirty="0" smtClean="0"/>
              <a:t>depth. </a:t>
            </a:r>
            <a:r>
              <a:rPr lang="en-US" sz="2400" b="0" dirty="0" smtClean="0"/>
              <a:t>A half-silvered mirror can be used  </a:t>
            </a:r>
            <a:r>
              <a:rPr lang="en-US" sz="2400" b="0" dirty="0"/>
              <a:t>to merge the </a:t>
            </a:r>
            <a:r>
              <a:rPr lang="en-US" sz="2400" b="0" dirty="0" smtClean="0"/>
              <a:t>body surface with his/her interior </a:t>
            </a:r>
            <a:r>
              <a:rPr lang="en-US" sz="2400" b="0" dirty="0"/>
              <a:t>without </a:t>
            </a:r>
            <a:r>
              <a:rPr lang="en-US" sz="2400" b="0" dirty="0" smtClean="0"/>
              <a:t>a </a:t>
            </a:r>
            <a:r>
              <a:rPr lang="en-US" sz="2400" b="0" dirty="0"/>
              <a:t>head-mounted </a:t>
            </a:r>
            <a:r>
              <a:rPr lang="en-US" sz="2400" b="0" dirty="0" smtClean="0"/>
              <a:t>display.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675" y="3043646"/>
            <a:ext cx="4352925" cy="30099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74782" y="6322487"/>
            <a:ext cx="77921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hlinkClick r:id="rId3"/>
              </a:rPr>
              <a:t>https://</a:t>
            </a:r>
            <a:r>
              <a:rPr lang="en-US" sz="1600" dirty="0" smtClean="0">
                <a:hlinkClick r:id="rId3"/>
              </a:rPr>
              <a:t>www.sciencedirect.com/science/article/pii/S1076633205001121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pic>
        <p:nvPicPr>
          <p:cNvPr id="29698" name="Picture 2" descr="Image result for metacarp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867" y="2038158"/>
            <a:ext cx="2736037" cy="214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Image result for c-mode ultras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03" y="2938590"/>
            <a:ext cx="4300272" cy="322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334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US Arrays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6109" y="990600"/>
            <a:ext cx="5491781" cy="5705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2910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Linear Sequential Array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185" y="1066800"/>
            <a:ext cx="6629630" cy="558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8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Scheme1;-1;-2;-2;SlideTextFontColor;-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Scheme1;-2;-2;-1;-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HighlightColor2;Scheme1;Scheme2;Scheme1;-1;-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Scheme1;-1;-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heme/theme1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sz="1800" dirty="0" err="1" smtClean="0"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UBLIC">
  <a:themeElements>
    <a:clrScheme name="GE_2013_BLUE">
      <a:dk1>
        <a:srgbClr val="454545"/>
      </a:dk1>
      <a:lt1>
        <a:sysClr val="window" lastClr="FFFFFF"/>
      </a:lt1>
      <a:dk2>
        <a:srgbClr val="0745AB"/>
      </a:dk2>
      <a:lt2>
        <a:srgbClr val="EEECE1"/>
      </a:lt2>
      <a:accent1>
        <a:srgbClr val="4583D1"/>
      </a:accent1>
      <a:accent2>
        <a:srgbClr val="052F69"/>
      </a:accent2>
      <a:accent3>
        <a:srgbClr val="7FBD2C"/>
      </a:accent3>
      <a:accent4>
        <a:srgbClr val="1F5A13"/>
      </a:accent4>
      <a:accent5>
        <a:srgbClr val="F4A82D"/>
      </a:accent5>
      <a:accent6>
        <a:srgbClr val="AC3905"/>
      </a:accent6>
      <a:hlink>
        <a:srgbClr val="0745AB"/>
      </a:hlink>
      <a:folHlink>
        <a:srgbClr val="0745AB"/>
      </a:folHlink>
    </a:clrScheme>
    <a:fontScheme name="GE_Font_2013">
      <a:majorFont>
        <a:latin typeface="GE Inspira Pitch"/>
        <a:ea typeface=""/>
        <a:cs typeface=""/>
      </a:majorFont>
      <a:minorFont>
        <a:latin typeface="GE Inspira Pitch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plate">
  <a:themeElements>
    <a:clrScheme name="book medical imaging">
      <a:dk1>
        <a:srgbClr val="FF0000"/>
      </a:dk1>
      <a:lt1>
        <a:srgbClr val="1C1C1C"/>
      </a:lt1>
      <a:dk2>
        <a:srgbClr val="1C1C1C"/>
      </a:dk2>
      <a:lt2>
        <a:srgbClr val="FFFFFF"/>
      </a:lt2>
      <a:accent1>
        <a:srgbClr val="0000FF"/>
      </a:accent1>
      <a:accent2>
        <a:srgbClr val="00B05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00"/>
      </a:hlink>
      <a:folHlink>
        <a:srgbClr val="FFFF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emplate">
  <a:themeElements>
    <a:clrScheme name="book medical imaging">
      <a:dk1>
        <a:srgbClr val="FF0000"/>
      </a:dk1>
      <a:lt1>
        <a:srgbClr val="1C1C1C"/>
      </a:lt1>
      <a:dk2>
        <a:srgbClr val="1C1C1C"/>
      </a:dk2>
      <a:lt2>
        <a:srgbClr val="FFFFFF"/>
      </a:lt2>
      <a:accent1>
        <a:srgbClr val="0000FF"/>
      </a:accent1>
      <a:accent2>
        <a:srgbClr val="00B05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00"/>
      </a:hlink>
      <a:folHlink>
        <a:srgbClr val="FFFF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8385</TotalTime>
  <Words>785</Words>
  <Application>Microsoft Office PowerPoint</Application>
  <PresentationFormat>On-screen Show (4:3)</PresentationFormat>
  <Paragraphs>278</Paragraphs>
  <Slides>45</Slides>
  <Notes>5</Notes>
  <HiddenSlides>0</HiddenSlides>
  <MMClips>5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63" baseType="lpstr">
      <vt:lpstr>ＭＳ Ｐゴシック</vt:lpstr>
      <vt:lpstr>SimSun</vt:lpstr>
      <vt:lpstr>Arial</vt:lpstr>
      <vt:lpstr>Calibri</vt:lpstr>
      <vt:lpstr>Comic Sans MS</vt:lpstr>
      <vt:lpstr>Garamond</vt:lpstr>
      <vt:lpstr>GE Inspira Pitch</vt:lpstr>
      <vt:lpstr>Lucida Grande</vt:lpstr>
      <vt:lpstr>Symbol</vt:lpstr>
      <vt:lpstr>Times</vt:lpstr>
      <vt:lpstr>Times New Roman</vt:lpstr>
      <vt:lpstr>Verdana</vt:lpstr>
      <vt:lpstr>2_Blank Presentation</vt:lpstr>
      <vt:lpstr>PUBLIC</vt:lpstr>
      <vt:lpstr>template</vt:lpstr>
      <vt:lpstr>3_template</vt:lpstr>
      <vt:lpstr>Image</vt:lpstr>
      <vt:lpstr>Bitmap Image</vt:lpstr>
      <vt:lpstr>PowerPoint Presentation</vt:lpstr>
      <vt:lpstr>PowerPoint Presentation</vt:lpstr>
      <vt:lpstr>Ultrasound Imaging Methods</vt:lpstr>
      <vt:lpstr> US Imaging Modes</vt:lpstr>
      <vt:lpstr>PowerPoint Presentation</vt:lpstr>
      <vt:lpstr>M-Mode</vt:lpstr>
      <vt:lpstr>C-Mode</vt:lpstr>
      <vt:lpstr>Types of US Arrays</vt:lpstr>
      <vt:lpstr>Linear Sequential Array</vt:lpstr>
      <vt:lpstr>Huygens' Principle</vt:lpstr>
      <vt:lpstr>Examples</vt:lpstr>
      <vt:lpstr>Transducer Array as Wave Front</vt:lpstr>
      <vt:lpstr>Linear Phased Array</vt:lpstr>
      <vt:lpstr>2D Phased Array</vt:lpstr>
      <vt:lpstr>Annular Array</vt:lpstr>
      <vt:lpstr>Beam Forming</vt:lpstr>
      <vt:lpstr>Beam Forming &amp; Scanning</vt:lpstr>
      <vt:lpstr>Compound Imaging</vt:lpstr>
      <vt:lpstr>Ultrasound Imaging Methods</vt:lpstr>
      <vt:lpstr>PowerPoint Presentation</vt:lpstr>
      <vt:lpstr>Doppler Shift in Your Book</vt:lpstr>
      <vt:lpstr>Doppler Shift</vt:lpstr>
      <vt:lpstr>Why?</vt:lpstr>
      <vt:lpstr>PowerPoint Presentation</vt:lpstr>
      <vt:lpstr>PowerPoint Presentation</vt:lpstr>
      <vt:lpstr>Doppler Signal Detection</vt:lpstr>
      <vt:lpstr>PowerPoint Presentation</vt:lpstr>
      <vt:lpstr>Pulsed Doppler Imaging</vt:lpstr>
      <vt:lpstr>PowerPoint Presentation</vt:lpstr>
      <vt:lpstr>PowerPoint Presentation</vt:lpstr>
      <vt:lpstr>Pulsed Wave (PW) Doppler</vt:lpstr>
      <vt:lpstr>Correlation Method</vt:lpstr>
      <vt:lpstr>PowerPoint Presentation</vt:lpstr>
      <vt:lpstr>Spectral Doppler Imaging</vt:lpstr>
      <vt:lpstr>Ultrasound Imaging Methods</vt:lpstr>
      <vt:lpstr>Time Gain Compensation</vt:lpstr>
      <vt:lpstr>PowerPoint Presentation</vt:lpstr>
      <vt:lpstr>US Artifacts</vt:lpstr>
      <vt:lpstr>Ultrasound Imaging Methods</vt:lpstr>
      <vt:lpstr>US &amp; MRI Fusion</vt:lpstr>
      <vt:lpstr>US &amp; MRI Fusion</vt:lpstr>
      <vt:lpstr>Photoacoustic Tomography</vt:lpstr>
      <vt:lpstr>Photoacoustic Tomography</vt:lpstr>
      <vt:lpstr>iUS in iPhone</vt:lpstr>
      <vt:lpstr>Homework: Review Green Chaps</vt:lpstr>
    </vt:vector>
  </TitlesOfParts>
  <Company>Virginia Tech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VT PowerPoint Template2</dc:title>
  <dc:creator>David Stanley</dc:creator>
  <cp:lastModifiedBy>Wang, Ge</cp:lastModifiedBy>
  <cp:revision>2167</cp:revision>
  <cp:lastPrinted>2012-03-08T21:40:16Z</cp:lastPrinted>
  <dcterms:created xsi:type="dcterms:W3CDTF">2006-10-23T16:36:06Z</dcterms:created>
  <dcterms:modified xsi:type="dcterms:W3CDTF">2018-04-17T14:55:13Z</dcterms:modified>
</cp:coreProperties>
</file>