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Lst>
  <p:notesMasterIdLst>
    <p:notesMasterId r:id="rId63"/>
  </p:notesMasterIdLst>
  <p:handoutMasterIdLst>
    <p:handoutMasterId r:id="rId64"/>
  </p:handoutMasterIdLst>
  <p:sldIdLst>
    <p:sldId id="1214" r:id="rId5"/>
    <p:sldId id="1581" r:id="rId6"/>
    <p:sldId id="2259" r:id="rId7"/>
    <p:sldId id="2214" r:id="rId8"/>
    <p:sldId id="2215" r:id="rId9"/>
    <p:sldId id="568" r:id="rId10"/>
    <p:sldId id="2213" r:id="rId11"/>
    <p:sldId id="482" r:id="rId12"/>
    <p:sldId id="2256" r:id="rId13"/>
    <p:sldId id="2254" r:id="rId14"/>
    <p:sldId id="2249" r:id="rId15"/>
    <p:sldId id="2253" r:id="rId16"/>
    <p:sldId id="2260" r:id="rId17"/>
    <p:sldId id="1814" r:id="rId18"/>
    <p:sldId id="1815" r:id="rId19"/>
    <p:sldId id="327" r:id="rId20"/>
    <p:sldId id="326" r:id="rId21"/>
    <p:sldId id="325" r:id="rId22"/>
    <p:sldId id="2252" r:id="rId23"/>
    <p:sldId id="2263" r:id="rId24"/>
    <p:sldId id="1986" r:id="rId25"/>
    <p:sldId id="1961" r:id="rId26"/>
    <p:sldId id="1962" r:id="rId27"/>
    <p:sldId id="1965" r:id="rId28"/>
    <p:sldId id="1960" r:id="rId29"/>
    <p:sldId id="2000" r:id="rId30"/>
    <p:sldId id="2258" r:id="rId31"/>
    <p:sldId id="2264" r:id="rId32"/>
    <p:sldId id="746" r:id="rId33"/>
    <p:sldId id="2266" r:id="rId34"/>
    <p:sldId id="2261" r:id="rId35"/>
    <p:sldId id="258" r:id="rId36"/>
    <p:sldId id="1827" r:id="rId37"/>
    <p:sldId id="257" r:id="rId38"/>
    <p:sldId id="1828" r:id="rId39"/>
    <p:sldId id="1829" r:id="rId40"/>
    <p:sldId id="677" r:id="rId41"/>
    <p:sldId id="670" r:id="rId42"/>
    <p:sldId id="485" r:id="rId43"/>
    <p:sldId id="679" r:id="rId44"/>
    <p:sldId id="656" r:id="rId45"/>
    <p:sldId id="693" r:id="rId46"/>
    <p:sldId id="692" r:id="rId47"/>
    <p:sldId id="687" r:id="rId48"/>
    <p:sldId id="654" r:id="rId49"/>
    <p:sldId id="2262" r:id="rId50"/>
    <p:sldId id="1030" r:id="rId51"/>
    <p:sldId id="1043" r:id="rId52"/>
    <p:sldId id="1044" r:id="rId53"/>
    <p:sldId id="1050" r:id="rId54"/>
    <p:sldId id="1046" r:id="rId55"/>
    <p:sldId id="1047" r:id="rId56"/>
    <p:sldId id="1079" r:id="rId57"/>
    <p:sldId id="1056" r:id="rId58"/>
    <p:sldId id="1064" r:id="rId59"/>
    <p:sldId id="2265" r:id="rId60"/>
    <p:sldId id="1999" r:id="rId61"/>
    <p:sldId id="2257" r:id="rId62"/>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9900"/>
    <a:srgbClr val="0000FF"/>
    <a:srgbClr val="33CC33"/>
    <a:srgbClr val="00CCFF"/>
    <a:srgbClr val="FF99CC"/>
    <a:srgbClr val="9900FF"/>
    <a:srgbClr val="CC0000"/>
    <a:srgbClr val="003366"/>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1" autoAdjust="0"/>
    <p:restoredTop sz="93979" autoAdjust="0"/>
  </p:normalViewPr>
  <p:slideViewPr>
    <p:cSldViewPr snapToGrid="0">
      <p:cViewPr varScale="1">
        <p:scale>
          <a:sx n="57" d="100"/>
          <a:sy n="57" d="100"/>
        </p:scale>
        <p:origin x="796" y="22"/>
      </p:cViewPr>
      <p:guideLst>
        <p:guide orient="horz" pos="2160"/>
        <p:guide pos="3840"/>
      </p:guideLst>
    </p:cSldViewPr>
  </p:slideViewPr>
  <p:outlineViewPr>
    <p:cViewPr>
      <p:scale>
        <a:sx n="33" d="100"/>
        <a:sy n="33" d="100"/>
      </p:scale>
      <p:origin x="0" y="-8156"/>
    </p:cViewPr>
  </p:outlineViewPr>
  <p:notesTextViewPr>
    <p:cViewPr>
      <p:scale>
        <a:sx n="3" d="2"/>
        <a:sy n="3" d="2"/>
      </p:scale>
      <p:origin x="0" y="0"/>
    </p:cViewPr>
  </p:notesTextViewPr>
  <p:sorterViewPr>
    <p:cViewPr varScale="1">
      <p:scale>
        <a:sx n="1" d="1"/>
        <a:sy n="1" d="1"/>
      </p:scale>
      <p:origin x="0" y="-12858"/>
    </p:cViewPr>
  </p:sorterViewPr>
  <p:notesViewPr>
    <p:cSldViewPr snapToGrid="0">
      <p:cViewPr varScale="1">
        <p:scale>
          <a:sx n="84" d="100"/>
          <a:sy n="84" d="100"/>
        </p:scale>
        <p:origin x="38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334316-6637-4CE1-9B72-F0CA3A461E32}" type="datetimeFigureOut">
              <a:rPr lang="en-US" smtClean="0"/>
              <a:t>11/30/2021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5BF9BD-D9D2-4553-9EC6-6BBB2D7F9AFC}" type="slidenum">
              <a:rPr lang="en-US" smtClean="0"/>
              <a:t>‹#›</a:t>
            </a:fld>
            <a:endParaRPr lang="en-US"/>
          </a:p>
        </p:txBody>
      </p:sp>
    </p:spTree>
    <p:extLst>
      <p:ext uri="{BB962C8B-B14F-4D97-AF65-F5344CB8AC3E}">
        <p14:creationId xmlns:p14="http://schemas.microsoft.com/office/powerpoint/2010/main" val="1545118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F30534E-9FB8-46AE-8E3B-5675B268AE6A}" type="slidenum">
              <a:rPr lang="en-US"/>
              <a:pPr/>
              <a:t>‹#›</a:t>
            </a:fld>
            <a:endParaRPr lang="en-US"/>
          </a:p>
        </p:txBody>
      </p:sp>
    </p:spTree>
    <p:extLst>
      <p:ext uri="{BB962C8B-B14F-4D97-AF65-F5344CB8AC3E}">
        <p14:creationId xmlns:p14="http://schemas.microsoft.com/office/powerpoint/2010/main" val="39136188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16"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16"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16"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16"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0534E-9FB8-46AE-8E3B-5675B268AE6A}" type="slidenum">
              <a:rPr lang="en-US" smtClean="0"/>
              <a:pPr/>
              <a:t>1</a:t>
            </a:fld>
            <a:endParaRPr lang="en-US"/>
          </a:p>
        </p:txBody>
      </p:sp>
    </p:spTree>
    <p:extLst>
      <p:ext uri="{BB962C8B-B14F-4D97-AF65-F5344CB8AC3E}">
        <p14:creationId xmlns:p14="http://schemas.microsoft.com/office/powerpoint/2010/main" val="194821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ED623-1E0B-4053-AADA-C5DF6E74D72B}" type="slidenum">
              <a:rPr lang="en-US" smtClean="0"/>
              <a:t>49</a:t>
            </a:fld>
            <a:endParaRPr lang="en-US"/>
          </a:p>
        </p:txBody>
      </p:sp>
    </p:spTree>
    <p:extLst>
      <p:ext uri="{BB962C8B-B14F-4D97-AF65-F5344CB8AC3E}">
        <p14:creationId xmlns:p14="http://schemas.microsoft.com/office/powerpoint/2010/main" val="2637397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ED623-1E0B-4053-AADA-C5DF6E74D72B}" type="slidenum">
              <a:rPr lang="en-US" smtClean="0"/>
              <a:t>50</a:t>
            </a:fld>
            <a:endParaRPr lang="en-US"/>
          </a:p>
        </p:txBody>
      </p:sp>
    </p:spTree>
    <p:extLst>
      <p:ext uri="{BB962C8B-B14F-4D97-AF65-F5344CB8AC3E}">
        <p14:creationId xmlns:p14="http://schemas.microsoft.com/office/powerpoint/2010/main" val="771334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ED623-1E0B-4053-AADA-C5DF6E74D72B}" type="slidenum">
              <a:rPr lang="en-US" smtClean="0"/>
              <a:t>51</a:t>
            </a:fld>
            <a:endParaRPr lang="en-US"/>
          </a:p>
        </p:txBody>
      </p:sp>
    </p:spTree>
    <p:extLst>
      <p:ext uri="{BB962C8B-B14F-4D97-AF65-F5344CB8AC3E}">
        <p14:creationId xmlns:p14="http://schemas.microsoft.com/office/powerpoint/2010/main" val="149761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ED623-1E0B-4053-AADA-C5DF6E74D72B}" type="slidenum">
              <a:rPr lang="en-US" smtClean="0"/>
              <a:t>52</a:t>
            </a:fld>
            <a:endParaRPr lang="en-US"/>
          </a:p>
        </p:txBody>
      </p:sp>
    </p:spTree>
    <p:extLst>
      <p:ext uri="{BB962C8B-B14F-4D97-AF65-F5344CB8AC3E}">
        <p14:creationId xmlns:p14="http://schemas.microsoft.com/office/powerpoint/2010/main" val="3254366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ED623-1E0B-4053-AADA-C5DF6E74D72B}" type="slidenum">
              <a:rPr lang="en-US" smtClean="0"/>
              <a:t>54</a:t>
            </a:fld>
            <a:endParaRPr lang="en-US"/>
          </a:p>
        </p:txBody>
      </p:sp>
    </p:spTree>
    <p:extLst>
      <p:ext uri="{BB962C8B-B14F-4D97-AF65-F5344CB8AC3E}">
        <p14:creationId xmlns:p14="http://schemas.microsoft.com/office/powerpoint/2010/main" val="2678817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ED623-1E0B-4053-AADA-C5DF6E74D72B}" type="slidenum">
              <a:rPr lang="en-US" smtClean="0"/>
              <a:t>55</a:t>
            </a:fld>
            <a:endParaRPr lang="en-US"/>
          </a:p>
        </p:txBody>
      </p:sp>
    </p:spTree>
    <p:extLst>
      <p:ext uri="{BB962C8B-B14F-4D97-AF65-F5344CB8AC3E}">
        <p14:creationId xmlns:p14="http://schemas.microsoft.com/office/powerpoint/2010/main" val="355898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0534E-9FB8-46AE-8E3B-5675B268AE6A}" type="slidenum">
              <a:rPr lang="en-US" smtClean="0"/>
              <a:pPr/>
              <a:t>2</a:t>
            </a:fld>
            <a:endParaRPr lang="en-US"/>
          </a:p>
        </p:txBody>
      </p:sp>
    </p:spTree>
    <p:extLst>
      <p:ext uri="{BB962C8B-B14F-4D97-AF65-F5344CB8AC3E}">
        <p14:creationId xmlns:p14="http://schemas.microsoft.com/office/powerpoint/2010/main" val="409082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7A875AE-195C-4CA6-9755-81B74488F66E}" type="slidenum">
              <a:rPr lang="en-US" smtClean="0"/>
              <a:t>6</a:t>
            </a:fld>
            <a:endParaRPr lang="en-US"/>
          </a:p>
        </p:txBody>
      </p:sp>
    </p:spTree>
    <p:extLst>
      <p:ext uri="{BB962C8B-B14F-4D97-AF65-F5344CB8AC3E}">
        <p14:creationId xmlns:p14="http://schemas.microsoft.com/office/powerpoint/2010/main" val="1634462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200" b="0" i="0" u="none" strike="noStrike" kern="1200" cap="none" spc="0" normalizeH="0" baseline="0" noProof="0" smtClean="0">
                <a:ln>
                  <a:noFill/>
                </a:ln>
                <a:solidFill>
                  <a:prstClr val="black"/>
                </a:solidFill>
                <a:effectLst/>
                <a:uLnTx/>
                <a:uFillTx/>
                <a:latin typeface="GE Inspira Sans" panose="020B050306000000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GE Inspira Sans" panose="020B0503060000000003" pitchFamily="34" charset="0"/>
              <a:ea typeface="+mn-ea"/>
              <a:cs typeface="+mn-cs"/>
            </a:endParaRPr>
          </a:p>
        </p:txBody>
      </p:sp>
    </p:spTree>
    <p:extLst>
      <p:ext uri="{BB962C8B-B14F-4D97-AF65-F5344CB8AC3E}">
        <p14:creationId xmlns:p14="http://schemas.microsoft.com/office/powerpoint/2010/main" val="4098981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875AE-195C-4CA6-9755-81B74488F66E}" type="slidenum">
              <a:rPr lang="en-US" smtClean="0"/>
              <a:t>29</a:t>
            </a:fld>
            <a:endParaRPr lang="en-US"/>
          </a:p>
        </p:txBody>
      </p:sp>
    </p:spTree>
    <p:extLst>
      <p:ext uri="{BB962C8B-B14F-4D97-AF65-F5344CB8AC3E}">
        <p14:creationId xmlns:p14="http://schemas.microsoft.com/office/powerpoint/2010/main" val="505924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7A875AE-195C-4CA6-9755-81B74488F66E}" type="slidenum">
              <a:rPr lang="en-US" smtClean="0"/>
              <a:t>42</a:t>
            </a:fld>
            <a:endParaRPr lang="en-US"/>
          </a:p>
        </p:txBody>
      </p:sp>
    </p:spTree>
    <p:extLst>
      <p:ext uri="{BB962C8B-B14F-4D97-AF65-F5344CB8AC3E}">
        <p14:creationId xmlns:p14="http://schemas.microsoft.com/office/powerpoint/2010/main" val="77923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7A875AE-195C-4CA6-9755-81B74488F66E}" type="slidenum">
              <a:rPr lang="en-US" smtClean="0"/>
              <a:t>45</a:t>
            </a:fld>
            <a:endParaRPr lang="en-US"/>
          </a:p>
        </p:txBody>
      </p:sp>
    </p:spTree>
    <p:extLst>
      <p:ext uri="{BB962C8B-B14F-4D97-AF65-F5344CB8AC3E}">
        <p14:creationId xmlns:p14="http://schemas.microsoft.com/office/powerpoint/2010/main" val="27736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There is one interesting point for the curves containing deep learning. You can see that the number of articles is zero until recent years. This is probably because deep learning is a newly coined concept. </a:t>
            </a:r>
            <a:endParaRPr lang="zh-CN" altLang="en-US" dirty="0"/>
          </a:p>
        </p:txBody>
      </p:sp>
      <p:sp>
        <p:nvSpPr>
          <p:cNvPr id="4" name="Slide Number Placeholder 3"/>
          <p:cNvSpPr>
            <a:spLocks noGrp="1"/>
          </p:cNvSpPr>
          <p:nvPr>
            <p:ph type="sldNum" sz="quarter" idx="5"/>
          </p:nvPr>
        </p:nvSpPr>
        <p:spPr/>
        <p:txBody>
          <a:bodyPr/>
          <a:lstStyle/>
          <a:p>
            <a:fld id="{DF6ED623-1E0B-4053-AADA-C5DF6E74D72B}" type="slidenum">
              <a:rPr lang="en-US" smtClean="0"/>
              <a:t>47</a:t>
            </a:fld>
            <a:endParaRPr lang="en-US"/>
          </a:p>
        </p:txBody>
      </p:sp>
    </p:spTree>
    <p:extLst>
      <p:ext uri="{BB962C8B-B14F-4D97-AF65-F5344CB8AC3E}">
        <p14:creationId xmlns:p14="http://schemas.microsoft.com/office/powerpoint/2010/main" val="4024201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There is the information loss when a neural network processes an image. The inverting-based method is to construct an image that can copy the features of the original image. </a:t>
            </a:r>
          </a:p>
        </p:txBody>
      </p:sp>
      <p:sp>
        <p:nvSpPr>
          <p:cNvPr id="4" name="Slide Number Placeholder 3"/>
          <p:cNvSpPr>
            <a:spLocks noGrp="1"/>
          </p:cNvSpPr>
          <p:nvPr>
            <p:ph type="sldNum" sz="quarter" idx="5"/>
          </p:nvPr>
        </p:nvSpPr>
        <p:spPr/>
        <p:txBody>
          <a:bodyPr/>
          <a:lstStyle/>
          <a:p>
            <a:fld id="{DF6ED623-1E0B-4053-AADA-C5DF6E74D72B}" type="slidenum">
              <a:rPr lang="en-US" smtClean="0"/>
              <a:t>48</a:t>
            </a:fld>
            <a:endParaRPr lang="en-US"/>
          </a:p>
        </p:txBody>
      </p:sp>
    </p:spTree>
    <p:extLst>
      <p:ext uri="{BB962C8B-B14F-4D97-AF65-F5344CB8AC3E}">
        <p14:creationId xmlns:p14="http://schemas.microsoft.com/office/powerpoint/2010/main" val="289671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E70BB656-96AB-4B78-8EA5-C82FE78C7608}" type="datetime1">
              <a:rPr lang="en-US" smtClean="0"/>
              <a:t>11/30/2021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6A09340-0AFB-4924-A558-5568C0609C8B}" type="slidenum">
              <a:rPr lang="en-US" smtClean="0"/>
              <a:t>‹#›</a:t>
            </a:fld>
            <a:endParaRPr lang="en-US"/>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Tree>
    <p:extLst>
      <p:ext uri="{BB962C8B-B14F-4D97-AF65-F5344CB8AC3E}">
        <p14:creationId xmlns:p14="http://schemas.microsoft.com/office/powerpoint/2010/main" val="371774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0ACAD0C-DDA8-41F8-B355-8FC9FC1D91D6}" type="datetime1">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DFABA215-C6CD-4E2F-96B1-2280DCFBB8B3}" type="slidenum">
              <a:rPr lang="en-US" smtClean="0"/>
              <a:pPr>
                <a:defRPr/>
              </a:pPr>
              <a:t>‹#›</a:t>
            </a:fld>
            <a:endParaRPr lang="en-US"/>
          </a:p>
        </p:txBody>
      </p:sp>
    </p:spTree>
    <p:extLst>
      <p:ext uri="{BB962C8B-B14F-4D97-AF65-F5344CB8AC3E}">
        <p14:creationId xmlns:p14="http://schemas.microsoft.com/office/powerpoint/2010/main" val="234664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4"/>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C40C58-476B-4006-B784-E343E3609029}" type="datetime1">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58083724-F38A-4329-8323-400DF434F34B}" type="slidenum">
              <a:rPr lang="en-US" smtClean="0"/>
              <a:pPr>
                <a:defRPr/>
              </a:pPr>
              <a:t>‹#›</a:t>
            </a:fld>
            <a:endParaRPr lang="en-US"/>
          </a:p>
        </p:txBody>
      </p:sp>
    </p:spTree>
    <p:extLst>
      <p:ext uri="{BB962C8B-B14F-4D97-AF65-F5344CB8AC3E}">
        <p14:creationId xmlns:p14="http://schemas.microsoft.com/office/powerpoint/2010/main" val="186309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slid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453DCDC-E848-154D-88C5-683067C2075A}"/>
              </a:ext>
            </a:extLst>
          </p:cNvPr>
          <p:cNvSpPr>
            <a:spLocks noGrp="1"/>
          </p:cNvSpPr>
          <p:nvPr>
            <p:ph type="ftr" sz="quarter" idx="10"/>
          </p:nvPr>
        </p:nvSpPr>
        <p:spPr/>
        <p:txBody>
          <a:bodyPr/>
          <a:lstStyle/>
          <a:p>
            <a:pPr marL="179388" indent="-179388"/>
            <a:r>
              <a:rPr lang="en-US"/>
              <a:t>Confidentiality disclosure. Use Insert Header/Footer to update the disclosure</a:t>
            </a:r>
            <a:endParaRPr lang="en-US" dirty="0"/>
          </a:p>
        </p:txBody>
      </p:sp>
      <p:sp>
        <p:nvSpPr>
          <p:cNvPr id="7" name="Slide Number Placeholder 6">
            <a:extLst>
              <a:ext uri="{FF2B5EF4-FFF2-40B4-BE49-F238E27FC236}">
                <a16:creationId xmlns:a16="http://schemas.microsoft.com/office/drawing/2014/main" id="{386D3591-FE63-BB43-8A4C-B6F29DBE7D18}"/>
              </a:ext>
            </a:extLst>
          </p:cNvPr>
          <p:cNvSpPr>
            <a:spLocks noGrp="1"/>
          </p:cNvSpPr>
          <p:nvPr>
            <p:ph type="sldNum" sz="quarter" idx="11"/>
          </p:nvPr>
        </p:nvSpPr>
        <p:spPr/>
        <p:txBody>
          <a:bodyPr/>
          <a:lstStyle/>
          <a:p>
            <a:fld id="{14719505-AD43-774F-936C-A3AE71DD4EEA}" type="slidenum">
              <a:rPr lang="en-GB" smtClean="0"/>
              <a:pPr/>
              <a:t>‹#›</a:t>
            </a:fld>
            <a:endParaRPr lang="en-GB" dirty="0"/>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515938" y="1809168"/>
            <a:ext cx="11160125" cy="4156075"/>
          </a:xfrm>
        </p:spPr>
        <p:txBody>
          <a:bodyPr/>
          <a:lstStyle>
            <a:lvl1pPr>
              <a:spcBef>
                <a:spcPts val="700"/>
              </a:spcBef>
              <a:defRPr/>
            </a:lvl1pPr>
            <a:lvl2pPr>
              <a:spcBef>
                <a:spcPts val="700"/>
              </a:spcBef>
              <a:defRPr/>
            </a:lvl2pPr>
            <a:lvl3pPr>
              <a:spcBef>
                <a:spcPts val="700"/>
              </a:spcBef>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reeform 5">
            <a:extLst>
              <a:ext uri="{FF2B5EF4-FFF2-40B4-BE49-F238E27FC236}">
                <a16:creationId xmlns:a16="http://schemas.microsoft.com/office/drawing/2014/main" id="{1A7787E7-658C-4F60-81AD-5B9563BBC7ED}"/>
              </a:ext>
            </a:extLst>
          </p:cNvPr>
          <p:cNvSpPr>
            <a:spLocks noEditPoints="1"/>
          </p:cNvSpPr>
          <p:nvPr userDrawn="1"/>
        </p:nvSpPr>
        <p:spPr bwMode="auto">
          <a:xfrm>
            <a:off x="11265933" y="514352"/>
            <a:ext cx="410130" cy="409891"/>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C0E001D-12AE-3644-9B02-04018C47ACE7}"/>
              </a:ext>
            </a:extLst>
          </p:cNvPr>
          <p:cNvSpPr>
            <a:spLocks noGrp="1"/>
          </p:cNvSpPr>
          <p:nvPr>
            <p:ph type="title"/>
          </p:nvPr>
        </p:nvSpPr>
        <p:spPr/>
        <p:txBody>
          <a:bodyPr/>
          <a:lstStyle/>
          <a:p>
            <a:r>
              <a:rPr lang="en-US"/>
              <a:t>Click to edit Master title style</a:t>
            </a:r>
            <a:endParaRPr lang="en-GB"/>
          </a:p>
        </p:txBody>
      </p:sp>
      <p:sp>
        <p:nvSpPr>
          <p:cNvPr id="10" name="Date Placeholder 9">
            <a:extLst>
              <a:ext uri="{FF2B5EF4-FFF2-40B4-BE49-F238E27FC236}">
                <a16:creationId xmlns:a16="http://schemas.microsoft.com/office/drawing/2014/main" id="{FD0EC0DB-D879-D14F-B061-32F60BF999E5}"/>
              </a:ext>
            </a:extLst>
          </p:cNvPr>
          <p:cNvSpPr>
            <a:spLocks noGrp="1"/>
          </p:cNvSpPr>
          <p:nvPr>
            <p:ph type="dt" sz="half" idx="2"/>
          </p:nvPr>
        </p:nvSpPr>
        <p:spPr>
          <a:xfrm>
            <a:off x="515938" y="6489984"/>
            <a:ext cx="3852000" cy="130805"/>
          </a:xfrm>
          <a:prstGeom prst="rect">
            <a:avLst/>
          </a:prstGeom>
        </p:spPr>
        <p:txBody>
          <a:bodyPr vert="horz" lIns="0" tIns="0" rIns="0" bIns="0" rtlCol="0" anchor="b">
            <a:spAutoFit/>
          </a:bodyPr>
          <a:lstStyle>
            <a:lvl1pPr algn="l">
              <a:defRPr sz="850" b="0" cap="none" baseline="0">
                <a:solidFill>
                  <a:schemeClr val="bg2"/>
                </a:solidFill>
                <a:latin typeface="GE Inspira Sans" panose="020B0503060000000003" pitchFamily="34" charset="77"/>
              </a:defRPr>
            </a:lvl1pPr>
          </a:lstStyle>
          <a:p>
            <a:r>
              <a:rPr lang="en-GB"/>
              <a:t>Presentation name | Month Year</a:t>
            </a:r>
            <a:endParaRPr lang="en-US" dirty="0"/>
          </a:p>
        </p:txBody>
      </p:sp>
    </p:spTree>
    <p:extLst>
      <p:ext uri="{BB962C8B-B14F-4D97-AF65-F5344CB8AC3E}">
        <p14:creationId xmlns:p14="http://schemas.microsoft.com/office/powerpoint/2010/main" val="505306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426464"/>
          </a:xfrm>
          <a:solidFill>
            <a:schemeClr val="accent4">
              <a:lumMod val="20000"/>
              <a:lumOff val="80000"/>
            </a:schemeClr>
          </a:solidFill>
        </p:spPr>
        <p:txBody>
          <a:bodyPr anchor="ctr"/>
          <a:lstStyle>
            <a:lvl1pPr>
              <a:defRPr sz="4000"/>
            </a:lvl1pPr>
          </a:lstStyle>
          <a:p>
            <a:r>
              <a:rPr kumimoji="0" lang="en-US" dirty="0"/>
              <a:t>Click to Edit Master Title Style</a:t>
            </a:r>
          </a:p>
        </p:txBody>
      </p:sp>
      <p:sp>
        <p:nvSpPr>
          <p:cNvPr id="3" name="Content Placeholder 2"/>
          <p:cNvSpPr>
            <a:spLocks noGrp="1"/>
          </p:cNvSpPr>
          <p:nvPr>
            <p:ph idx="1"/>
          </p:nvPr>
        </p:nvSpPr>
        <p:spPr/>
        <p:txBody>
          <a:bodyPr/>
          <a:lstStyle>
            <a:lvl1pPr marL="411480" indent="-342900">
              <a:buFont typeface="Arial" panose="020B0604020202020204" pitchFamily="34" charset="0"/>
              <a:buChar char="•"/>
              <a:defRPr/>
            </a:lvl1pPr>
            <a:lvl2pPr marL="740664" indent="-285750">
              <a:buFont typeface="Arial" panose="020B0604020202020204" pitchFamily="34" charset="0"/>
              <a:buChar char="•"/>
              <a:defRPr/>
            </a:lvl2pPr>
            <a:lvl3pPr marL="996696" indent="-228600">
              <a:buFont typeface="Arial" panose="020B0604020202020204" pitchFamily="34" charset="0"/>
              <a:buChar char="•"/>
              <a:defRPr/>
            </a:lvl3pPr>
            <a:lvl4pPr marL="1261872" indent="-228600">
              <a:buFont typeface="Arial" panose="020B0604020202020204" pitchFamily="34" charset="0"/>
              <a:buChar char="•"/>
              <a:defRPr/>
            </a:lvl4pPr>
            <a:lvl5pPr marL="1481328" indent="-210312">
              <a:buFont typeface="Arial" panose="020B0604020202020204" pitchFamily="34" charset="0"/>
              <a:buChar cha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21813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7931154" y="4246568"/>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4739A26-BFCB-49C7-BDA3-6C4EAADC5527}" type="datetime1">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224DB9F-C2A9-4DA1-8168-14E954073F73}" type="slidenum">
              <a:rPr lang="en-US" smtClean="0"/>
              <a:pPr>
                <a:defRPr/>
              </a:pPr>
              <a:t>‹#›</a:t>
            </a:fld>
            <a:endParaRPr lang="en-US"/>
          </a:p>
        </p:txBody>
      </p:sp>
      <p:sp>
        <p:nvSpPr>
          <p:cNvPr id="7" name="Rectangle 6"/>
          <p:cNvSpPr/>
          <p:nvPr/>
        </p:nvSpPr>
        <p:spPr>
          <a:xfrm>
            <a:off x="484213" y="402269"/>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263927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84DAFE1-5DCF-4C10-81B8-B7CC92F60F92}" type="datetime1">
              <a:rPr lang="en-US" smtClean="0"/>
              <a:t>11/30/2021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F6E4DA1F-CCFE-42FC-8C6A-1168F5C4F1A0}" type="slidenum">
              <a:rPr lang="en-US" smtClean="0"/>
              <a:pPr>
                <a:defRPr/>
              </a:pPr>
              <a:t>‹#›</a:t>
            </a:fld>
            <a:endParaRPr lang="en-US"/>
          </a:p>
        </p:txBody>
      </p:sp>
      <p:pic>
        <p:nvPicPr>
          <p:cNvPr id="8" name="Picture 7"/>
          <p:cNvPicPr>
            <a:picLocks noChangeAspect="1"/>
          </p:cNvPicPr>
          <p:nvPr userDrawn="1"/>
        </p:nvPicPr>
        <p:blipFill>
          <a:blip r:embed="rId2"/>
          <a:stretch>
            <a:fillRect/>
          </a:stretch>
        </p:blipFill>
        <p:spPr>
          <a:xfrm>
            <a:off x="10939020" y="6446496"/>
            <a:ext cx="520237" cy="335309"/>
          </a:xfrm>
          <a:prstGeom prst="rect">
            <a:avLst/>
          </a:prstGeom>
        </p:spPr>
      </p:pic>
    </p:spTree>
    <p:extLst>
      <p:ext uri="{BB962C8B-B14F-4D97-AF65-F5344CB8AC3E}">
        <p14:creationId xmlns:p14="http://schemas.microsoft.com/office/powerpoint/2010/main" val="377634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70"/>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2F1B744-4202-4B78-8640-C8EB1C667614}" type="datetime1">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D69046C9-A841-4F2A-9FD5-0D30883EBC7D}" type="slidenum">
              <a:rPr lang="en-US" smtClean="0"/>
              <a:pPr>
                <a:defRPr/>
              </a:pPr>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13964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B1B8773A-30F8-4BFE-9C82-4AED503D8992}" type="datetime1">
              <a:rPr lang="en-US" smtClean="0"/>
              <a:t>11/30/2021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946E770A-854C-46B1-A8DF-99DCD4C291EA}" type="slidenum">
              <a:rPr lang="en-US" smtClean="0"/>
              <a:pPr>
                <a:defRPr/>
              </a:pPr>
              <a:t>‹#›</a:t>
            </a:fld>
            <a:endParaRPr lang="en-US" dirty="0"/>
          </a:p>
        </p:txBody>
      </p:sp>
    </p:spTree>
    <p:extLst>
      <p:ext uri="{BB962C8B-B14F-4D97-AF65-F5344CB8AC3E}">
        <p14:creationId xmlns:p14="http://schemas.microsoft.com/office/powerpoint/2010/main" val="152190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F4151-F107-4210-85EB-AF6F1712F0F0}" type="datetime1">
              <a:rPr lang="en-US" smtClean="0"/>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AEB4FD61-213A-40C2-9122-0632383D12D8}" type="slidenum">
              <a:rPr lang="en-US" smtClean="0"/>
              <a:pPr>
                <a:defRPr/>
              </a:pPr>
              <a:t>‹#›</a:t>
            </a:fld>
            <a:endParaRPr lang="en-US"/>
          </a:p>
        </p:txBody>
      </p:sp>
    </p:spTree>
    <p:extLst>
      <p:ext uri="{BB962C8B-B14F-4D97-AF65-F5344CB8AC3E}">
        <p14:creationId xmlns:p14="http://schemas.microsoft.com/office/powerpoint/2010/main" val="264525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0A16DEE-364E-4BA0-AFFE-B3858B53AE08}" type="datetime1">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9DDC8ED9-5CFF-48E8-9D63-1C87EF331A7A}" type="slidenum">
              <a:rPr lang="en-US" smtClean="0"/>
              <a:pPr>
                <a:defRPr/>
              </a:pPr>
              <a:t>‹#›</a:t>
            </a:fld>
            <a:endParaRPr lang="en-US"/>
          </a:p>
        </p:txBody>
      </p:sp>
    </p:spTree>
    <p:extLst>
      <p:ext uri="{BB962C8B-B14F-4D97-AF65-F5344CB8AC3E}">
        <p14:creationId xmlns:p14="http://schemas.microsoft.com/office/powerpoint/2010/main" val="347205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484261"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5"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6"/>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5"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81"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3425B349-B583-4A5D-98C2-DCEC0016445A}" type="datetime1">
              <a:rPr lang="en-US" smtClean="0"/>
              <a:t>11/30/2021</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pPr>
              <a:defRPr/>
            </a:pPr>
            <a:fld id="{69B8646F-6C54-4D73-BE5F-D7471B73A58F}" type="slidenum">
              <a:rPr lang="en-US" smtClean="0"/>
              <a:pPr>
                <a:defRPr/>
              </a:pPr>
              <a:t>‹#›</a:t>
            </a:fld>
            <a:endParaRPr lang="en-US"/>
          </a:p>
        </p:txBody>
      </p:sp>
    </p:spTree>
    <p:extLst>
      <p:ext uri="{BB962C8B-B14F-4D97-AF65-F5344CB8AC3E}">
        <p14:creationId xmlns:p14="http://schemas.microsoft.com/office/powerpoint/2010/main" val="369339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90600" y="512064"/>
            <a:ext cx="10363200" cy="914400"/>
          </a:xfrm>
          <a:prstGeom prst="rect">
            <a:avLst/>
          </a:prstGeom>
        </p:spPr>
        <p:txBody>
          <a:bodyPr vert="horz" anchor="t">
            <a:noAutofit/>
          </a:bodyPr>
          <a:lstStyle/>
          <a:p>
            <a:r>
              <a:rPr kumimoji="0" lang="en-US" dirty="0"/>
              <a:t>Click to Edit Master Title Style</a:t>
            </a:r>
          </a:p>
        </p:txBody>
      </p:sp>
      <p:sp>
        <p:nvSpPr>
          <p:cNvPr id="13" name="Text Placeholder 12"/>
          <p:cNvSpPr>
            <a:spLocks noGrp="1"/>
          </p:cNvSpPr>
          <p:nvPr>
            <p:ph type="body" idx="1"/>
          </p:nvPr>
        </p:nvSpPr>
        <p:spPr>
          <a:xfrm>
            <a:off x="990600" y="1783560"/>
            <a:ext cx="10363200" cy="45720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636000" y="6416680"/>
            <a:ext cx="2844800" cy="365125"/>
          </a:xfrm>
          <a:prstGeom prst="rect">
            <a:avLst/>
          </a:prstGeom>
        </p:spPr>
        <p:txBody>
          <a:bodyPr vert="horz" anchor="b"/>
          <a:lstStyle>
            <a:lvl1pPr algn="l" eaLnBrk="1" latinLnBrk="0" hangingPunct="1">
              <a:defRPr kumimoji="0" sz="1100">
                <a:solidFill>
                  <a:schemeClr val="tx2"/>
                </a:solidFill>
                <a:latin typeface="Arial" panose="020B0604020202020204" pitchFamily="34" charset="0"/>
                <a:cs typeface="Arial" panose="020B0604020202020204" pitchFamily="34" charset="0"/>
              </a:defRPr>
            </a:lvl1pPr>
            <a:extLst/>
          </a:lstStyle>
          <a:p>
            <a:fld id="{83AEBA2D-B4AE-4DD3-A7AC-69EDD2B88F39}" type="datetime1">
              <a:rPr lang="en-US" smtClean="0"/>
              <a:pPr/>
              <a:t>11/30/2021</a:t>
            </a:fld>
            <a:endParaRPr lang="en-US"/>
          </a:p>
        </p:txBody>
      </p:sp>
      <p:sp>
        <p:nvSpPr>
          <p:cNvPr id="3" name="Footer Placeholder 2"/>
          <p:cNvSpPr>
            <a:spLocks noGrp="1"/>
          </p:cNvSpPr>
          <p:nvPr>
            <p:ph type="ftr" sz="quarter" idx="3"/>
          </p:nvPr>
        </p:nvSpPr>
        <p:spPr>
          <a:xfrm>
            <a:off x="1219200" y="6416680"/>
            <a:ext cx="7416800" cy="365125"/>
          </a:xfrm>
          <a:prstGeom prst="rect">
            <a:avLst/>
          </a:prstGeom>
        </p:spPr>
        <p:txBody>
          <a:bodyPr vert="horz" anchor="b"/>
          <a:lstStyle>
            <a:lvl1pPr algn="r" eaLnBrk="1" latinLnBrk="0" hangingPunct="1">
              <a:defRPr kumimoji="0" sz="1100">
                <a:solidFill>
                  <a:schemeClr val="tx2"/>
                </a:solidFill>
                <a:latin typeface="Arial" panose="020B0604020202020204" pitchFamily="34" charset="0"/>
                <a:cs typeface="Arial" panose="020B0604020202020204" pitchFamily="34" charset="0"/>
              </a:defRPr>
            </a:lvl1pPr>
            <a:extLst/>
          </a:lstStyle>
          <a:p>
            <a:endParaRPr lang="en-US"/>
          </a:p>
        </p:txBody>
      </p:sp>
      <p:sp>
        <p:nvSpPr>
          <p:cNvPr id="23" name="Slide Number Placeholder 22"/>
          <p:cNvSpPr>
            <a:spLocks noGrp="1"/>
          </p:cNvSpPr>
          <p:nvPr>
            <p:ph type="sldNum" sz="quarter" idx="4"/>
          </p:nvPr>
        </p:nvSpPr>
        <p:spPr>
          <a:xfrm>
            <a:off x="11480800" y="6416680"/>
            <a:ext cx="609600" cy="365125"/>
          </a:xfrm>
          <a:prstGeom prst="rect">
            <a:avLst/>
          </a:prstGeom>
        </p:spPr>
        <p:txBody>
          <a:bodyPr vert="horz" anchor="b"/>
          <a:lstStyle>
            <a:lvl1pPr algn="l" eaLnBrk="1" latinLnBrk="0" hangingPunct="1">
              <a:defRPr kumimoji="0" sz="1200">
                <a:solidFill>
                  <a:schemeClr val="tx2"/>
                </a:solidFill>
                <a:latin typeface="Arial" panose="020B0604020202020204" pitchFamily="34" charset="0"/>
                <a:cs typeface="Arial" panose="020B0604020202020204" pitchFamily="34" charset="0"/>
              </a:defRPr>
            </a:lvl1pPr>
            <a:extLst/>
          </a:lstStyle>
          <a:p>
            <a:pPr>
              <a:defRPr/>
            </a:pPr>
            <a:r>
              <a:rPr lang="en-US"/>
              <a:t>Slide</a:t>
            </a:r>
            <a:fld id="{088F9C99-2D15-43C9-BB30-1A2892BDD46B}" type="slidenum">
              <a:rPr lang="en-US" smtClean="0"/>
              <a:pPr>
                <a:defRPr/>
              </a:pPr>
              <a:t>‹#›</a:t>
            </a:fld>
            <a:endParaRPr lang="en-US"/>
          </a:p>
        </p:txBody>
      </p:sp>
    </p:spTree>
    <p:extLst>
      <p:ext uri="{BB962C8B-B14F-4D97-AF65-F5344CB8AC3E}">
        <p14:creationId xmlns:p14="http://schemas.microsoft.com/office/powerpoint/2010/main" val="3674472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hf hdr="0" ftr="0" dt="0"/>
  <p:txStyles>
    <p:title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p:titleStyle>
    <p:bodyStyle>
      <a:lvl1pPr marL="411480" indent="-342900" algn="l" rtl="0" eaLnBrk="1" latinLnBrk="0" hangingPunct="1">
        <a:spcBef>
          <a:spcPts val="700"/>
        </a:spcBef>
        <a:buClrTx/>
        <a:buSzPct val="95000"/>
        <a:buFont typeface="Wingdings" panose="05000000000000000000" pitchFamily="2" charset="2"/>
        <a:buChar char="l"/>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Wingdings" panose="05000000000000000000" pitchFamily="2" charset="2"/>
        <a:buChar char="l"/>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Wingdings" panose="05000000000000000000" pitchFamily="2" charset="2"/>
        <a:buChar char="l"/>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Wingdings" panose="05000000000000000000" pitchFamily="2" charset="2"/>
        <a:buChar char="l"/>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Wingdings" panose="05000000000000000000" pitchFamily="2" charset="2"/>
        <a:buChar char="l"/>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www.fda.gov/medical-devices/software-medical-device-samd/good-machine-learning-practice-medical-device-development-guiding-principles" TargetMode="External"/><Relationship Id="rId5" Type="http://schemas.openxmlformats.org/officeDocument/2006/relationships/hyperlink" Target="https://www.fda.gov/media/145022/download" TargetMode="External"/><Relationship Id="rId4" Type="http://schemas.openxmlformats.org/officeDocument/2006/relationships/hyperlink" Target="https://www.fda.gov/files/medical%20devices/published/US-FDA-Artificial-Intelligence-and-Machine-Learning-Discussion-Paper.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fda.gov/medical-devices/software-medical-device-samd/good-machine-learning-practice-medical-device-development-guiding-principles"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stanfordmlgroup.github.io/competitions/chexper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mimic-cxr.mit.ed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nihcc.app.box.com/v/ChestXray-NIHCC"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pdf/1712.07107.pdf"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20.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30.png"/><Relationship Id="rId4" Type="http://schemas.openxmlformats.org/officeDocument/2006/relationships/image" Target="../media/image72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emf"/><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png"/><Relationship Id="rId17" Type="http://schemas.openxmlformats.org/officeDocument/2006/relationships/image" Target="../media/image31.emf"/><Relationship Id="rId2" Type="http://schemas.openxmlformats.org/officeDocument/2006/relationships/notesSlide" Target="../notesSlides/notesSlide4.xml"/><Relationship Id="rId16" Type="http://schemas.openxmlformats.org/officeDocument/2006/relationships/image" Target="../media/image30.emf"/><Relationship Id="rId1" Type="http://schemas.openxmlformats.org/officeDocument/2006/relationships/slideLayout" Target="../slideLayouts/slideLayout1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emf"/><Relationship Id="rId10" Type="http://schemas.openxmlformats.org/officeDocument/2006/relationships/image" Target="../media/image24.emf"/><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emf"/></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1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a:ea typeface="宋体" panose="02010600030101010101" pitchFamily="2" charset="-122"/>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0" y="110751"/>
            <a:ext cx="1453662" cy="1382751"/>
          </a:xfrm>
          <a:prstGeom prst="rect">
            <a:avLst/>
          </a:prstGeom>
        </p:spPr>
      </p:pic>
      <p:pic>
        <p:nvPicPr>
          <p:cNvPr id="6" name="Picture 2" descr="lgplogo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10752"/>
            <a:ext cx="6324600" cy="120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5" y="4038600"/>
            <a:ext cx="1218324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txBox="1">
            <a:spLocks noChangeArrowheads="1"/>
          </p:cNvSpPr>
          <p:nvPr/>
        </p:nvSpPr>
        <p:spPr bwMode="auto">
          <a:xfrm>
            <a:off x="-8755" y="1493503"/>
            <a:ext cx="12192000" cy="2946802"/>
          </a:xfrm>
          <a:prstGeom prst="rect">
            <a:avLst/>
          </a:prstGeom>
          <a:gradFill>
            <a:gsLst>
              <a:gs pos="0">
                <a:schemeClr val="accent1">
                  <a:lumMod val="5000"/>
                  <a:lumOff val="95000"/>
                </a:schemeClr>
              </a:gs>
              <a:gs pos="83000">
                <a:schemeClr val="bg2"/>
              </a:gs>
              <a:gs pos="100000">
                <a:schemeClr val="bg2"/>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lvl="0" algn="ctr" eaLnBrk="1" hangingPunct="1">
              <a:spcBef>
                <a:spcPts val="0"/>
              </a:spcBef>
              <a:spcAft>
                <a:spcPts val="600"/>
              </a:spcAft>
              <a:defRPr/>
            </a:pPr>
            <a:r>
              <a:rPr lang="en-US" sz="4600" b="1" dirty="0">
                <a:solidFill>
                  <a:schemeClr val="tx1"/>
                </a:solidFill>
                <a:latin typeface="Arial" panose="020B0604020202020204" pitchFamily="34" charset="0"/>
                <a:ea typeface="ＭＳ Ｐゴシック" pitchFamily="116" charset="-128"/>
                <a:cs typeface="Arial" panose="020B0604020202020204" pitchFamily="34" charset="0"/>
              </a:rPr>
              <a:t>Diagnostic Performance: Good to Use?</a:t>
            </a:r>
            <a:endParaRPr kumimoji="0" lang="en-US" sz="4600" b="1" i="0" u="none" strike="noStrike" kern="1200" cap="none" spc="0" normalizeH="0" noProof="0" dirty="0">
              <a:ln>
                <a:noFill/>
              </a:ln>
              <a:solidFill>
                <a:schemeClr val="tx1"/>
              </a:solidFill>
              <a:effectLst/>
              <a:uLnTx/>
              <a:uFillTx/>
              <a:latin typeface="Arial" panose="020B0604020202020204" pitchFamily="34" charset="0"/>
              <a:ea typeface="ＭＳ Ｐゴシック" pitchFamily="116" charset="-128"/>
              <a:cs typeface="Arial" panose="020B0604020202020204" pitchFamily="34" charset="0"/>
            </a:endParaRPr>
          </a:p>
          <a:p>
            <a:pPr lvl="0" algn="ctr" eaLnBrk="1" hangingPunct="1">
              <a:spcBef>
                <a:spcPts val="0"/>
              </a:spcBef>
              <a:spcAft>
                <a:spcPts val="0"/>
              </a:spcAf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 Wang</a:t>
            </a:r>
          </a:p>
          <a:p>
            <a:pPr lvl="0" algn="ctr" eaLnBrk="1" hangingPunct="1">
              <a:spcBef>
                <a:spcPts val="0"/>
              </a:spcBef>
              <a:spcAft>
                <a:spcPts val="0"/>
              </a:spcAft>
              <a:defRPr/>
            </a:pPr>
            <a:r>
              <a:rPr lang="en-US" sz="2400" dirty="0">
                <a:solidFill>
                  <a:schemeClr val="tx1"/>
                </a:solidFill>
                <a:latin typeface="Arial" panose="020B0604020202020204" pitchFamily="34" charset="0"/>
                <a:cs typeface="Arial" panose="020B0604020202020204" pitchFamily="34" charset="0"/>
              </a:rPr>
              <a:t>AI-based X-ray Imaging System (AXIS) Lab</a:t>
            </a:r>
          </a:p>
          <a:p>
            <a:pPr lvl="0" algn="ctr" eaLnBrk="1" hangingPunct="1">
              <a:spcBef>
                <a:spcPts val="0"/>
              </a:spcBef>
              <a:spcAft>
                <a:spcPts val="600"/>
              </a:spcAf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Rensselaer</a:t>
            </a:r>
            <a:r>
              <a:rPr kumimoji="0" lang="en-US" sz="24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Polytechnic Institute, Troy, New York, USA</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1200"/>
              </a:spcBef>
              <a:spcAft>
                <a:spcPts val="1200"/>
              </a:spcAft>
              <a:buClr>
                <a:srgbClr val="691638"/>
              </a:buClr>
              <a:buSzTx/>
              <a:buFontTx/>
              <a:buNone/>
              <a:tabLst/>
              <a:defRPr/>
            </a:pPr>
            <a:r>
              <a:rPr lang="en-US" sz="2400" noProof="0" dirty="0">
                <a:solidFill>
                  <a:schemeClr val="tx1"/>
                </a:solidFill>
                <a:latin typeface="Arial" panose="020B0604020202020204" pitchFamily="34" charset="0"/>
                <a:cs typeface="Arial" panose="020B0604020202020204" pitchFamily="34" charset="0"/>
              </a:rPr>
              <a:t>November 30,</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2021</a:t>
            </a:r>
          </a:p>
          <a:p>
            <a:pPr marL="0" marR="0" lvl="0" indent="0" algn="ctr" defTabSz="914400" rtl="0" eaLnBrk="1" fontAlgn="base" latinLnBrk="0" hangingPunct="1">
              <a:lnSpc>
                <a:spcPct val="80000"/>
              </a:lnSpc>
              <a:spcBef>
                <a:spcPts val="120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2700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2228FC-F59D-4C5F-89DF-E22D03B7469B}"/>
              </a:ext>
            </a:extLst>
          </p:cNvPr>
          <p:cNvSpPr txBox="1"/>
          <p:nvPr/>
        </p:nvSpPr>
        <p:spPr>
          <a:xfrm>
            <a:off x="7195931" y="6335620"/>
            <a:ext cx="4845878" cy="369332"/>
          </a:xfrm>
          <a:prstGeom prst="rect">
            <a:avLst/>
          </a:prstGeom>
          <a:noFill/>
        </p:spPr>
        <p:txBody>
          <a:bodyPr wrap="square">
            <a:spAutoFit/>
          </a:bodyPr>
          <a:lstStyle/>
          <a:p>
            <a:r>
              <a:rPr lang="en-US" sz="1800" b="1" dirty="0">
                <a:solidFill>
                  <a:srgbClr val="FF0000"/>
                </a:solidFill>
                <a:effectLst/>
                <a:latin typeface="Arial" panose="020B0604020202020204" pitchFamily="34" charset="0"/>
                <a:ea typeface="Calibri" panose="020F0502020204030204" pitchFamily="34" charset="0"/>
              </a:rPr>
              <a:t>Sven </a:t>
            </a:r>
            <a:r>
              <a:rPr lang="en-US" sz="1800" b="1" dirty="0" err="1">
                <a:solidFill>
                  <a:srgbClr val="FF0000"/>
                </a:solidFill>
                <a:effectLst/>
                <a:latin typeface="Arial" panose="020B0604020202020204" pitchFamily="34" charset="0"/>
                <a:ea typeface="Calibri" panose="020F0502020204030204" pitchFamily="34" charset="0"/>
              </a:rPr>
              <a:t>Zuehlsdorff</a:t>
            </a:r>
            <a:r>
              <a:rPr lang="en-US" sz="1800" b="1" dirty="0">
                <a:solidFill>
                  <a:srgbClr val="FF0000"/>
                </a:solidFill>
                <a:effectLst/>
                <a:latin typeface="Arial" panose="020B0604020202020204" pitchFamily="34" charset="0"/>
                <a:ea typeface="Calibri" panose="020F0502020204030204" pitchFamily="34" charset="0"/>
              </a:rPr>
              <a:t>, Siemens </a:t>
            </a:r>
            <a:r>
              <a:rPr lang="en-US" sz="1800" b="1" dirty="0" err="1">
                <a:solidFill>
                  <a:srgbClr val="FF0000"/>
                </a:solidFill>
                <a:effectLst/>
                <a:latin typeface="Arial" panose="020B0604020202020204" pitchFamily="34" charset="0"/>
                <a:ea typeface="Calibri" panose="020F0502020204030204" pitchFamily="34" charset="0"/>
              </a:rPr>
              <a:t>Healthineers</a:t>
            </a:r>
            <a:endParaRPr lang="en-US" sz="1800" b="1" dirty="0">
              <a:solidFill>
                <a:srgbClr val="FF0000"/>
              </a:solidFill>
            </a:endParaRPr>
          </a:p>
        </p:txBody>
      </p:sp>
      <p:pic>
        <p:nvPicPr>
          <p:cNvPr id="5" name="Picture 4">
            <a:extLst>
              <a:ext uri="{FF2B5EF4-FFF2-40B4-BE49-F238E27FC236}">
                <a16:creationId xmlns:a16="http://schemas.microsoft.com/office/drawing/2014/main" id="{40B51220-C3CD-462F-9468-9D55F70674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70655" y="852742"/>
            <a:ext cx="9050691" cy="5152516"/>
          </a:xfrm>
          <a:prstGeom prst="rect">
            <a:avLst/>
          </a:prstGeom>
        </p:spPr>
      </p:pic>
    </p:spTree>
    <p:extLst>
      <p:ext uri="{BB962C8B-B14F-4D97-AF65-F5344CB8AC3E}">
        <p14:creationId xmlns:p14="http://schemas.microsoft.com/office/powerpoint/2010/main" val="2342421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48816-87E7-42B6-9158-9FB2F3B81258}"/>
              </a:ext>
            </a:extLst>
          </p:cNvPr>
          <p:cNvPicPr>
            <a:picLocks noChangeAspect="1"/>
          </p:cNvPicPr>
          <p:nvPr/>
        </p:nvPicPr>
        <p:blipFill>
          <a:blip r:embed="rId2"/>
          <a:stretch>
            <a:fillRect/>
          </a:stretch>
        </p:blipFill>
        <p:spPr>
          <a:xfrm>
            <a:off x="627647" y="0"/>
            <a:ext cx="10936705" cy="6858000"/>
          </a:xfrm>
          <a:prstGeom prst="rect">
            <a:avLst/>
          </a:prstGeom>
        </p:spPr>
      </p:pic>
      <p:sp>
        <p:nvSpPr>
          <p:cNvPr id="7" name="Title 1">
            <a:extLst>
              <a:ext uri="{FF2B5EF4-FFF2-40B4-BE49-F238E27FC236}">
                <a16:creationId xmlns:a16="http://schemas.microsoft.com/office/drawing/2014/main" id="{C0417533-F8C1-438B-A0D7-8DF6FCB848CA}"/>
              </a:ext>
            </a:extLst>
          </p:cNvPr>
          <p:cNvSpPr>
            <a:spLocks noGrp="1"/>
          </p:cNvSpPr>
          <p:nvPr>
            <p:ph type="title"/>
          </p:nvPr>
        </p:nvSpPr>
        <p:spPr>
          <a:xfrm>
            <a:off x="1431081" y="1584597"/>
            <a:ext cx="6149085" cy="1083507"/>
          </a:xfrm>
        </p:spPr>
        <p:txBody>
          <a:bodyPr/>
          <a:lstStyle/>
          <a:p>
            <a:r>
              <a:rPr lang="en-US" sz="2000" dirty="0"/>
              <a:t>TAC:((“</a:t>
            </a:r>
            <a:r>
              <a:rPr lang="en-US" sz="2000" dirty="0">
                <a:solidFill>
                  <a:srgbClr val="FF0000"/>
                </a:solidFill>
              </a:rPr>
              <a:t>Deep learning</a:t>
            </a:r>
            <a:r>
              <a:rPr lang="en-US" sz="2000" dirty="0"/>
              <a:t>" OR “</a:t>
            </a:r>
            <a:r>
              <a:rPr lang="en-US" sz="2000" dirty="0">
                <a:solidFill>
                  <a:srgbClr val="FF0000"/>
                </a:solidFill>
              </a:rPr>
              <a:t>Artificial intelligence</a:t>
            </a:r>
            <a:r>
              <a:rPr lang="en-US" sz="2000" dirty="0"/>
              <a:t>" OR </a:t>
            </a:r>
            <a:r>
              <a:rPr lang="en-US" sz="2000" dirty="0">
                <a:solidFill>
                  <a:srgbClr val="FF0000"/>
                </a:solidFill>
              </a:rPr>
              <a:t>AI</a:t>
            </a:r>
            <a:r>
              <a:rPr lang="en-US" sz="2000" dirty="0"/>
              <a:t> OR “</a:t>
            </a:r>
            <a:r>
              <a:rPr lang="en-US" sz="2000" dirty="0">
                <a:solidFill>
                  <a:srgbClr val="FF0000"/>
                </a:solidFill>
              </a:rPr>
              <a:t>Machine learning</a:t>
            </a:r>
            <a:r>
              <a:rPr lang="en-US" sz="2000" dirty="0"/>
              <a:t>") AND</a:t>
            </a:r>
            <a:br>
              <a:rPr lang="en-US" sz="2000" dirty="0"/>
            </a:br>
            <a:r>
              <a:rPr lang="en-US" sz="2000" dirty="0"/>
              <a:t>(</a:t>
            </a:r>
            <a:r>
              <a:rPr lang="en-US" sz="2000" dirty="0">
                <a:solidFill>
                  <a:srgbClr val="FF0000"/>
                </a:solidFill>
              </a:rPr>
              <a:t>Tomographic</a:t>
            </a:r>
            <a:r>
              <a:rPr lang="en-US" sz="2000" dirty="0"/>
              <a:t> OR </a:t>
            </a:r>
            <a:r>
              <a:rPr lang="en-US" sz="2000" dirty="0">
                <a:solidFill>
                  <a:srgbClr val="FF0000"/>
                </a:solidFill>
              </a:rPr>
              <a:t>Tomography</a:t>
            </a:r>
            <a:r>
              <a:rPr lang="en-US" sz="2000" dirty="0"/>
              <a:t>) AND </a:t>
            </a:r>
            <a:r>
              <a:rPr lang="en-US" sz="2000" dirty="0">
                <a:solidFill>
                  <a:srgbClr val="FF0000"/>
                </a:solidFill>
              </a:rPr>
              <a:t>Reconstruction</a:t>
            </a:r>
            <a:r>
              <a:rPr lang="en-US" sz="2000" dirty="0"/>
              <a:t>)</a:t>
            </a:r>
          </a:p>
        </p:txBody>
      </p:sp>
      <p:sp>
        <p:nvSpPr>
          <p:cNvPr id="4" name="Content Placeholder 2">
            <a:extLst>
              <a:ext uri="{FF2B5EF4-FFF2-40B4-BE49-F238E27FC236}">
                <a16:creationId xmlns:a16="http://schemas.microsoft.com/office/drawing/2014/main" id="{E644CF44-4067-4588-A118-671216A78105}"/>
              </a:ext>
            </a:extLst>
          </p:cNvPr>
          <p:cNvSpPr txBox="1">
            <a:spLocks/>
          </p:cNvSpPr>
          <p:nvPr/>
        </p:nvSpPr>
        <p:spPr>
          <a:xfrm>
            <a:off x="127620" y="66304"/>
            <a:ext cx="11936275" cy="693488"/>
          </a:xfrm>
          <a:prstGeom prst="rect">
            <a:avLst/>
          </a:prstGeom>
          <a:solidFill>
            <a:schemeClr val="bg1"/>
          </a:solidFill>
        </p:spPr>
        <p:txBody>
          <a:bodyPr vert="horz">
            <a:noAutofit/>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lgn="ctr" fontAlgn="auto">
              <a:spcAft>
                <a:spcPts val="0"/>
              </a:spcAft>
              <a:buNone/>
            </a:pPr>
            <a:r>
              <a:rPr lang="en-US" sz="4800" dirty="0">
                <a:solidFill>
                  <a:srgbClr val="FF0000"/>
                </a:solidFill>
              </a:rPr>
              <a:t>AI Imaging Patents in </a:t>
            </a:r>
            <a:r>
              <a:rPr lang="en-US" sz="4800" dirty="0" err="1">
                <a:solidFill>
                  <a:srgbClr val="FF0000"/>
                </a:solidFill>
              </a:rPr>
              <a:t>PatSeer</a:t>
            </a:r>
            <a:endParaRPr lang="en-US" sz="4800" dirty="0">
              <a:solidFill>
                <a:srgbClr val="FF0000"/>
              </a:solidFill>
            </a:endParaRPr>
          </a:p>
        </p:txBody>
      </p:sp>
    </p:spTree>
    <p:extLst>
      <p:ext uri="{BB962C8B-B14F-4D97-AF65-F5344CB8AC3E}">
        <p14:creationId xmlns:p14="http://schemas.microsoft.com/office/powerpoint/2010/main" val="1895112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rtner Hype Cycle">
            <a:extLst>
              <a:ext uri="{FF2B5EF4-FFF2-40B4-BE49-F238E27FC236}">
                <a16:creationId xmlns:a16="http://schemas.microsoft.com/office/drawing/2014/main" id="{1C964A9B-A624-4BF8-820A-341420628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600" y="1312149"/>
            <a:ext cx="7739509" cy="51525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AE374BE-F65E-4E9D-BE03-81867579DF71}"/>
              </a:ext>
            </a:extLst>
          </p:cNvPr>
          <p:cNvSpPr txBox="1">
            <a:spLocks/>
          </p:cNvSpPr>
          <p:nvPr/>
        </p:nvSpPr>
        <p:spPr>
          <a:xfrm>
            <a:off x="127620" y="66304"/>
            <a:ext cx="11936275" cy="693488"/>
          </a:xfrm>
          <a:prstGeom prst="rect">
            <a:avLst/>
          </a:prstGeom>
          <a:solidFill>
            <a:schemeClr val="bg1"/>
          </a:solidFill>
        </p:spPr>
        <p:txBody>
          <a:bodyPr vert="horz">
            <a:noAutofit/>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lgn="ctr" fontAlgn="auto">
              <a:spcAft>
                <a:spcPts val="0"/>
              </a:spcAft>
              <a:buNone/>
            </a:pPr>
            <a:r>
              <a:rPr lang="en-US" sz="4800" dirty="0">
                <a:solidFill>
                  <a:srgbClr val="FF0000"/>
                </a:solidFill>
              </a:rPr>
              <a:t>Where Are We on Gartner Curve?</a:t>
            </a:r>
          </a:p>
        </p:txBody>
      </p:sp>
    </p:spTree>
    <p:extLst>
      <p:ext uri="{BB962C8B-B14F-4D97-AF65-F5344CB8AC3E}">
        <p14:creationId xmlns:p14="http://schemas.microsoft.com/office/powerpoint/2010/main" val="2230597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035D-B62F-415D-9E2A-9434AC2C4C28}"/>
              </a:ext>
            </a:extLst>
          </p:cNvPr>
          <p:cNvSpPr>
            <a:spLocks noGrp="1"/>
          </p:cNvSpPr>
          <p:nvPr>
            <p:ph type="title"/>
          </p:nvPr>
        </p:nvSpPr>
        <p:spPr/>
        <p:txBody>
          <a:bodyPr/>
          <a:lstStyle/>
          <a:p>
            <a:r>
              <a:rPr lang="en-US" sz="4800" dirty="0"/>
              <a:t>Outline</a:t>
            </a:r>
            <a:endParaRPr lang="en-US" dirty="0"/>
          </a:p>
        </p:txBody>
      </p:sp>
      <p:sp>
        <p:nvSpPr>
          <p:cNvPr id="3" name="Content Placeholder 2">
            <a:extLst>
              <a:ext uri="{FF2B5EF4-FFF2-40B4-BE49-F238E27FC236}">
                <a16:creationId xmlns:a16="http://schemas.microsoft.com/office/drawing/2014/main" id="{9048557E-AA64-47ED-AF91-24AEEE957A83}"/>
              </a:ext>
            </a:extLst>
          </p:cNvPr>
          <p:cNvSpPr>
            <a:spLocks noGrp="1"/>
          </p:cNvSpPr>
          <p:nvPr>
            <p:ph idx="1"/>
          </p:nvPr>
        </p:nvSpPr>
        <p:spPr/>
        <p:txBody>
          <a:bodyPr>
            <a:normAutofit lnSpcReduction="10000"/>
          </a:bodyPr>
          <a:lstStyle/>
          <a:p>
            <a:r>
              <a:rPr lang="en-US" dirty="0"/>
              <a:t>Momentum of Deep Imaging / AI in Medicine</a:t>
            </a:r>
          </a:p>
          <a:p>
            <a:r>
              <a:rPr lang="en-US" dirty="0"/>
              <a:t>AI Software as Devices &amp; FDA Approval</a:t>
            </a:r>
          </a:p>
          <a:p>
            <a:r>
              <a:rPr lang="en-US" dirty="0"/>
              <a:t>Traditional Metrics</a:t>
            </a:r>
          </a:p>
          <a:p>
            <a:r>
              <a:rPr lang="en-US" dirty="0"/>
              <a:t>GRACE Challenges</a:t>
            </a:r>
          </a:p>
          <a:p>
            <a:pPr marL="68580" indent="0">
              <a:buNone/>
            </a:pPr>
            <a:r>
              <a:rPr lang="en-US" dirty="0"/>
              <a:t>	Generalizability</a:t>
            </a:r>
          </a:p>
          <a:p>
            <a:pPr marL="68580" indent="0">
              <a:buNone/>
            </a:pPr>
            <a:r>
              <a:rPr lang="en-US" dirty="0"/>
              <a:t>	Robustness</a:t>
            </a:r>
          </a:p>
          <a:p>
            <a:pPr marL="68580" indent="0">
              <a:buNone/>
            </a:pPr>
            <a:r>
              <a:rPr lang="en-US" dirty="0"/>
              <a:t>	Autonomy </a:t>
            </a:r>
          </a:p>
          <a:p>
            <a:pPr marL="68580" indent="0">
              <a:buNone/>
            </a:pPr>
            <a:r>
              <a:rPr lang="en-US" dirty="0"/>
              <a:t>	Certifiability</a:t>
            </a:r>
          </a:p>
          <a:p>
            <a:pPr marL="68580" indent="0">
              <a:buNone/>
            </a:pPr>
            <a:r>
              <a:rPr lang="en-US" dirty="0"/>
              <a:t>	Explainability</a:t>
            </a:r>
          </a:p>
          <a:p>
            <a:endParaRPr lang="en-US" dirty="0"/>
          </a:p>
        </p:txBody>
      </p:sp>
      <p:sp>
        <p:nvSpPr>
          <p:cNvPr id="4" name="Rectangle 3">
            <a:extLst>
              <a:ext uri="{FF2B5EF4-FFF2-40B4-BE49-F238E27FC236}">
                <a16:creationId xmlns:a16="http://schemas.microsoft.com/office/drawing/2014/main" id="{1FB64AB6-EA27-4CBD-946B-81C91A39911E}"/>
              </a:ext>
            </a:extLst>
          </p:cNvPr>
          <p:cNvSpPr/>
          <p:nvPr/>
        </p:nvSpPr>
        <p:spPr>
          <a:xfrm>
            <a:off x="1" y="2230250"/>
            <a:ext cx="12192000" cy="61331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982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7CD20B-8005-403F-AB03-2FF947FB8E82}"/>
              </a:ext>
            </a:extLst>
          </p:cNvPr>
          <p:cNvPicPr>
            <a:picLocks noGrp="1" noChangeAspect="1"/>
          </p:cNvPicPr>
          <p:nvPr>
            <p:ph idx="1"/>
          </p:nvPr>
        </p:nvPicPr>
        <p:blipFill>
          <a:blip r:embed="rId2"/>
          <a:stretch>
            <a:fillRect/>
          </a:stretch>
        </p:blipFill>
        <p:spPr>
          <a:xfrm>
            <a:off x="1827521" y="1529334"/>
            <a:ext cx="8688079" cy="4602033"/>
          </a:xfrm>
          <a:prstGeom prst="rect">
            <a:avLst/>
          </a:prstGeom>
        </p:spPr>
      </p:pic>
      <p:sp>
        <p:nvSpPr>
          <p:cNvPr id="5" name="Rectangle 4">
            <a:extLst>
              <a:ext uri="{FF2B5EF4-FFF2-40B4-BE49-F238E27FC236}">
                <a16:creationId xmlns:a16="http://schemas.microsoft.com/office/drawing/2014/main" id="{70D137A6-79DE-471B-89A9-FD1DB38EF99B}"/>
              </a:ext>
            </a:extLst>
          </p:cNvPr>
          <p:cNvSpPr/>
          <p:nvPr/>
        </p:nvSpPr>
        <p:spPr>
          <a:xfrm>
            <a:off x="4498408" y="6028497"/>
            <a:ext cx="6123009" cy="646331"/>
          </a:xfrm>
          <a:prstGeom prst="rect">
            <a:avLst/>
          </a:prstGeom>
        </p:spPr>
        <p:txBody>
          <a:bodyPr wrap="square">
            <a:spAutoFit/>
          </a:bodyPr>
          <a:lstStyle/>
          <a:p>
            <a:pPr>
              <a:buClrTx/>
            </a:pPr>
            <a:r>
              <a:rPr lang="en-US" b="1" dirty="0">
                <a:latin typeface="Arial" panose="020B0604020202020204" pitchFamily="34" charset="0"/>
                <a:cs typeface="Arial" panose="020B0604020202020204" pitchFamily="34" charset="0"/>
              </a:rPr>
              <a:t>FDA approved 130+ medical AI devices,</a:t>
            </a:r>
          </a:p>
          <a:p>
            <a:pPr>
              <a:buClrTx/>
            </a:pPr>
            <a:r>
              <a:rPr lang="en-US" b="1" dirty="0">
                <a:latin typeface="Arial" panose="020B0604020202020204" pitchFamily="34" charset="0"/>
                <a:cs typeface="Arial" panose="020B0604020202020204" pitchFamily="34" charset="0"/>
              </a:rPr>
              <a:t>	~50% over last year</a:t>
            </a:r>
          </a:p>
        </p:txBody>
      </p:sp>
      <p:sp>
        <p:nvSpPr>
          <p:cNvPr id="6" name="Title 1">
            <a:extLst>
              <a:ext uri="{FF2B5EF4-FFF2-40B4-BE49-F238E27FC236}">
                <a16:creationId xmlns:a16="http://schemas.microsoft.com/office/drawing/2014/main" id="{C8250E5D-05B1-4BD4-ADD9-F25738179DCA}"/>
              </a:ext>
            </a:extLst>
          </p:cNvPr>
          <p:cNvSpPr txBox="1">
            <a:spLocks/>
          </p:cNvSpPr>
          <p:nvPr/>
        </p:nvSpPr>
        <p:spPr>
          <a:xfrm>
            <a:off x="6981"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r>
              <a:rPr lang="en-US" sz="4800" dirty="0"/>
              <a:t>FDA-approved Medical AI Devices</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060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6311B7-F8A4-4784-A73A-2A3C5D924572}"/>
              </a:ext>
            </a:extLst>
          </p:cNvPr>
          <p:cNvPicPr>
            <a:picLocks noChangeAspect="1"/>
          </p:cNvPicPr>
          <p:nvPr/>
        </p:nvPicPr>
        <p:blipFill>
          <a:blip r:embed="rId2"/>
          <a:stretch>
            <a:fillRect/>
          </a:stretch>
        </p:blipFill>
        <p:spPr>
          <a:xfrm>
            <a:off x="1524000" y="342900"/>
            <a:ext cx="9144000" cy="6172200"/>
          </a:xfrm>
          <a:prstGeom prst="rect">
            <a:avLst/>
          </a:prstGeom>
        </p:spPr>
      </p:pic>
    </p:spTree>
    <p:extLst>
      <p:ext uri="{BB962C8B-B14F-4D97-AF65-F5344CB8AC3E}">
        <p14:creationId xmlns:p14="http://schemas.microsoft.com/office/powerpoint/2010/main" val="2907861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737414-ABCD-468A-867D-484FA3CCC79D}"/>
              </a:ext>
            </a:extLst>
          </p:cNvPr>
          <p:cNvPicPr>
            <a:picLocks noChangeAspect="1"/>
          </p:cNvPicPr>
          <p:nvPr/>
        </p:nvPicPr>
        <p:blipFill>
          <a:blip r:embed="rId2"/>
          <a:stretch>
            <a:fillRect/>
          </a:stretch>
        </p:blipFill>
        <p:spPr>
          <a:xfrm>
            <a:off x="510963" y="1027995"/>
            <a:ext cx="3471125" cy="4438575"/>
          </a:xfrm>
          <a:prstGeom prst="rect">
            <a:avLst/>
          </a:prstGeom>
        </p:spPr>
      </p:pic>
      <p:pic>
        <p:nvPicPr>
          <p:cNvPr id="5" name="Picture 4">
            <a:extLst>
              <a:ext uri="{FF2B5EF4-FFF2-40B4-BE49-F238E27FC236}">
                <a16:creationId xmlns:a16="http://schemas.microsoft.com/office/drawing/2014/main" id="{B723B9C3-6156-4021-97A5-36CDAA04B086}"/>
              </a:ext>
            </a:extLst>
          </p:cNvPr>
          <p:cNvPicPr>
            <a:picLocks noChangeAspect="1"/>
          </p:cNvPicPr>
          <p:nvPr/>
        </p:nvPicPr>
        <p:blipFill>
          <a:blip r:embed="rId3"/>
          <a:stretch>
            <a:fillRect/>
          </a:stretch>
        </p:blipFill>
        <p:spPr>
          <a:xfrm>
            <a:off x="4369672" y="1027994"/>
            <a:ext cx="3438185" cy="4438575"/>
          </a:xfrm>
          <a:prstGeom prst="rect">
            <a:avLst/>
          </a:prstGeom>
        </p:spPr>
      </p:pic>
      <p:sp>
        <p:nvSpPr>
          <p:cNvPr id="14" name="TextBox 13">
            <a:extLst>
              <a:ext uri="{FF2B5EF4-FFF2-40B4-BE49-F238E27FC236}">
                <a16:creationId xmlns:a16="http://schemas.microsoft.com/office/drawing/2014/main" id="{C85D21A7-7395-48D6-94E6-B0D9DDEE9E40}"/>
              </a:ext>
            </a:extLst>
          </p:cNvPr>
          <p:cNvSpPr txBox="1"/>
          <p:nvPr/>
        </p:nvSpPr>
        <p:spPr>
          <a:xfrm>
            <a:off x="1134850" y="6221895"/>
            <a:ext cx="10909357" cy="553998"/>
          </a:xfrm>
          <a:prstGeom prst="rect">
            <a:avLst/>
          </a:prstGeom>
          <a:noFill/>
        </p:spPr>
        <p:txBody>
          <a:bodyPr wrap="square" rtlCol="0">
            <a:spAutoFit/>
          </a:bodyPr>
          <a:lstStyle/>
          <a:p>
            <a:pPr algn="r"/>
            <a:r>
              <a:rPr lang="en-US" sz="1000" dirty="0">
                <a:solidFill>
                  <a:srgbClr val="FF0000"/>
                </a:solidFill>
                <a:hlinkClick r:id="rId4">
                  <a:extLst>
                    <a:ext uri="{A12FA001-AC4F-418D-AE19-62706E023703}">
                      <ahyp:hlinkClr xmlns:ahyp="http://schemas.microsoft.com/office/drawing/2018/hyperlinkcolor" val="tx"/>
                    </a:ext>
                  </a:extLst>
                </a:hlinkClick>
              </a:rPr>
              <a:t>https://www.fda.gov/files/medical%20devices/published/US-FDA-Artificial-Intelligence-and-Machine-Learning-Discussion-Paper.pdf</a:t>
            </a:r>
            <a:endParaRPr lang="en-US" sz="1000" dirty="0">
              <a:solidFill>
                <a:srgbClr val="FF0000"/>
              </a:solidFill>
            </a:endParaRPr>
          </a:p>
          <a:p>
            <a:pPr algn="r"/>
            <a:r>
              <a:rPr lang="en-US" sz="1000" dirty="0">
                <a:solidFill>
                  <a:srgbClr val="FF0000"/>
                </a:solidFill>
                <a:hlinkClick r:id="rId5">
                  <a:extLst>
                    <a:ext uri="{A12FA001-AC4F-418D-AE19-62706E023703}">
                      <ahyp:hlinkClr xmlns:ahyp="http://schemas.microsoft.com/office/drawing/2018/hyperlinkcolor" val="tx"/>
                    </a:ext>
                  </a:extLst>
                </a:hlinkClick>
              </a:rPr>
              <a:t>https://www.fda.gov/media/145022/download</a:t>
            </a:r>
            <a:r>
              <a:rPr lang="en-US" sz="1000" dirty="0">
                <a:solidFill>
                  <a:srgbClr val="FF0000"/>
                </a:solidFill>
              </a:rPr>
              <a:t> </a:t>
            </a:r>
          </a:p>
          <a:p>
            <a:pPr algn="r"/>
            <a:r>
              <a:rPr lang="en-US" sz="1000" dirty="0">
                <a:solidFill>
                  <a:srgbClr val="FF0000"/>
                </a:solidFill>
                <a:hlinkClick r:id="rId6">
                  <a:extLst>
                    <a:ext uri="{A12FA001-AC4F-418D-AE19-62706E023703}">
                      <ahyp:hlinkClr xmlns:ahyp="http://schemas.microsoft.com/office/drawing/2018/hyperlinkcolor" val="tx"/>
                    </a:ext>
                  </a:extLst>
                </a:hlinkClick>
              </a:rPr>
              <a:t>https://www.fda.gov/medical-devices/software-medical-device-samd/good-machine-learning-practice-medical-device-development-guiding-principles</a:t>
            </a:r>
            <a:r>
              <a:rPr lang="en-US" sz="1000" dirty="0">
                <a:solidFill>
                  <a:srgbClr val="FF0000"/>
                </a:solidFill>
              </a:rPr>
              <a:t> </a:t>
            </a:r>
          </a:p>
        </p:txBody>
      </p:sp>
      <p:pic>
        <p:nvPicPr>
          <p:cNvPr id="10" name="Picture 9">
            <a:extLst>
              <a:ext uri="{FF2B5EF4-FFF2-40B4-BE49-F238E27FC236}">
                <a16:creationId xmlns:a16="http://schemas.microsoft.com/office/drawing/2014/main" id="{2532660A-091F-4E33-B3D8-51671BF93D9B}"/>
              </a:ext>
            </a:extLst>
          </p:cNvPr>
          <p:cNvPicPr>
            <a:picLocks noChangeAspect="1"/>
          </p:cNvPicPr>
          <p:nvPr/>
        </p:nvPicPr>
        <p:blipFill>
          <a:blip r:embed="rId7"/>
          <a:stretch>
            <a:fillRect/>
          </a:stretch>
        </p:blipFill>
        <p:spPr>
          <a:xfrm>
            <a:off x="8195441" y="1027994"/>
            <a:ext cx="3394879" cy="4438575"/>
          </a:xfrm>
          <a:prstGeom prst="rect">
            <a:avLst/>
          </a:prstGeom>
        </p:spPr>
      </p:pic>
    </p:spTree>
    <p:extLst>
      <p:ext uri="{BB962C8B-B14F-4D97-AF65-F5344CB8AC3E}">
        <p14:creationId xmlns:p14="http://schemas.microsoft.com/office/powerpoint/2010/main" val="1993461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1BF41A-D399-46EB-A771-EEAB9FE113F4}"/>
              </a:ext>
            </a:extLst>
          </p:cNvPr>
          <p:cNvSpPr txBox="1"/>
          <p:nvPr/>
        </p:nvSpPr>
        <p:spPr>
          <a:xfrm>
            <a:off x="320436" y="6401628"/>
            <a:ext cx="11796150" cy="307777"/>
          </a:xfrm>
          <a:prstGeom prst="rect">
            <a:avLst/>
          </a:prstGeom>
          <a:noFill/>
        </p:spPr>
        <p:txBody>
          <a:bodyPr wrap="square" rtlCol="0">
            <a:spAutoFit/>
          </a:bodyPr>
          <a:lstStyle/>
          <a:p>
            <a:r>
              <a:rPr lang="en-US" sz="1400" dirty="0">
                <a:solidFill>
                  <a:srgbClr val="FF0000"/>
                </a:solidFill>
                <a:hlinkClick r:id="rId2">
                  <a:extLst>
                    <a:ext uri="{A12FA001-AC4F-418D-AE19-62706E023703}">
                      <ahyp:hlinkClr xmlns:ahyp="http://schemas.microsoft.com/office/drawing/2018/hyperlinkcolor" val="tx"/>
                    </a:ext>
                  </a:extLst>
                </a:hlinkClick>
              </a:rPr>
              <a:t>https://www.fda.gov/medical-devices/software-medical-device-samd/good-machine-learning-practice-medical-device-development-guiding-principles</a:t>
            </a:r>
            <a:endParaRPr lang="en-US" sz="1400" dirty="0">
              <a:solidFill>
                <a:srgbClr val="FF0000"/>
              </a:solidFill>
            </a:endParaRPr>
          </a:p>
        </p:txBody>
      </p:sp>
      <p:pic>
        <p:nvPicPr>
          <p:cNvPr id="5" name="Picture 4">
            <a:extLst>
              <a:ext uri="{FF2B5EF4-FFF2-40B4-BE49-F238E27FC236}">
                <a16:creationId xmlns:a16="http://schemas.microsoft.com/office/drawing/2014/main" id="{3D1D868B-518C-42F9-8EEC-777654F6F327}"/>
              </a:ext>
            </a:extLst>
          </p:cNvPr>
          <p:cNvPicPr>
            <a:picLocks noChangeAspect="1"/>
          </p:cNvPicPr>
          <p:nvPr/>
        </p:nvPicPr>
        <p:blipFill>
          <a:blip r:embed="rId3"/>
          <a:stretch>
            <a:fillRect/>
          </a:stretch>
        </p:blipFill>
        <p:spPr>
          <a:xfrm>
            <a:off x="1649912" y="237749"/>
            <a:ext cx="6261077" cy="2499206"/>
          </a:xfrm>
          <a:prstGeom prst="rect">
            <a:avLst/>
          </a:prstGeom>
          <a:ln>
            <a:solidFill>
              <a:srgbClr val="00B0F0"/>
            </a:solidFill>
          </a:ln>
        </p:spPr>
      </p:pic>
      <p:pic>
        <p:nvPicPr>
          <p:cNvPr id="6" name="Picture 5">
            <a:extLst>
              <a:ext uri="{FF2B5EF4-FFF2-40B4-BE49-F238E27FC236}">
                <a16:creationId xmlns:a16="http://schemas.microsoft.com/office/drawing/2014/main" id="{04E612A5-4C35-401B-9023-EBECE2EC1130}"/>
              </a:ext>
            </a:extLst>
          </p:cNvPr>
          <p:cNvPicPr>
            <a:picLocks noChangeAspect="1"/>
          </p:cNvPicPr>
          <p:nvPr/>
        </p:nvPicPr>
        <p:blipFill>
          <a:blip r:embed="rId4"/>
          <a:stretch>
            <a:fillRect/>
          </a:stretch>
        </p:blipFill>
        <p:spPr>
          <a:xfrm>
            <a:off x="1885284" y="1823263"/>
            <a:ext cx="8880125" cy="4480353"/>
          </a:xfrm>
          <a:prstGeom prst="rect">
            <a:avLst/>
          </a:prstGeom>
        </p:spPr>
      </p:pic>
    </p:spTree>
    <p:extLst>
      <p:ext uri="{BB962C8B-B14F-4D97-AF65-F5344CB8AC3E}">
        <p14:creationId xmlns:p14="http://schemas.microsoft.com/office/powerpoint/2010/main" val="883623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2C122-831C-4032-8CD4-E5AA1701D9EB}"/>
              </a:ext>
            </a:extLst>
          </p:cNvPr>
          <p:cNvPicPr>
            <a:picLocks noChangeAspect="1"/>
          </p:cNvPicPr>
          <p:nvPr/>
        </p:nvPicPr>
        <p:blipFill>
          <a:blip r:embed="rId2"/>
          <a:stretch>
            <a:fillRect/>
          </a:stretch>
        </p:blipFill>
        <p:spPr>
          <a:xfrm>
            <a:off x="1839762" y="1008866"/>
            <a:ext cx="8181745" cy="5423473"/>
          </a:xfrm>
          <a:prstGeom prst="rect">
            <a:avLst/>
          </a:prstGeom>
        </p:spPr>
      </p:pic>
      <p:sp>
        <p:nvSpPr>
          <p:cNvPr id="8" name="TextBox 7">
            <a:extLst>
              <a:ext uri="{FF2B5EF4-FFF2-40B4-BE49-F238E27FC236}">
                <a16:creationId xmlns:a16="http://schemas.microsoft.com/office/drawing/2014/main" id="{7A3E11C2-DF79-4B77-BA6D-AAFAB38D686F}"/>
              </a:ext>
            </a:extLst>
          </p:cNvPr>
          <p:cNvSpPr txBox="1"/>
          <p:nvPr/>
        </p:nvSpPr>
        <p:spPr>
          <a:xfrm>
            <a:off x="342229" y="187047"/>
            <a:ext cx="11700960" cy="646331"/>
          </a:xfrm>
          <a:prstGeom prst="rect">
            <a:avLst/>
          </a:prstGeom>
          <a:noFill/>
        </p:spPr>
        <p:txBody>
          <a:bodyPr wrap="none" rtlCol="0">
            <a:spAutoFit/>
          </a:bodyPr>
          <a:lstStyle/>
          <a:p>
            <a:r>
              <a:rPr lang="en-US" sz="3600" b="1" dirty="0"/>
              <a:t>FDA’s Total Product Life Cycle in the AI/ML Workflow</a:t>
            </a:r>
          </a:p>
        </p:txBody>
      </p:sp>
    </p:spTree>
    <p:extLst>
      <p:ext uri="{BB962C8B-B14F-4D97-AF65-F5344CB8AC3E}">
        <p14:creationId xmlns:p14="http://schemas.microsoft.com/office/powerpoint/2010/main" val="3277899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08987F-3C82-4123-8ED1-6C7CE349C493}"/>
              </a:ext>
            </a:extLst>
          </p:cNvPr>
          <p:cNvPicPr>
            <a:picLocks noChangeAspect="1"/>
          </p:cNvPicPr>
          <p:nvPr/>
        </p:nvPicPr>
        <p:blipFill>
          <a:blip r:embed="rId2"/>
          <a:stretch>
            <a:fillRect/>
          </a:stretch>
        </p:blipFill>
        <p:spPr>
          <a:xfrm>
            <a:off x="2261201" y="179315"/>
            <a:ext cx="7106441" cy="3876241"/>
          </a:xfrm>
          <a:prstGeom prst="rect">
            <a:avLst/>
          </a:prstGeom>
        </p:spPr>
      </p:pic>
      <p:pic>
        <p:nvPicPr>
          <p:cNvPr id="3" name="Picture 2">
            <a:extLst>
              <a:ext uri="{FF2B5EF4-FFF2-40B4-BE49-F238E27FC236}">
                <a16:creationId xmlns:a16="http://schemas.microsoft.com/office/drawing/2014/main" id="{7728CFC4-98B1-4670-BB58-746E86B117EE}"/>
              </a:ext>
            </a:extLst>
          </p:cNvPr>
          <p:cNvPicPr>
            <a:picLocks noChangeAspect="1"/>
          </p:cNvPicPr>
          <p:nvPr/>
        </p:nvPicPr>
        <p:blipFill>
          <a:blip r:embed="rId3"/>
          <a:stretch>
            <a:fillRect/>
          </a:stretch>
        </p:blipFill>
        <p:spPr>
          <a:xfrm>
            <a:off x="593939" y="4944110"/>
            <a:ext cx="11083636" cy="1822752"/>
          </a:xfrm>
          <a:prstGeom prst="rect">
            <a:avLst/>
          </a:prstGeom>
        </p:spPr>
      </p:pic>
      <p:pic>
        <p:nvPicPr>
          <p:cNvPr id="4" name="Picture 3">
            <a:extLst>
              <a:ext uri="{FF2B5EF4-FFF2-40B4-BE49-F238E27FC236}">
                <a16:creationId xmlns:a16="http://schemas.microsoft.com/office/drawing/2014/main" id="{3AA4835E-23C0-43E5-86AC-6056080B01E0}"/>
              </a:ext>
            </a:extLst>
          </p:cNvPr>
          <p:cNvPicPr>
            <a:picLocks noChangeAspect="1"/>
          </p:cNvPicPr>
          <p:nvPr/>
        </p:nvPicPr>
        <p:blipFill>
          <a:blip r:embed="rId4"/>
          <a:stretch>
            <a:fillRect/>
          </a:stretch>
        </p:blipFill>
        <p:spPr>
          <a:xfrm>
            <a:off x="593939" y="4054931"/>
            <a:ext cx="11200794" cy="889180"/>
          </a:xfrm>
          <a:prstGeom prst="rect">
            <a:avLst/>
          </a:prstGeom>
        </p:spPr>
      </p:pic>
    </p:spTree>
    <p:extLst>
      <p:ext uri="{BB962C8B-B14F-4D97-AF65-F5344CB8AC3E}">
        <p14:creationId xmlns:p14="http://schemas.microsoft.com/office/powerpoint/2010/main" val="301265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MI Schedule for F21</a:t>
            </a:r>
          </a:p>
        </p:txBody>
      </p:sp>
      <p:graphicFrame>
        <p:nvGraphicFramePr>
          <p:cNvPr id="3" name="Table 2"/>
          <p:cNvGraphicFramePr>
            <a:graphicFrameLocks noGrp="1"/>
          </p:cNvGraphicFramePr>
          <p:nvPr>
            <p:extLst>
              <p:ext uri="{D42A27DB-BD31-4B8C-83A1-F6EECF244321}">
                <p14:modId xmlns:p14="http://schemas.microsoft.com/office/powerpoint/2010/main" val="2553881310"/>
              </p:ext>
            </p:extLst>
          </p:nvPr>
        </p:nvGraphicFramePr>
        <p:xfrm>
          <a:off x="992355" y="1539625"/>
          <a:ext cx="10363200" cy="4850384"/>
        </p:xfrm>
        <a:graphic>
          <a:graphicData uri="http://schemas.openxmlformats.org/drawingml/2006/table">
            <a:tbl>
              <a:tblPr firstRow="1" bandRow="1">
                <a:tableStyleId>{5C22544A-7EE6-4342-B048-85BDC9FD1C3A}</a:tableStyleId>
              </a:tblPr>
              <a:tblGrid>
                <a:gridCol w="982431">
                  <a:extLst>
                    <a:ext uri="{9D8B030D-6E8A-4147-A177-3AD203B41FA5}">
                      <a16:colId xmlns:a16="http://schemas.microsoft.com/office/drawing/2014/main" val="1553029894"/>
                    </a:ext>
                  </a:extLst>
                </a:gridCol>
                <a:gridCol w="3681009">
                  <a:extLst>
                    <a:ext uri="{9D8B030D-6E8A-4147-A177-3AD203B41FA5}">
                      <a16:colId xmlns:a16="http://schemas.microsoft.com/office/drawing/2014/main" val="63396358"/>
                    </a:ext>
                  </a:extLst>
                </a:gridCol>
                <a:gridCol w="876727">
                  <a:extLst>
                    <a:ext uri="{9D8B030D-6E8A-4147-A177-3AD203B41FA5}">
                      <a16:colId xmlns:a16="http://schemas.microsoft.com/office/drawing/2014/main" val="977348966"/>
                    </a:ext>
                  </a:extLst>
                </a:gridCol>
                <a:gridCol w="4823033">
                  <a:extLst>
                    <a:ext uri="{9D8B030D-6E8A-4147-A177-3AD203B41FA5}">
                      <a16:colId xmlns:a16="http://schemas.microsoft.com/office/drawing/2014/main" val="2870360462"/>
                    </a:ext>
                  </a:extLst>
                </a:gridCol>
              </a:tblGrid>
              <a:tr h="0">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Tue</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Topic</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Fri</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Topic</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47003834"/>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08/31</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Introduction</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Neuron, Network &amp; Backpropagation</a:t>
                      </a:r>
                    </a:p>
                  </a:txBody>
                  <a:tcPr/>
                </a:tc>
                <a:extLst>
                  <a:ext uri="{0D108BD9-81ED-4DB2-BD59-A6C34878D82A}">
                    <a16:rowId xmlns:a16="http://schemas.microsoft.com/office/drawing/2014/main" val="245347227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09/07</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rPr>
                        <a:t>No Class</a:t>
                      </a: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09/10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Hands-on 1: Python,</a:t>
                      </a:r>
                      <a:r>
                        <a:rPr lang="en-US" sz="1400" b="1" baseline="0" dirty="0">
                          <a:solidFill>
                            <a:srgbClr val="0000FF"/>
                          </a:solidFill>
                          <a:effectLst/>
                          <a:latin typeface="Arial" panose="020B0604020202020204" pitchFamily="34" charset="0"/>
                          <a:ea typeface="Calibri" panose="020F0502020204030204" pitchFamily="34" charset="0"/>
                          <a:cs typeface="Arial" panose="020B0604020202020204" pitchFamily="34" charset="0"/>
                        </a:rPr>
                        <a:t> Colab, &amp; TensorF</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66272413"/>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09/14</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Architectures &amp; Training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2: MNIST Classification</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15930363"/>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09/21</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Image Quality</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09/24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CT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54340660"/>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09/28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CT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10/01</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Deep CT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28325062"/>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10/05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3: CT Networks</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10/08</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More CT Contents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73590237"/>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10/12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MRI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10/15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Spin-Echo</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5379404"/>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10/19</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K-Space Theorem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10/22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More MRI Contents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3198821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10/26</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FF0000"/>
                          </a:solidFill>
                          <a:effectLst/>
                          <a:latin typeface="Arial" panose="020B0604020202020204" pitchFamily="34" charset="0"/>
                          <a:cs typeface="Arial" panose="020B0604020202020204" pitchFamily="34" charset="0"/>
                        </a:rPr>
                        <a:t>Mid</a:t>
                      </a:r>
                      <a:r>
                        <a:rPr lang="en-US" sz="1400" b="1" kern="1200" baseline="0" dirty="0">
                          <a:solidFill>
                            <a:srgbClr val="FF0000"/>
                          </a:solidFill>
                          <a:effectLst/>
                          <a:latin typeface="Arial" panose="020B0604020202020204" pitchFamily="34" charset="0"/>
                          <a:cs typeface="Arial" panose="020B0604020202020204" pitchFamily="34" charset="0"/>
                        </a:rPr>
                        <a:t> Exam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10/29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Deep MRI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45739297"/>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11/02</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Hands-on 4: MRI Networks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11/05</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Nuclear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59969859"/>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11/09</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Nuclear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11/12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US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4136899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11/16</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Optical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Multimodality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99899988"/>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11/23</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5: Image Conversion</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11/26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chemeClr val="bg1">
                              <a:lumMod val="65000"/>
                            </a:schemeClr>
                          </a:solidFill>
                          <a:effectLst/>
                          <a:latin typeface="Arial" panose="020B0604020202020204" pitchFamily="34" charset="0"/>
                          <a:cs typeface="Arial" panose="020B0604020202020204" pitchFamily="34" charset="0"/>
                        </a:rPr>
                        <a:t>Thanksgiving</a:t>
                      </a:r>
                      <a:endParaRPr lang="en-US" sz="1400" b="1"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8827018"/>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ea typeface="Calibri" panose="020F0502020204030204" pitchFamily="34" charset="0"/>
                          <a:cs typeface="Arial" panose="020B0604020202020204" pitchFamily="34" charset="0"/>
                        </a:rPr>
                        <a:t>11/30</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ea typeface="Calibri" panose="020F0502020204030204" pitchFamily="34" charset="0"/>
                          <a:cs typeface="Arial" panose="020B0604020202020204" pitchFamily="34" charset="0"/>
                        </a:rPr>
                        <a:t>Diagnostic Performance</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ea typeface="Calibri" panose="020F0502020204030204" pitchFamily="34" charset="0"/>
                          <a:cs typeface="Arial" panose="020B0604020202020204" pitchFamily="34" charset="0"/>
                        </a:rPr>
                        <a:t>Closing Remarks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05078177"/>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12/07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Overview</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12/10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FF0000"/>
                          </a:solidFill>
                          <a:effectLst/>
                          <a:latin typeface="Arial" panose="020B0604020202020204" pitchFamily="34" charset="0"/>
                          <a:cs typeface="Arial" panose="020B0604020202020204" pitchFamily="34" charset="0"/>
                        </a:rPr>
                        <a:t>Final Exam</a:t>
                      </a:r>
                      <a:endParaRPr lang="en-US" sz="1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83347022"/>
                  </a:ext>
                </a:extLst>
              </a:tr>
            </a:tbl>
          </a:graphicData>
        </a:graphic>
      </p:graphicFrame>
      <p:sp>
        <p:nvSpPr>
          <p:cNvPr id="5" name="TextBox 4">
            <a:extLst>
              <a:ext uri="{FF2B5EF4-FFF2-40B4-BE49-F238E27FC236}">
                <a16:creationId xmlns:a16="http://schemas.microsoft.com/office/drawing/2014/main" id="{DBB7FDAE-7540-46E2-AA82-45E539EF2D48}"/>
              </a:ext>
            </a:extLst>
          </p:cNvPr>
          <p:cNvSpPr txBox="1"/>
          <p:nvPr/>
        </p:nvSpPr>
        <p:spPr>
          <a:xfrm>
            <a:off x="1018040" y="6419115"/>
            <a:ext cx="10363200" cy="307777"/>
          </a:xfrm>
          <a:prstGeom prst="rect">
            <a:avLst/>
          </a:prstGeom>
          <a:noFill/>
        </p:spPr>
        <p:txBody>
          <a:bodyPr wrap="square">
            <a:spAutoFit/>
          </a:bodyPr>
          <a:lstStyle/>
          <a:p>
            <a:pPr algn="r"/>
            <a:r>
              <a:rPr lang="en-US" sz="1400" b="1" dirty="0">
                <a:solidFill>
                  <a:srgbClr val="00B050"/>
                </a:solidFill>
              </a:rPr>
              <a:t>Office Hour: Teaching Day 5-6pm: </a:t>
            </a:r>
            <a:r>
              <a:rPr lang="en-US" sz="1400" b="1" dirty="0">
                <a:solidFill>
                  <a:srgbClr val="FF0000"/>
                </a:solidFill>
              </a:rPr>
              <a:t>https://rensselaer.webex.com/meet/wangg6</a:t>
            </a:r>
          </a:p>
        </p:txBody>
      </p:sp>
      <p:sp>
        <p:nvSpPr>
          <p:cNvPr id="4" name="Rectangle 3">
            <a:extLst>
              <a:ext uri="{FF2B5EF4-FFF2-40B4-BE49-F238E27FC236}">
                <a16:creationId xmlns:a16="http://schemas.microsoft.com/office/drawing/2014/main" id="{A655F6A0-E51C-4D9C-A3F0-93448C9A700D}"/>
              </a:ext>
            </a:extLst>
          </p:cNvPr>
          <p:cNvSpPr/>
          <p:nvPr/>
        </p:nvSpPr>
        <p:spPr>
          <a:xfrm>
            <a:off x="0" y="1860113"/>
            <a:ext cx="12191998" cy="392179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733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035D-B62F-415D-9E2A-9434AC2C4C28}"/>
              </a:ext>
            </a:extLst>
          </p:cNvPr>
          <p:cNvSpPr>
            <a:spLocks noGrp="1"/>
          </p:cNvSpPr>
          <p:nvPr>
            <p:ph type="title"/>
          </p:nvPr>
        </p:nvSpPr>
        <p:spPr/>
        <p:txBody>
          <a:bodyPr/>
          <a:lstStyle/>
          <a:p>
            <a:r>
              <a:rPr lang="en-US" sz="4800" dirty="0"/>
              <a:t>Outline</a:t>
            </a:r>
            <a:endParaRPr lang="en-US" dirty="0"/>
          </a:p>
        </p:txBody>
      </p:sp>
      <p:sp>
        <p:nvSpPr>
          <p:cNvPr id="3" name="Content Placeholder 2">
            <a:extLst>
              <a:ext uri="{FF2B5EF4-FFF2-40B4-BE49-F238E27FC236}">
                <a16:creationId xmlns:a16="http://schemas.microsoft.com/office/drawing/2014/main" id="{9048557E-AA64-47ED-AF91-24AEEE957A83}"/>
              </a:ext>
            </a:extLst>
          </p:cNvPr>
          <p:cNvSpPr>
            <a:spLocks noGrp="1"/>
          </p:cNvSpPr>
          <p:nvPr>
            <p:ph idx="1"/>
          </p:nvPr>
        </p:nvSpPr>
        <p:spPr/>
        <p:txBody>
          <a:bodyPr>
            <a:normAutofit lnSpcReduction="10000"/>
          </a:bodyPr>
          <a:lstStyle/>
          <a:p>
            <a:r>
              <a:rPr lang="en-US" dirty="0"/>
              <a:t>Momentum of Deep Imaging / AI in Medicine</a:t>
            </a:r>
          </a:p>
          <a:p>
            <a:r>
              <a:rPr lang="en-US" dirty="0"/>
              <a:t>AI Software as Devices &amp; FDA Approval</a:t>
            </a:r>
          </a:p>
          <a:p>
            <a:r>
              <a:rPr lang="en-US" dirty="0"/>
              <a:t>Traditional Metrics</a:t>
            </a:r>
          </a:p>
          <a:p>
            <a:r>
              <a:rPr lang="en-US" dirty="0"/>
              <a:t>GRACE Challenges</a:t>
            </a:r>
          </a:p>
          <a:p>
            <a:pPr marL="68580" indent="0">
              <a:buNone/>
            </a:pPr>
            <a:r>
              <a:rPr lang="en-US" dirty="0"/>
              <a:t>	Generalizability</a:t>
            </a:r>
          </a:p>
          <a:p>
            <a:pPr marL="68580" indent="0">
              <a:buNone/>
            </a:pPr>
            <a:r>
              <a:rPr lang="en-US" dirty="0"/>
              <a:t>	Robustness</a:t>
            </a:r>
          </a:p>
          <a:p>
            <a:pPr marL="68580" indent="0">
              <a:buNone/>
            </a:pPr>
            <a:r>
              <a:rPr lang="en-US" dirty="0"/>
              <a:t>	Autonomy </a:t>
            </a:r>
          </a:p>
          <a:p>
            <a:pPr marL="68580" indent="0">
              <a:buNone/>
            </a:pPr>
            <a:r>
              <a:rPr lang="en-US" dirty="0"/>
              <a:t>	Certifiability</a:t>
            </a:r>
          </a:p>
          <a:p>
            <a:pPr marL="68580" indent="0">
              <a:buNone/>
            </a:pPr>
            <a:r>
              <a:rPr lang="en-US" dirty="0"/>
              <a:t>	Explainability</a:t>
            </a:r>
          </a:p>
          <a:p>
            <a:endParaRPr lang="en-US" dirty="0"/>
          </a:p>
        </p:txBody>
      </p:sp>
      <p:sp>
        <p:nvSpPr>
          <p:cNvPr id="4" name="Rectangle 3">
            <a:extLst>
              <a:ext uri="{FF2B5EF4-FFF2-40B4-BE49-F238E27FC236}">
                <a16:creationId xmlns:a16="http://schemas.microsoft.com/office/drawing/2014/main" id="{1FB64AB6-EA27-4CBD-946B-81C91A39911E}"/>
              </a:ext>
            </a:extLst>
          </p:cNvPr>
          <p:cNvSpPr/>
          <p:nvPr/>
        </p:nvSpPr>
        <p:spPr>
          <a:xfrm>
            <a:off x="1" y="2726481"/>
            <a:ext cx="12192000" cy="61331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648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71859"/>
          </a:xfrm>
        </p:spPr>
        <p:txBody>
          <a:bodyPr/>
          <a:lstStyle/>
          <a:p>
            <a:r>
              <a:rPr lang="en-US" sz="4400" dirty="0"/>
              <a:t>Task-specific Measures</a:t>
            </a:r>
          </a:p>
        </p:txBody>
      </p:sp>
      <p:pic>
        <p:nvPicPr>
          <p:cNvPr id="3" name="Picture 2"/>
          <p:cNvPicPr>
            <a:picLocks noChangeAspect="1"/>
          </p:cNvPicPr>
          <p:nvPr/>
        </p:nvPicPr>
        <p:blipFill>
          <a:blip r:embed="rId2"/>
          <a:stretch>
            <a:fillRect/>
          </a:stretch>
        </p:blipFill>
        <p:spPr>
          <a:xfrm>
            <a:off x="6096000" y="1371859"/>
            <a:ext cx="5317491" cy="4979638"/>
          </a:xfrm>
          <a:prstGeom prst="rect">
            <a:avLst/>
          </a:prstGeom>
        </p:spPr>
      </p:pic>
      <p:sp>
        <p:nvSpPr>
          <p:cNvPr id="5" name="Rectangle 4"/>
          <p:cNvSpPr/>
          <p:nvPr/>
        </p:nvSpPr>
        <p:spPr>
          <a:xfrm>
            <a:off x="3246120" y="6144492"/>
            <a:ext cx="8648700" cy="523220"/>
          </a:xfrm>
          <a:prstGeom prst="rect">
            <a:avLst/>
          </a:prstGeom>
          <a:solidFill>
            <a:schemeClr val="bg1"/>
          </a:solidFill>
        </p:spPr>
        <p:txBody>
          <a:bodyPr wrap="square">
            <a:spAutoFit/>
          </a:bodyPr>
          <a:lstStyle/>
          <a:p>
            <a:pPr algn="r"/>
            <a:r>
              <a:rPr lang="en-US" sz="1400" b="1" dirty="0">
                <a:solidFill>
                  <a:srgbClr val="FF0000"/>
                </a:solidFill>
                <a:latin typeface="Arial" panose="020B0604020202020204" pitchFamily="34" charset="0"/>
                <a:cs typeface="Arial" panose="020B0604020202020204" pitchFamily="34" charset="0"/>
              </a:rPr>
              <a:t>Montagnon, E., </a:t>
            </a:r>
            <a:r>
              <a:rPr lang="en-US" sz="1400" b="1" dirty="0" err="1">
                <a:solidFill>
                  <a:srgbClr val="FF0000"/>
                </a:solidFill>
                <a:latin typeface="Arial" panose="020B0604020202020204" pitchFamily="34" charset="0"/>
                <a:cs typeface="Arial" panose="020B0604020202020204" pitchFamily="34" charset="0"/>
              </a:rPr>
              <a:t>Cerny</a:t>
            </a:r>
            <a:r>
              <a:rPr lang="en-US" sz="1400" b="1" dirty="0">
                <a:solidFill>
                  <a:srgbClr val="FF0000"/>
                </a:solidFill>
                <a:latin typeface="Arial" panose="020B0604020202020204" pitchFamily="34" charset="0"/>
                <a:cs typeface="Arial" panose="020B0604020202020204" pitchFamily="34" charset="0"/>
              </a:rPr>
              <a:t>, M., </a:t>
            </a:r>
            <a:r>
              <a:rPr lang="en-US" sz="1400" b="1" dirty="0" err="1">
                <a:solidFill>
                  <a:srgbClr val="FF0000"/>
                </a:solidFill>
                <a:latin typeface="Arial" panose="020B0604020202020204" pitchFamily="34" charset="0"/>
                <a:cs typeface="Arial" panose="020B0604020202020204" pitchFamily="34" charset="0"/>
              </a:rPr>
              <a:t>Cadrin-Chênevert</a:t>
            </a:r>
            <a:r>
              <a:rPr lang="en-US" sz="1400" b="1" dirty="0">
                <a:solidFill>
                  <a:srgbClr val="FF0000"/>
                </a:solidFill>
                <a:latin typeface="Arial" panose="020B0604020202020204" pitchFamily="34" charset="0"/>
                <a:cs typeface="Arial" panose="020B0604020202020204" pitchFamily="34" charset="0"/>
              </a:rPr>
              <a:t>, A. et al. Deep learning workflow in radiology: a primer. Insights Imaging 11, 22 (2020). https://doi.org/10.1186/s13244-019-0832-5</a:t>
            </a:r>
          </a:p>
        </p:txBody>
      </p:sp>
      <p:pic>
        <p:nvPicPr>
          <p:cNvPr id="1026" name="Picture 2" descr="10 High-Paying Jobs You Can Get Without a College Deg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2" y="1554332"/>
            <a:ext cx="5849195" cy="390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910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en-GB" altLang="en-US" sz="4400"/>
              <a:t>Four Cases (Two Error Types)</a:t>
            </a:r>
            <a:endParaRPr lang="en-GB" altLang="en-US" sz="4400" dirty="0"/>
          </a:p>
        </p:txBody>
      </p:sp>
      <p:sp>
        <p:nvSpPr>
          <p:cNvPr id="1027" name="Rectangle 3"/>
          <p:cNvSpPr>
            <a:spLocks noGrp="1" noChangeArrowheads="1"/>
          </p:cNvSpPr>
          <p:nvPr>
            <p:ph type="body" idx="1"/>
          </p:nvPr>
        </p:nvSpPr>
        <p:spPr>
          <a:xfrm>
            <a:off x="5669168" y="2443039"/>
            <a:ext cx="3727174" cy="612913"/>
          </a:xfrm>
        </p:spPr>
        <p:txBody>
          <a:bodyPr/>
          <a:lstStyle/>
          <a:p>
            <a:pPr>
              <a:buFont typeface="Wingdings" panose="05000000000000000000" pitchFamily="2" charset="2"/>
              <a:buNone/>
            </a:pPr>
            <a:r>
              <a:rPr lang="en-GB" altLang="en-US" sz="2400" dirty="0">
                <a:solidFill>
                  <a:srgbClr val="0066FF"/>
                </a:solidFill>
              </a:rPr>
              <a:t>      Edge              Not</a:t>
            </a:r>
          </a:p>
          <a:p>
            <a:pPr>
              <a:buFont typeface="Wingdings" panose="05000000000000000000" pitchFamily="2" charset="2"/>
              <a:buNone/>
            </a:pPr>
            <a:endParaRPr lang="en-GB" altLang="en-US" sz="2400" dirty="0">
              <a:solidFill>
                <a:srgbClr val="0066FF"/>
              </a:solidFill>
            </a:endParaRPr>
          </a:p>
          <a:p>
            <a:pPr>
              <a:buFont typeface="Wingdings" panose="05000000000000000000" pitchFamily="2" charset="2"/>
              <a:buNone/>
            </a:pPr>
            <a:endParaRPr lang="en-GB" altLang="en-US" sz="2400" dirty="0">
              <a:solidFill>
                <a:srgbClr val="0066FF"/>
              </a:solidFill>
            </a:endParaRPr>
          </a:p>
          <a:p>
            <a:pPr>
              <a:buFont typeface="Wingdings" panose="05000000000000000000" pitchFamily="2" charset="2"/>
              <a:buNone/>
            </a:pPr>
            <a:endParaRPr lang="en-GB" altLang="en-US" sz="2400" dirty="0">
              <a:solidFill>
                <a:srgbClr val="0066FF"/>
              </a:solidFill>
            </a:endParaRPr>
          </a:p>
        </p:txBody>
      </p:sp>
      <p:graphicFrame>
        <p:nvGraphicFramePr>
          <p:cNvPr id="1061" name="Group 37"/>
          <p:cNvGraphicFramePr>
            <a:graphicFrameLocks noGrp="1"/>
          </p:cNvGraphicFramePr>
          <p:nvPr/>
        </p:nvGraphicFramePr>
        <p:xfrm>
          <a:off x="5675796" y="2979751"/>
          <a:ext cx="3720546" cy="2616200"/>
        </p:xfrm>
        <a:graphic>
          <a:graphicData uri="http://schemas.openxmlformats.org/drawingml/2006/table">
            <a:tbl>
              <a:tblPr/>
              <a:tblGrid>
                <a:gridCol w="1860273">
                  <a:extLst>
                    <a:ext uri="{9D8B030D-6E8A-4147-A177-3AD203B41FA5}">
                      <a16:colId xmlns:a16="http://schemas.microsoft.com/office/drawing/2014/main" val="2075233395"/>
                    </a:ext>
                  </a:extLst>
                </a:gridCol>
                <a:gridCol w="1860273">
                  <a:extLst>
                    <a:ext uri="{9D8B030D-6E8A-4147-A177-3AD203B41FA5}">
                      <a16:colId xmlns:a16="http://schemas.microsoft.com/office/drawing/2014/main" val="1184205662"/>
                    </a:ext>
                  </a:extLst>
                </a:gridCol>
              </a:tblGrid>
              <a:tr h="1308100">
                <a:tc>
                  <a:txBody>
                    <a:bodyPr/>
                    <a:lstStyle>
                      <a:lvl1pPr>
                        <a:spcBef>
                          <a:spcPct val="20000"/>
                        </a:spcBef>
                        <a:buClr>
                          <a:schemeClr val="accent1"/>
                        </a:buClr>
                        <a:buSzPct val="80000"/>
                        <a:buFont typeface="Wingdings" panose="05000000000000000000" pitchFamily="2" charset="2"/>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GB" altLang="en-US" sz="2400" b="1" i="0" u="none" strike="noStrike" cap="none" normalizeH="0" baseline="0" dirty="0">
                          <a:ln>
                            <a:noFill/>
                          </a:ln>
                          <a:solidFill>
                            <a:srgbClr val="FF0000"/>
                          </a:solidFill>
                          <a:effectLst/>
                          <a:latin typeface="Arial" panose="020B0604020202020204" pitchFamily="34" charset="0"/>
                        </a:rPr>
                        <a:t>True</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GB" altLang="en-US" sz="2400" b="1" i="0" u="none" strike="noStrike" cap="none" normalizeH="0" baseline="0" dirty="0">
                          <a:ln>
                            <a:noFill/>
                          </a:ln>
                          <a:solidFill>
                            <a:srgbClr val="FF0000"/>
                          </a:solidFill>
                          <a:effectLst/>
                          <a:latin typeface="Arial" panose="020B0604020202020204" pitchFamily="34" charset="0"/>
                        </a:rPr>
                        <a:t>Positive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panose="05000000000000000000" pitchFamily="2" charset="2"/>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GB" altLang="en-US" sz="2400" b="1" i="0" u="none" strike="noStrike" cap="none" normalizeH="0" baseline="0" dirty="0">
                          <a:ln>
                            <a:noFill/>
                          </a:ln>
                          <a:solidFill>
                            <a:srgbClr val="009900"/>
                          </a:solidFill>
                          <a:effectLst/>
                          <a:latin typeface="Arial" panose="020B0604020202020204" pitchFamily="34" charset="0"/>
                        </a:rPr>
                        <a:t>False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GB" altLang="en-US" sz="2400" b="1" i="0" u="none" strike="noStrike" cap="none" normalizeH="0" baseline="0" dirty="0">
                          <a:ln>
                            <a:noFill/>
                          </a:ln>
                          <a:solidFill>
                            <a:srgbClr val="009900"/>
                          </a:solidFill>
                          <a:effectLst/>
                          <a:latin typeface="Arial" panose="020B0604020202020204" pitchFamily="34" charset="0"/>
                        </a:rPr>
                        <a:t>Negative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512555"/>
                  </a:ext>
                </a:extLst>
              </a:tr>
              <a:tr h="1308100">
                <a:tc>
                  <a:txBody>
                    <a:bodyPr/>
                    <a:lstStyle>
                      <a:lvl1pPr>
                        <a:spcBef>
                          <a:spcPct val="20000"/>
                        </a:spcBef>
                        <a:buClr>
                          <a:schemeClr val="accent1"/>
                        </a:buClr>
                        <a:buSzPct val="80000"/>
                        <a:buFont typeface="Wingdings" panose="05000000000000000000" pitchFamily="2" charset="2"/>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GB" altLang="en-US" sz="2400" b="1" i="0" u="none" strike="noStrike" cap="none" normalizeH="0" baseline="0" dirty="0">
                          <a:ln>
                            <a:noFill/>
                          </a:ln>
                          <a:solidFill>
                            <a:srgbClr val="009900"/>
                          </a:solidFill>
                          <a:effectLst/>
                          <a:latin typeface="Arial" panose="020B0604020202020204" pitchFamily="34" charset="0"/>
                        </a:rPr>
                        <a:t>False</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GB" altLang="en-US" sz="2400" b="1" i="0" u="none" strike="noStrike" cap="none" normalizeH="0" baseline="0" dirty="0">
                          <a:ln>
                            <a:noFill/>
                          </a:ln>
                          <a:solidFill>
                            <a:srgbClr val="009900"/>
                          </a:solidFill>
                          <a:effectLst/>
                          <a:latin typeface="Arial" panose="020B0604020202020204" pitchFamily="34" charset="0"/>
                        </a:rPr>
                        <a:t>Positive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panose="05000000000000000000" pitchFamily="2" charset="2"/>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GB" altLang="en-US" sz="2400" b="1" i="0" u="none" strike="noStrike" cap="none" normalizeH="0" baseline="0" dirty="0">
                          <a:ln>
                            <a:noFill/>
                          </a:ln>
                          <a:solidFill>
                            <a:srgbClr val="FF0000"/>
                          </a:solidFill>
                          <a:effectLst/>
                          <a:latin typeface="Arial" panose="020B0604020202020204" pitchFamily="34" charset="0"/>
                        </a:rPr>
                        <a:t>True</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GB" altLang="en-US" sz="2400" b="1" i="0" u="none" strike="noStrike" cap="none" normalizeH="0" baseline="0" dirty="0">
                          <a:ln>
                            <a:noFill/>
                          </a:ln>
                          <a:solidFill>
                            <a:srgbClr val="FF0000"/>
                          </a:solidFill>
                          <a:effectLst/>
                          <a:latin typeface="Arial" panose="020B0604020202020204" pitchFamily="34" charset="0"/>
                        </a:rPr>
                        <a:t>Negative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05846758"/>
                  </a:ext>
                </a:extLst>
              </a:tr>
            </a:tbl>
          </a:graphicData>
        </a:graphic>
      </p:graphicFrame>
      <p:sp>
        <p:nvSpPr>
          <p:cNvPr id="1060" name="Text Box 36"/>
          <p:cNvSpPr txBox="1">
            <a:spLocks noChangeArrowheads="1"/>
          </p:cNvSpPr>
          <p:nvPr/>
        </p:nvSpPr>
        <p:spPr bwMode="auto">
          <a:xfrm rot="10800000">
            <a:off x="5111856" y="2979751"/>
            <a:ext cx="553998"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spcBef>
                <a:spcPct val="50000"/>
              </a:spcBef>
            </a:pPr>
            <a:r>
              <a:rPr lang="en-GB" altLang="en-US" b="1" dirty="0">
                <a:solidFill>
                  <a:srgbClr val="0066FF"/>
                </a:solidFill>
                <a:latin typeface="Arial" panose="020B0604020202020204" pitchFamily="34" charset="0"/>
                <a:cs typeface="Arial" panose="020B0604020202020204" pitchFamily="34" charset="0"/>
              </a:rPr>
              <a:t>    Not        Edge</a:t>
            </a:r>
          </a:p>
        </p:txBody>
      </p:sp>
      <p:pic>
        <p:nvPicPr>
          <p:cNvPr id="30722" name="Picture 2" descr="Image result for edge det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9383" y="2443039"/>
            <a:ext cx="3471392" cy="32105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5764696" y="2013447"/>
            <a:ext cx="3239604" cy="612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b="1">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eaLnBrk="1" hangingPunct="1">
              <a:buFont typeface="Wingdings" panose="05000000000000000000" pitchFamily="2" charset="2"/>
              <a:buNone/>
            </a:pPr>
            <a:r>
              <a:rPr lang="en-GB" altLang="en-US" sz="2400" kern="0" dirty="0">
                <a:solidFill>
                  <a:srgbClr val="0066FF"/>
                </a:solidFill>
                <a:latin typeface="Arial" panose="020B0604020202020204" pitchFamily="34" charset="0"/>
                <a:cs typeface="Arial" panose="020B0604020202020204" pitchFamily="34" charset="0"/>
              </a:rPr>
              <a:t>      Detection Report</a:t>
            </a:r>
          </a:p>
          <a:p>
            <a:pPr eaLnBrk="1" hangingPunct="1">
              <a:buFont typeface="Wingdings" panose="05000000000000000000" pitchFamily="2" charset="2"/>
              <a:buNone/>
            </a:pPr>
            <a:endParaRPr lang="en-GB" altLang="en-US" sz="2400" kern="0" dirty="0">
              <a:solidFill>
                <a:srgbClr val="0066FF"/>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GB" altLang="en-US" sz="2400" kern="0" dirty="0">
              <a:solidFill>
                <a:srgbClr val="0066FF"/>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GB" altLang="en-US" sz="2400" kern="0" dirty="0">
              <a:solidFill>
                <a:srgbClr val="0066FF"/>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rot="16200000">
            <a:off x="3438110" y="3958743"/>
            <a:ext cx="3239604" cy="612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b="1">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gn="ctr" eaLnBrk="1" hangingPunct="1">
              <a:buFont typeface="Wingdings" panose="05000000000000000000" pitchFamily="2" charset="2"/>
              <a:buNone/>
            </a:pPr>
            <a:r>
              <a:rPr lang="en-GB" altLang="en-US" sz="2400" kern="0" dirty="0">
                <a:solidFill>
                  <a:srgbClr val="0066FF"/>
                </a:solidFill>
                <a:latin typeface="Arial" panose="020B0604020202020204" pitchFamily="34" charset="0"/>
                <a:cs typeface="Arial" panose="020B0604020202020204" pitchFamily="34" charset="0"/>
              </a:rPr>
              <a:t>Ground Truth</a:t>
            </a:r>
          </a:p>
          <a:p>
            <a:pPr eaLnBrk="1" hangingPunct="1">
              <a:buFont typeface="Wingdings" panose="05000000000000000000" pitchFamily="2" charset="2"/>
              <a:buNone/>
            </a:pPr>
            <a:endParaRPr lang="en-GB" altLang="en-US" sz="2400" kern="0" dirty="0">
              <a:solidFill>
                <a:srgbClr val="0066FF"/>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GB" altLang="en-US" sz="2400" kern="0" dirty="0">
              <a:solidFill>
                <a:srgbClr val="0066FF"/>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GB" altLang="en-US" sz="2400" kern="0" dirty="0">
              <a:solidFill>
                <a:srgbClr val="0066FF"/>
              </a:solidFill>
              <a:latin typeface="Arial" panose="020B0604020202020204" pitchFamily="34" charset="0"/>
              <a:cs typeface="Arial" panose="020B0604020202020204" pitchFamily="34" charset="0"/>
            </a:endParaRPr>
          </a:p>
        </p:txBody>
      </p:sp>
      <p:cxnSp>
        <p:nvCxnSpPr>
          <p:cNvPr id="3" name="Curved Connector 2"/>
          <p:cNvCxnSpPr>
            <a:endCxn id="8" idx="0"/>
          </p:cNvCxnSpPr>
          <p:nvPr/>
        </p:nvCxnSpPr>
        <p:spPr bwMode="auto">
          <a:xfrm>
            <a:off x="2882900" y="3942081"/>
            <a:ext cx="1868556" cy="323119"/>
          </a:xfrm>
          <a:prstGeom prst="curvedConnector3">
            <a:avLst>
              <a:gd name="adj1" fmla="val 50000"/>
            </a:avLst>
          </a:prstGeom>
          <a:solidFill>
            <a:schemeClr val="accent1"/>
          </a:solidFill>
          <a:ln w="38100" cap="flat" cmpd="sng" algn="ctr">
            <a:solidFill>
              <a:srgbClr val="0066FF"/>
            </a:solidFill>
            <a:prstDash val="solid"/>
            <a:round/>
            <a:headEnd type="triangle"/>
            <a:tailEnd type="triangle"/>
          </a:ln>
          <a:effectLst/>
        </p:spPr>
      </p:cxnSp>
      <p:cxnSp>
        <p:nvCxnSpPr>
          <p:cNvPr id="13" name="Curved Connector 12"/>
          <p:cNvCxnSpPr>
            <a:endCxn id="7" idx="0"/>
          </p:cNvCxnSpPr>
          <p:nvPr/>
        </p:nvCxnSpPr>
        <p:spPr bwMode="auto">
          <a:xfrm flipV="1">
            <a:off x="3924300" y="2013447"/>
            <a:ext cx="3460198" cy="1042505"/>
          </a:xfrm>
          <a:prstGeom prst="curvedConnector4">
            <a:avLst>
              <a:gd name="adj1" fmla="val 26594"/>
              <a:gd name="adj2" fmla="val 121928"/>
            </a:avLst>
          </a:prstGeom>
          <a:solidFill>
            <a:schemeClr val="accent1"/>
          </a:solidFill>
          <a:ln w="38100" cap="flat" cmpd="sng" algn="ctr">
            <a:solidFill>
              <a:srgbClr val="0066FF"/>
            </a:solidFill>
            <a:prstDash val="solid"/>
            <a:round/>
            <a:headEnd type="triangle"/>
            <a:tailEnd type="triangle"/>
          </a:ln>
          <a:effectLst/>
        </p:spPr>
      </p:cxnSp>
      <p:sp>
        <p:nvSpPr>
          <p:cNvPr id="2" name="Rectangle 1"/>
          <p:cNvSpPr/>
          <p:nvPr/>
        </p:nvSpPr>
        <p:spPr>
          <a:xfrm>
            <a:off x="5665854" y="5718509"/>
            <a:ext cx="1973232" cy="461665"/>
          </a:xfrm>
          <a:prstGeom prst="rect">
            <a:avLst/>
          </a:prstGeom>
        </p:spPr>
        <p:txBody>
          <a:bodyPr wrap="none">
            <a:spAutoFit/>
          </a:bodyPr>
          <a:lstStyle/>
          <a:p>
            <a:r>
              <a:rPr lang="en-US" b="1" dirty="0">
                <a:solidFill>
                  <a:srgbClr val="5F6368"/>
                </a:solidFill>
                <a:latin typeface="Arial" panose="020B0604020202020204" pitchFamily="34" charset="0"/>
                <a:cs typeface="Arial" panose="020B0604020202020204" pitchFamily="34" charset="0"/>
              </a:rPr>
              <a:t>Type</a:t>
            </a:r>
            <a:r>
              <a:rPr lang="en-US" dirty="0">
                <a:solidFill>
                  <a:srgbClr val="4D5156"/>
                </a:solidFill>
                <a:latin typeface="Arial" panose="020B0604020202020204" pitchFamily="34" charset="0"/>
                <a:cs typeface="Arial" panose="020B0604020202020204" pitchFamily="34" charset="0"/>
              </a:rPr>
              <a:t> I </a:t>
            </a:r>
            <a:r>
              <a:rPr lang="en-US" b="1" dirty="0">
                <a:solidFill>
                  <a:srgbClr val="5F6368"/>
                </a:solidFill>
                <a:latin typeface="Arial" panose="020B0604020202020204" pitchFamily="34" charset="0"/>
                <a:cs typeface="Arial" panose="020B0604020202020204" pitchFamily="34" charset="0"/>
              </a:rPr>
              <a:t>Error</a:t>
            </a:r>
            <a:r>
              <a:rPr lang="en-US" dirty="0">
                <a:solidFill>
                  <a:srgbClr val="4D5156"/>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2" name="Rectangle 11"/>
          <p:cNvSpPr/>
          <p:nvPr/>
        </p:nvSpPr>
        <p:spPr>
          <a:xfrm>
            <a:off x="9521574" y="3462989"/>
            <a:ext cx="2058192" cy="461665"/>
          </a:xfrm>
          <a:prstGeom prst="rect">
            <a:avLst/>
          </a:prstGeom>
        </p:spPr>
        <p:txBody>
          <a:bodyPr wrap="none">
            <a:spAutoFit/>
          </a:bodyPr>
          <a:lstStyle/>
          <a:p>
            <a:r>
              <a:rPr lang="en-US" b="1" dirty="0">
                <a:solidFill>
                  <a:srgbClr val="5F6368"/>
                </a:solidFill>
                <a:latin typeface="Arial" panose="020B0604020202020204" pitchFamily="34" charset="0"/>
                <a:cs typeface="Arial" panose="020B0604020202020204" pitchFamily="34" charset="0"/>
              </a:rPr>
              <a:t>Type</a:t>
            </a:r>
            <a:r>
              <a:rPr lang="en-US" dirty="0">
                <a:solidFill>
                  <a:srgbClr val="4D5156"/>
                </a:solidFill>
                <a:latin typeface="Arial" panose="020B0604020202020204" pitchFamily="34" charset="0"/>
                <a:cs typeface="Arial" panose="020B0604020202020204" pitchFamily="34" charset="0"/>
              </a:rPr>
              <a:t> II </a:t>
            </a:r>
            <a:r>
              <a:rPr lang="en-US" b="1" dirty="0">
                <a:solidFill>
                  <a:srgbClr val="5F6368"/>
                </a:solidFill>
                <a:latin typeface="Arial" panose="020B0604020202020204" pitchFamily="34" charset="0"/>
                <a:cs typeface="Arial" panose="020B0604020202020204" pitchFamily="34" charset="0"/>
              </a:rPr>
              <a:t>Error</a:t>
            </a:r>
            <a:r>
              <a:rPr lang="en-US" dirty="0">
                <a:solidFill>
                  <a:srgbClr val="4D5156"/>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499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altLang="en-US" sz="4400" dirty="0"/>
              <a:t>S</a:t>
            </a:r>
            <a:r>
              <a:rPr lang="en-GB" altLang="en-US" sz="4400" dirty="0">
                <a:solidFill>
                  <a:srgbClr val="FF0000"/>
                </a:solidFill>
              </a:rPr>
              <a:t>e</a:t>
            </a:r>
            <a:r>
              <a:rPr lang="en-GB" altLang="en-US" sz="4400" dirty="0"/>
              <a:t>nsitivity &amp; S</a:t>
            </a:r>
            <a:r>
              <a:rPr lang="en-GB" altLang="en-US" sz="4400" dirty="0">
                <a:solidFill>
                  <a:srgbClr val="0000FF"/>
                </a:solidFill>
              </a:rPr>
              <a:t>p</a:t>
            </a:r>
            <a:r>
              <a:rPr lang="en-GB" altLang="en-US" sz="4400" dirty="0"/>
              <a:t>ecificity</a:t>
            </a:r>
          </a:p>
        </p:txBody>
      </p:sp>
      <p:sp>
        <p:nvSpPr>
          <p:cNvPr id="11269" name="Text Box 5"/>
          <p:cNvSpPr txBox="1">
            <a:spLocks noChangeArrowheads="1"/>
          </p:cNvSpPr>
          <p:nvPr/>
        </p:nvSpPr>
        <p:spPr bwMode="auto">
          <a:xfrm>
            <a:off x="2017645" y="2619351"/>
            <a:ext cx="37337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b="1" dirty="0">
                <a:solidFill>
                  <a:srgbClr val="FF0000"/>
                </a:solidFill>
                <a:latin typeface="Arial" panose="020B0604020202020204" pitchFamily="34" charset="0"/>
              </a:rPr>
              <a:t>Sensitivity=TP/(TP+FN)</a:t>
            </a:r>
            <a:r>
              <a:rPr lang="en-GB" altLang="en-US" dirty="0">
                <a:latin typeface="Arial" panose="020B0604020202020204" pitchFamily="34" charset="0"/>
              </a:rPr>
              <a:t> </a:t>
            </a:r>
            <a:endParaRPr lang="en-US" altLang="en-US" dirty="0">
              <a:latin typeface="Arial" panose="020B0604020202020204" pitchFamily="34" charset="0"/>
            </a:endParaRPr>
          </a:p>
        </p:txBody>
      </p:sp>
      <p:sp>
        <p:nvSpPr>
          <p:cNvPr id="11273" name="Text Box 9"/>
          <p:cNvSpPr txBox="1">
            <a:spLocks noChangeArrowheads="1"/>
          </p:cNvSpPr>
          <p:nvPr/>
        </p:nvSpPr>
        <p:spPr bwMode="auto">
          <a:xfrm>
            <a:off x="2017645" y="4905348"/>
            <a:ext cx="3929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b="1" dirty="0">
                <a:solidFill>
                  <a:srgbClr val="0000FF"/>
                </a:solidFill>
                <a:latin typeface="Arial" panose="020B0604020202020204" pitchFamily="34" charset="0"/>
              </a:rPr>
              <a:t>Specificity</a:t>
            </a:r>
            <a:r>
              <a:rPr lang="en-GB" altLang="en-US" b="1" dirty="0">
                <a:latin typeface="Arial" panose="020B0604020202020204" pitchFamily="34" charset="0"/>
              </a:rPr>
              <a:t> </a:t>
            </a:r>
            <a:r>
              <a:rPr lang="en-GB" altLang="en-US" b="1" dirty="0">
                <a:solidFill>
                  <a:srgbClr val="0000FF"/>
                </a:solidFill>
                <a:latin typeface="Arial" panose="020B0604020202020204" pitchFamily="34" charset="0"/>
              </a:rPr>
              <a:t>=TN/(TN+FP) </a:t>
            </a:r>
            <a:endParaRPr lang="en-US" altLang="en-US" b="1" dirty="0">
              <a:solidFill>
                <a:srgbClr val="0000FF"/>
              </a:solidFill>
              <a:latin typeface="Arial" panose="020B0604020202020204" pitchFamily="34" charset="0"/>
            </a:endParaRPr>
          </a:p>
        </p:txBody>
      </p:sp>
      <p:sp>
        <p:nvSpPr>
          <p:cNvPr id="11277" name="Text Box 13"/>
          <p:cNvSpPr txBox="1">
            <a:spLocks noChangeArrowheads="1"/>
          </p:cNvSpPr>
          <p:nvPr/>
        </p:nvSpPr>
        <p:spPr bwMode="auto">
          <a:xfrm>
            <a:off x="5714999" y="2065354"/>
            <a:ext cx="46482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latin typeface="Arial" panose="020B0604020202020204" pitchFamily="34" charset="0"/>
              </a:rPr>
              <a:t>Likelihood of </a:t>
            </a:r>
            <a:r>
              <a:rPr lang="en-GB" altLang="en-US" dirty="0">
                <a:solidFill>
                  <a:srgbClr val="FF0000"/>
                </a:solidFill>
                <a:latin typeface="Arial" panose="020B0604020202020204" pitchFamily="34" charset="0"/>
              </a:rPr>
              <a:t>a positive case</a:t>
            </a:r>
          </a:p>
          <a:p>
            <a:pPr>
              <a:spcBef>
                <a:spcPct val="50000"/>
              </a:spcBef>
            </a:pPr>
            <a:r>
              <a:rPr lang="en-GB" altLang="en-US" dirty="0">
                <a:latin typeface="Arial" panose="020B0604020202020204" pitchFamily="34" charset="0"/>
              </a:rPr>
              <a:t>Or % of edges we find</a:t>
            </a:r>
          </a:p>
          <a:p>
            <a:pPr>
              <a:spcBef>
                <a:spcPct val="50000"/>
              </a:spcBef>
            </a:pPr>
            <a:r>
              <a:rPr lang="en-GB" altLang="en-US" dirty="0">
                <a:latin typeface="Arial" panose="020B0604020202020204" pitchFamily="34" charset="0"/>
              </a:rPr>
              <a:t>How sure we say Y</a:t>
            </a:r>
            <a:r>
              <a:rPr lang="en-GB" altLang="en-US" sz="3600" dirty="0">
                <a:solidFill>
                  <a:srgbClr val="FF0000"/>
                </a:solidFill>
                <a:latin typeface="Arial" panose="020B0604020202020204" pitchFamily="34" charset="0"/>
              </a:rPr>
              <a:t>E</a:t>
            </a:r>
            <a:r>
              <a:rPr lang="en-GB" altLang="en-US" dirty="0">
                <a:latin typeface="Arial" panose="020B0604020202020204" pitchFamily="34" charset="0"/>
              </a:rPr>
              <a:t>S</a:t>
            </a:r>
            <a:endParaRPr lang="en-US" altLang="en-US" dirty="0">
              <a:latin typeface="Arial" panose="020B0604020202020204" pitchFamily="34" charset="0"/>
            </a:endParaRPr>
          </a:p>
        </p:txBody>
      </p:sp>
      <p:sp>
        <p:nvSpPr>
          <p:cNvPr id="11278" name="Rectangle 14"/>
          <p:cNvSpPr>
            <a:spLocks noChangeArrowheads="1"/>
          </p:cNvSpPr>
          <p:nvPr/>
        </p:nvSpPr>
        <p:spPr bwMode="auto">
          <a:xfrm>
            <a:off x="5791199" y="4351351"/>
            <a:ext cx="45720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latin typeface="Arial" panose="020B0604020202020204" pitchFamily="34" charset="0"/>
              </a:rPr>
              <a:t>Likelihood of </a:t>
            </a:r>
            <a:r>
              <a:rPr lang="en-GB" altLang="en-US" dirty="0">
                <a:solidFill>
                  <a:srgbClr val="0000FF"/>
                </a:solidFill>
                <a:latin typeface="Arial" panose="020B0604020202020204" pitchFamily="34" charset="0"/>
              </a:rPr>
              <a:t>a negative case</a:t>
            </a:r>
          </a:p>
          <a:p>
            <a:pPr>
              <a:spcBef>
                <a:spcPct val="50000"/>
              </a:spcBef>
            </a:pPr>
            <a:r>
              <a:rPr lang="en-GB" altLang="en-US" dirty="0">
                <a:latin typeface="Arial" panose="020B0604020202020204" pitchFamily="34" charset="0"/>
              </a:rPr>
              <a:t>Or % of non-edges we find</a:t>
            </a:r>
          </a:p>
          <a:p>
            <a:pPr>
              <a:spcBef>
                <a:spcPct val="50000"/>
              </a:spcBef>
            </a:pPr>
            <a:r>
              <a:rPr lang="en-GB" altLang="en-US" dirty="0">
                <a:latin typeface="Arial" panose="020B0604020202020204" pitchFamily="34" charset="0"/>
              </a:rPr>
              <a:t>How sure we say NO</a:t>
            </a:r>
            <a:r>
              <a:rPr lang="en-GB" altLang="en-US" sz="3600" dirty="0">
                <a:solidFill>
                  <a:srgbClr val="0000FF"/>
                </a:solidFill>
                <a:latin typeface="Arial" panose="020B0604020202020204" pitchFamily="34" charset="0"/>
              </a:rPr>
              <a:t>P</a:t>
            </a:r>
            <a:r>
              <a:rPr lang="en-GB" altLang="en-US" dirty="0">
                <a:latin typeface="Arial" panose="020B0604020202020204" pitchFamily="34" charset="0"/>
              </a:rPr>
              <a:t>E</a:t>
            </a:r>
            <a:endParaRPr lang="en-US" altLang="en-US" dirty="0">
              <a:latin typeface="Arial" panose="020B0604020202020204" pitchFamily="34" charset="0"/>
            </a:endParaRPr>
          </a:p>
        </p:txBody>
      </p:sp>
    </p:spTree>
    <p:extLst>
      <p:ext uri="{BB962C8B-B14F-4D97-AF65-F5344CB8AC3E}">
        <p14:creationId xmlns:p14="http://schemas.microsoft.com/office/powerpoint/2010/main" val="3962062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385848" y="1989126"/>
            <a:ext cx="3225365" cy="3167268"/>
          </a:xfrm>
          <a:prstGeom prst="rect">
            <a:avLst/>
          </a:prstGeom>
          <a:solidFill>
            <a:srgbClr val="FFC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p>
        </p:txBody>
      </p:sp>
      <p:sp>
        <p:nvSpPr>
          <p:cNvPr id="15362" name="Rectangle 2"/>
          <p:cNvSpPr>
            <a:spLocks noGrp="1" noChangeArrowheads="1"/>
          </p:cNvSpPr>
          <p:nvPr>
            <p:ph type="title"/>
          </p:nvPr>
        </p:nvSpPr>
        <p:spPr/>
        <p:txBody>
          <a:bodyPr/>
          <a:lstStyle/>
          <a:p>
            <a:r>
              <a:rPr lang="en-GB" altLang="en-US" sz="4400" dirty="0"/>
              <a:t>Receiver Operating Characteristic</a:t>
            </a:r>
          </a:p>
        </p:txBody>
      </p:sp>
      <p:sp>
        <p:nvSpPr>
          <p:cNvPr id="15368" name="Text Box 8"/>
          <p:cNvSpPr txBox="1">
            <a:spLocks noChangeArrowheads="1"/>
          </p:cNvSpPr>
          <p:nvPr/>
        </p:nvSpPr>
        <p:spPr bwMode="auto">
          <a:xfrm>
            <a:off x="934720" y="5199082"/>
            <a:ext cx="43238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2800" b="1" dirty="0">
                <a:solidFill>
                  <a:srgbClr val="0000FF"/>
                </a:solidFill>
                <a:latin typeface="Arial" panose="020B0604020202020204" pitchFamily="34" charset="0"/>
              </a:rPr>
              <a:t>FP </a:t>
            </a:r>
            <a:r>
              <a:rPr lang="en-GB" altLang="en-US" sz="2800" b="1" dirty="0" err="1">
                <a:solidFill>
                  <a:srgbClr val="0000FF"/>
                </a:solidFill>
                <a:latin typeface="Arial" panose="020B0604020202020204" pitchFamily="34" charset="0"/>
              </a:rPr>
              <a:t>Frac</a:t>
            </a:r>
            <a:r>
              <a:rPr lang="en-GB" altLang="en-US" sz="2800" b="1" dirty="0">
                <a:latin typeface="Arial" panose="020B0604020202020204" pitchFamily="34" charset="0"/>
              </a:rPr>
              <a:t>=1-Specificity</a:t>
            </a:r>
            <a:endParaRPr lang="en-US" altLang="en-US" sz="2800" b="1" dirty="0">
              <a:latin typeface="Arial" panose="020B0604020202020204" pitchFamily="34" charset="0"/>
            </a:endParaRPr>
          </a:p>
        </p:txBody>
      </p:sp>
      <p:sp>
        <p:nvSpPr>
          <p:cNvPr id="15369" name="Text Box 9"/>
          <p:cNvSpPr txBox="1">
            <a:spLocks noChangeArrowheads="1"/>
          </p:cNvSpPr>
          <p:nvPr/>
        </p:nvSpPr>
        <p:spPr bwMode="auto">
          <a:xfrm rot="5400000">
            <a:off x="-19261" y="3161237"/>
            <a:ext cx="20193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2800" b="1" dirty="0">
                <a:latin typeface="Arial" panose="020B0604020202020204" pitchFamily="34" charset="0"/>
              </a:rPr>
              <a:t>Sensitivity</a:t>
            </a:r>
            <a:endParaRPr lang="en-US" altLang="en-US" sz="2800" b="1" dirty="0">
              <a:latin typeface="Arial" panose="020B0604020202020204" pitchFamily="34" charset="0"/>
            </a:endParaRPr>
          </a:p>
        </p:txBody>
      </p:sp>
      <p:sp>
        <p:nvSpPr>
          <p:cNvPr id="15370" name="Line 10"/>
          <p:cNvSpPr>
            <a:spLocks noChangeShapeType="1"/>
          </p:cNvSpPr>
          <p:nvPr/>
        </p:nvSpPr>
        <p:spPr bwMode="auto">
          <a:xfrm flipV="1">
            <a:off x="1367625" y="2984695"/>
            <a:ext cx="304801" cy="2171700"/>
          </a:xfrm>
          <a:prstGeom prst="line">
            <a:avLst/>
          </a:prstGeom>
          <a:noFill/>
          <a:ln w="381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1" name="Line 11"/>
          <p:cNvSpPr>
            <a:spLocks noChangeShapeType="1"/>
          </p:cNvSpPr>
          <p:nvPr/>
        </p:nvSpPr>
        <p:spPr bwMode="auto">
          <a:xfrm flipV="1">
            <a:off x="1672425" y="2565596"/>
            <a:ext cx="381000" cy="381000"/>
          </a:xfrm>
          <a:prstGeom prst="line">
            <a:avLst/>
          </a:prstGeom>
          <a:noFill/>
          <a:ln w="38100">
            <a:solidFill>
              <a:srgbClr val="00B0F0"/>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2" name="Line 12"/>
          <p:cNvSpPr>
            <a:spLocks noChangeShapeType="1"/>
          </p:cNvSpPr>
          <p:nvPr/>
        </p:nvSpPr>
        <p:spPr bwMode="auto">
          <a:xfrm flipV="1">
            <a:off x="2053425" y="2413196"/>
            <a:ext cx="381000" cy="152400"/>
          </a:xfrm>
          <a:prstGeom prst="line">
            <a:avLst/>
          </a:prstGeom>
          <a:noFill/>
          <a:ln w="38100">
            <a:solidFill>
              <a:srgbClr val="00B0F0"/>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3" name="Line 13"/>
          <p:cNvSpPr>
            <a:spLocks noChangeShapeType="1"/>
          </p:cNvSpPr>
          <p:nvPr/>
        </p:nvSpPr>
        <p:spPr bwMode="auto">
          <a:xfrm flipV="1">
            <a:off x="3120225" y="2184596"/>
            <a:ext cx="457200" cy="76200"/>
          </a:xfrm>
          <a:prstGeom prst="line">
            <a:avLst/>
          </a:prstGeom>
          <a:noFill/>
          <a:ln w="38100">
            <a:solidFill>
              <a:srgbClr val="00B0F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4" name="Line 14"/>
          <p:cNvSpPr>
            <a:spLocks noChangeShapeType="1"/>
          </p:cNvSpPr>
          <p:nvPr/>
        </p:nvSpPr>
        <p:spPr bwMode="auto">
          <a:xfrm flipV="1">
            <a:off x="3577425" y="1989124"/>
            <a:ext cx="990600" cy="195472"/>
          </a:xfrm>
          <a:prstGeom prst="line">
            <a:avLst/>
          </a:prstGeom>
          <a:noFill/>
          <a:ln w="381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5" name="Line 15"/>
          <p:cNvSpPr>
            <a:spLocks noChangeShapeType="1"/>
          </p:cNvSpPr>
          <p:nvPr/>
        </p:nvSpPr>
        <p:spPr bwMode="auto">
          <a:xfrm flipV="1">
            <a:off x="2434425" y="2260796"/>
            <a:ext cx="685800" cy="152400"/>
          </a:xfrm>
          <a:prstGeom prst="line">
            <a:avLst/>
          </a:prstGeom>
          <a:noFill/>
          <a:ln w="38100">
            <a:solidFill>
              <a:srgbClr val="00B0F0"/>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7" name="Line 17"/>
          <p:cNvSpPr>
            <a:spLocks noChangeShapeType="1"/>
          </p:cNvSpPr>
          <p:nvPr/>
        </p:nvSpPr>
        <p:spPr bwMode="auto">
          <a:xfrm flipV="1">
            <a:off x="1367624" y="1989122"/>
            <a:ext cx="3243589" cy="3167272"/>
          </a:xfrm>
          <a:prstGeom prst="line">
            <a:avLst/>
          </a:prstGeom>
          <a:noFill/>
          <a:ln w="63500">
            <a:solidFill>
              <a:srgbClr val="00B0F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8" name="Text Box 18"/>
          <p:cNvSpPr txBox="1">
            <a:spLocks noChangeArrowheads="1"/>
          </p:cNvSpPr>
          <p:nvPr/>
        </p:nvSpPr>
        <p:spPr bwMode="auto">
          <a:xfrm>
            <a:off x="2056238" y="4405825"/>
            <a:ext cx="36841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2000" dirty="0">
                <a:solidFill>
                  <a:srgbClr val="00B0F0"/>
                </a:solidFill>
                <a:latin typeface="Arial" panose="020B0604020202020204" pitchFamily="34" charset="0"/>
              </a:rPr>
              <a:t>Any detector on this side can do better by flipping its output</a:t>
            </a:r>
            <a:endParaRPr lang="en-US" altLang="en-US" sz="2000" dirty="0">
              <a:solidFill>
                <a:srgbClr val="00B0F0"/>
              </a:solidFill>
              <a:latin typeface="Arial" panose="020B0604020202020204" pitchFamily="34" charset="0"/>
            </a:endParaRPr>
          </a:p>
        </p:txBody>
      </p:sp>
      <p:sp>
        <p:nvSpPr>
          <p:cNvPr id="15380" name="Rectangle 20"/>
          <p:cNvSpPr>
            <a:spLocks noChangeArrowheads="1"/>
          </p:cNvSpPr>
          <p:nvPr/>
        </p:nvSpPr>
        <p:spPr bwMode="auto">
          <a:xfrm>
            <a:off x="5943600" y="3047503"/>
            <a:ext cx="5791198" cy="13849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anose="020B0604020202020204" pitchFamily="34" charset="0"/>
              <a:buChar char="•"/>
            </a:pPr>
            <a:r>
              <a:rPr lang="en-GB" altLang="en-US" sz="2800" b="1" dirty="0">
                <a:latin typeface="Arial" panose="020B0604020202020204" pitchFamily="34" charset="0"/>
              </a:rPr>
              <a:t>Report sensitivity &amp; specificity</a:t>
            </a:r>
          </a:p>
          <a:p>
            <a:pPr marL="342900" indent="-342900">
              <a:buFont typeface="Arial" panose="020B0604020202020204" pitchFamily="34" charset="0"/>
              <a:buChar char="•"/>
            </a:pPr>
            <a:r>
              <a:rPr lang="en-GB" altLang="en-US" sz="2800" b="1" dirty="0">
                <a:latin typeface="Arial" panose="020B0604020202020204" pitchFamily="34" charset="0"/>
              </a:rPr>
              <a:t>Give an ROC curve</a:t>
            </a:r>
          </a:p>
          <a:p>
            <a:pPr marL="342900" indent="-342900">
              <a:buFont typeface="Arial" panose="020B0604020202020204" pitchFamily="34" charset="0"/>
              <a:buChar char="•"/>
            </a:pPr>
            <a:r>
              <a:rPr lang="en-GB" altLang="en-US" sz="2800" b="1" dirty="0">
                <a:latin typeface="Arial" panose="020B0604020202020204" pitchFamily="34" charset="0"/>
              </a:rPr>
              <a:t>Average over many data</a:t>
            </a:r>
            <a:endParaRPr lang="en-US" altLang="en-US" sz="2800" b="1" dirty="0">
              <a:latin typeface="Arial" panose="020B0604020202020204" pitchFamily="34" charset="0"/>
            </a:endParaRPr>
          </a:p>
        </p:txBody>
      </p:sp>
      <p:sp>
        <p:nvSpPr>
          <p:cNvPr id="15381" name="Line 21"/>
          <p:cNvSpPr>
            <a:spLocks noChangeShapeType="1"/>
          </p:cNvSpPr>
          <p:nvPr/>
        </p:nvSpPr>
        <p:spPr bwMode="auto">
          <a:xfrm flipV="1">
            <a:off x="2755793" y="4322194"/>
            <a:ext cx="0" cy="0"/>
          </a:xfrm>
          <a:prstGeom prst="line">
            <a:avLst/>
          </a:prstGeom>
          <a:noFill/>
          <a:ln w="38100">
            <a:solidFill>
              <a:srgbClr val="00B0F0"/>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 name="Line 6"/>
          <p:cNvSpPr>
            <a:spLocks noChangeShapeType="1"/>
          </p:cNvSpPr>
          <p:nvPr/>
        </p:nvSpPr>
        <p:spPr bwMode="auto">
          <a:xfrm flipH="1" flipV="1">
            <a:off x="1367625" y="1730710"/>
            <a:ext cx="0" cy="3425687"/>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7" name="Line 7"/>
          <p:cNvSpPr>
            <a:spLocks noChangeShapeType="1"/>
          </p:cNvSpPr>
          <p:nvPr/>
        </p:nvSpPr>
        <p:spPr bwMode="auto">
          <a:xfrm flipV="1">
            <a:off x="1367625" y="5156396"/>
            <a:ext cx="3508209"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9"/>
          <p:cNvSpPr txBox="1">
            <a:spLocks noChangeArrowheads="1"/>
          </p:cNvSpPr>
          <p:nvPr/>
        </p:nvSpPr>
        <p:spPr bwMode="auto">
          <a:xfrm>
            <a:off x="1329306" y="5845677"/>
            <a:ext cx="3929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b="1" dirty="0">
                <a:solidFill>
                  <a:srgbClr val="0000FF"/>
                </a:solidFill>
                <a:latin typeface="Arial" panose="020B0604020202020204" pitchFamily="34" charset="0"/>
              </a:rPr>
              <a:t>Specificity</a:t>
            </a:r>
            <a:r>
              <a:rPr lang="en-GB" altLang="en-US" b="1" dirty="0">
                <a:latin typeface="Arial" panose="020B0604020202020204" pitchFamily="34" charset="0"/>
              </a:rPr>
              <a:t> </a:t>
            </a:r>
            <a:r>
              <a:rPr lang="en-GB" altLang="en-US" b="1" dirty="0">
                <a:solidFill>
                  <a:srgbClr val="0000FF"/>
                </a:solidFill>
                <a:latin typeface="Arial" panose="020B0604020202020204" pitchFamily="34" charset="0"/>
              </a:rPr>
              <a:t>=TN/(TN+FP) </a:t>
            </a:r>
            <a:endParaRPr lang="en-US" altLang="en-US"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3011914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Big Data</a:t>
            </a:r>
          </a:p>
        </p:txBody>
      </p:sp>
      <p:pic>
        <p:nvPicPr>
          <p:cNvPr id="4" name="Picture 3"/>
          <p:cNvPicPr>
            <a:picLocks noChangeAspect="1"/>
          </p:cNvPicPr>
          <p:nvPr/>
        </p:nvPicPr>
        <p:blipFill>
          <a:blip r:embed="rId2"/>
          <a:stretch>
            <a:fillRect/>
          </a:stretch>
        </p:blipFill>
        <p:spPr>
          <a:xfrm>
            <a:off x="1734208" y="1450280"/>
            <a:ext cx="9379102" cy="5044006"/>
          </a:xfrm>
          <a:prstGeom prst="rect">
            <a:avLst/>
          </a:prstGeom>
        </p:spPr>
      </p:pic>
      <p:sp>
        <p:nvSpPr>
          <p:cNvPr id="6" name="Rectangle 5"/>
          <p:cNvSpPr/>
          <p:nvPr/>
        </p:nvSpPr>
        <p:spPr>
          <a:xfrm>
            <a:off x="1166648" y="6144492"/>
            <a:ext cx="10728172" cy="523220"/>
          </a:xfrm>
          <a:prstGeom prst="rect">
            <a:avLst/>
          </a:prstGeom>
          <a:solidFill>
            <a:schemeClr val="bg1"/>
          </a:solidFill>
        </p:spPr>
        <p:txBody>
          <a:bodyPr wrap="square">
            <a:spAutoFit/>
          </a:bodyPr>
          <a:lstStyle/>
          <a:p>
            <a:pPr algn="r"/>
            <a:r>
              <a:rPr lang="en-US" sz="1400" b="1" dirty="0">
                <a:solidFill>
                  <a:srgbClr val="FF0000"/>
                </a:solidFill>
                <a:latin typeface="Arial" panose="020B0604020202020204" pitchFamily="34" charset="0"/>
                <a:cs typeface="Arial" panose="020B0604020202020204" pitchFamily="34" charset="0"/>
              </a:rPr>
              <a:t>Montagnon, E., </a:t>
            </a:r>
            <a:r>
              <a:rPr lang="en-US" sz="1400" b="1" dirty="0" err="1">
                <a:solidFill>
                  <a:srgbClr val="FF0000"/>
                </a:solidFill>
                <a:latin typeface="Arial" panose="020B0604020202020204" pitchFamily="34" charset="0"/>
                <a:cs typeface="Arial" panose="020B0604020202020204" pitchFamily="34" charset="0"/>
              </a:rPr>
              <a:t>Cerny</a:t>
            </a:r>
            <a:r>
              <a:rPr lang="en-US" sz="1400" b="1" dirty="0">
                <a:solidFill>
                  <a:srgbClr val="FF0000"/>
                </a:solidFill>
                <a:latin typeface="Arial" panose="020B0604020202020204" pitchFamily="34" charset="0"/>
                <a:cs typeface="Arial" panose="020B0604020202020204" pitchFamily="34" charset="0"/>
              </a:rPr>
              <a:t>, M., </a:t>
            </a:r>
            <a:r>
              <a:rPr lang="en-US" sz="1400" b="1" dirty="0" err="1">
                <a:solidFill>
                  <a:srgbClr val="FF0000"/>
                </a:solidFill>
                <a:latin typeface="Arial" panose="020B0604020202020204" pitchFamily="34" charset="0"/>
                <a:cs typeface="Arial" panose="020B0604020202020204" pitchFamily="34" charset="0"/>
              </a:rPr>
              <a:t>Cadrin-Chênevert</a:t>
            </a:r>
            <a:r>
              <a:rPr lang="en-US" sz="1400" b="1" dirty="0">
                <a:solidFill>
                  <a:srgbClr val="FF0000"/>
                </a:solidFill>
                <a:latin typeface="Arial" panose="020B0604020202020204" pitchFamily="34" charset="0"/>
                <a:cs typeface="Arial" panose="020B0604020202020204" pitchFamily="34" charset="0"/>
              </a:rPr>
              <a:t>, A. et al. Deep learning workflow in radiology: a primer. Insights Imaging 11, 22 (2020). https://doi.org/10.1186/s13244-019-0832-5</a:t>
            </a:r>
          </a:p>
        </p:txBody>
      </p:sp>
    </p:spTree>
    <p:extLst>
      <p:ext uri="{BB962C8B-B14F-4D97-AF65-F5344CB8AC3E}">
        <p14:creationId xmlns:p14="http://schemas.microsoft.com/office/powerpoint/2010/main" val="933700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Training, Validation, &amp; Testing</a:t>
            </a:r>
          </a:p>
        </p:txBody>
      </p:sp>
      <p:pic>
        <p:nvPicPr>
          <p:cNvPr id="3" name="Picture 2"/>
          <p:cNvPicPr>
            <a:picLocks noChangeAspect="1"/>
          </p:cNvPicPr>
          <p:nvPr/>
        </p:nvPicPr>
        <p:blipFill>
          <a:blip r:embed="rId2"/>
          <a:stretch>
            <a:fillRect/>
          </a:stretch>
        </p:blipFill>
        <p:spPr>
          <a:xfrm>
            <a:off x="0" y="1478929"/>
            <a:ext cx="6019800" cy="2623848"/>
          </a:xfrm>
          <a:prstGeom prst="rect">
            <a:avLst/>
          </a:prstGeom>
        </p:spPr>
      </p:pic>
      <p:pic>
        <p:nvPicPr>
          <p:cNvPr id="4" name="Picture 3"/>
          <p:cNvPicPr>
            <a:picLocks noChangeAspect="1"/>
          </p:cNvPicPr>
          <p:nvPr/>
        </p:nvPicPr>
        <p:blipFill>
          <a:blip r:embed="rId3"/>
          <a:stretch>
            <a:fillRect/>
          </a:stretch>
        </p:blipFill>
        <p:spPr>
          <a:xfrm>
            <a:off x="3781896" y="3090594"/>
            <a:ext cx="7828608" cy="3328573"/>
          </a:xfrm>
          <a:prstGeom prst="rect">
            <a:avLst/>
          </a:prstGeom>
          <a:ln w="38100">
            <a:solidFill>
              <a:schemeClr val="bg1">
                <a:lumMod val="75000"/>
              </a:schemeClr>
            </a:solidFill>
          </a:ln>
        </p:spPr>
      </p:pic>
      <p:pic>
        <p:nvPicPr>
          <p:cNvPr id="5" name="Picture 4"/>
          <p:cNvPicPr>
            <a:picLocks noChangeAspect="1"/>
          </p:cNvPicPr>
          <p:nvPr/>
        </p:nvPicPr>
        <p:blipFill>
          <a:blip r:embed="rId4"/>
          <a:stretch>
            <a:fillRect/>
          </a:stretch>
        </p:blipFill>
        <p:spPr>
          <a:xfrm>
            <a:off x="6389080" y="2292563"/>
            <a:ext cx="4443039" cy="474121"/>
          </a:xfrm>
          <a:prstGeom prst="rect">
            <a:avLst/>
          </a:prstGeom>
        </p:spPr>
      </p:pic>
      <p:sp>
        <p:nvSpPr>
          <p:cNvPr id="7" name="Rectangle 6"/>
          <p:cNvSpPr/>
          <p:nvPr/>
        </p:nvSpPr>
        <p:spPr>
          <a:xfrm>
            <a:off x="3246120" y="6144492"/>
            <a:ext cx="8648700" cy="523220"/>
          </a:xfrm>
          <a:prstGeom prst="rect">
            <a:avLst/>
          </a:prstGeom>
          <a:solidFill>
            <a:schemeClr val="bg1"/>
          </a:solidFill>
        </p:spPr>
        <p:txBody>
          <a:bodyPr wrap="square">
            <a:spAutoFit/>
          </a:bodyPr>
          <a:lstStyle/>
          <a:p>
            <a:pPr algn="r"/>
            <a:r>
              <a:rPr lang="en-US" sz="1400" b="1" dirty="0">
                <a:solidFill>
                  <a:srgbClr val="FF0000"/>
                </a:solidFill>
                <a:latin typeface="Arial" panose="020B0604020202020204" pitchFamily="34" charset="0"/>
                <a:cs typeface="Arial" panose="020B0604020202020204" pitchFamily="34" charset="0"/>
              </a:rPr>
              <a:t>Montagnon, E., </a:t>
            </a:r>
            <a:r>
              <a:rPr lang="en-US" sz="1400" b="1" dirty="0" err="1">
                <a:solidFill>
                  <a:srgbClr val="FF0000"/>
                </a:solidFill>
                <a:latin typeface="Arial" panose="020B0604020202020204" pitchFamily="34" charset="0"/>
                <a:cs typeface="Arial" panose="020B0604020202020204" pitchFamily="34" charset="0"/>
              </a:rPr>
              <a:t>Cerny</a:t>
            </a:r>
            <a:r>
              <a:rPr lang="en-US" sz="1400" b="1" dirty="0">
                <a:solidFill>
                  <a:srgbClr val="FF0000"/>
                </a:solidFill>
                <a:latin typeface="Arial" panose="020B0604020202020204" pitchFamily="34" charset="0"/>
                <a:cs typeface="Arial" panose="020B0604020202020204" pitchFamily="34" charset="0"/>
              </a:rPr>
              <a:t>, M., </a:t>
            </a:r>
            <a:r>
              <a:rPr lang="en-US" sz="1400" b="1" dirty="0" err="1">
                <a:solidFill>
                  <a:srgbClr val="FF0000"/>
                </a:solidFill>
                <a:latin typeface="Arial" panose="020B0604020202020204" pitchFamily="34" charset="0"/>
                <a:cs typeface="Arial" panose="020B0604020202020204" pitchFamily="34" charset="0"/>
              </a:rPr>
              <a:t>Cadrin-Chênevert</a:t>
            </a:r>
            <a:r>
              <a:rPr lang="en-US" sz="1400" b="1" dirty="0">
                <a:solidFill>
                  <a:srgbClr val="FF0000"/>
                </a:solidFill>
                <a:latin typeface="Arial" panose="020B0604020202020204" pitchFamily="34" charset="0"/>
                <a:cs typeface="Arial" panose="020B0604020202020204" pitchFamily="34" charset="0"/>
              </a:rPr>
              <a:t>, A. et al. Deep learning workflow in radiology: a primer. Insights Imaging 11, 22 (2020). https://doi.org/10.1186/s13244-019-0832-5</a:t>
            </a:r>
          </a:p>
        </p:txBody>
      </p:sp>
    </p:spTree>
    <p:extLst>
      <p:ext uri="{BB962C8B-B14F-4D97-AF65-F5344CB8AC3E}">
        <p14:creationId xmlns:p14="http://schemas.microsoft.com/office/powerpoint/2010/main" val="341258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DF34E8-812D-497F-A9B9-63AE2F08D4AC}"/>
              </a:ext>
            </a:extLst>
          </p:cNvPr>
          <p:cNvPicPr>
            <a:picLocks noChangeAspect="1"/>
          </p:cNvPicPr>
          <p:nvPr/>
        </p:nvPicPr>
        <p:blipFill>
          <a:blip r:embed="rId2"/>
          <a:stretch>
            <a:fillRect/>
          </a:stretch>
        </p:blipFill>
        <p:spPr>
          <a:xfrm>
            <a:off x="0" y="632474"/>
            <a:ext cx="12192000" cy="5593051"/>
          </a:xfrm>
          <a:prstGeom prst="rect">
            <a:avLst/>
          </a:prstGeom>
        </p:spPr>
      </p:pic>
    </p:spTree>
    <p:extLst>
      <p:ext uri="{BB962C8B-B14F-4D97-AF65-F5344CB8AC3E}">
        <p14:creationId xmlns:p14="http://schemas.microsoft.com/office/powerpoint/2010/main" val="3552200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035D-B62F-415D-9E2A-9434AC2C4C28}"/>
              </a:ext>
            </a:extLst>
          </p:cNvPr>
          <p:cNvSpPr>
            <a:spLocks noGrp="1"/>
          </p:cNvSpPr>
          <p:nvPr>
            <p:ph type="title"/>
          </p:nvPr>
        </p:nvSpPr>
        <p:spPr/>
        <p:txBody>
          <a:bodyPr/>
          <a:lstStyle/>
          <a:p>
            <a:r>
              <a:rPr lang="en-US" sz="4800" dirty="0"/>
              <a:t>Outline</a:t>
            </a:r>
            <a:endParaRPr lang="en-US" dirty="0"/>
          </a:p>
        </p:txBody>
      </p:sp>
      <p:sp>
        <p:nvSpPr>
          <p:cNvPr id="3" name="Content Placeholder 2">
            <a:extLst>
              <a:ext uri="{FF2B5EF4-FFF2-40B4-BE49-F238E27FC236}">
                <a16:creationId xmlns:a16="http://schemas.microsoft.com/office/drawing/2014/main" id="{9048557E-AA64-47ED-AF91-24AEEE957A83}"/>
              </a:ext>
            </a:extLst>
          </p:cNvPr>
          <p:cNvSpPr>
            <a:spLocks noGrp="1"/>
          </p:cNvSpPr>
          <p:nvPr>
            <p:ph idx="1"/>
          </p:nvPr>
        </p:nvSpPr>
        <p:spPr/>
        <p:txBody>
          <a:bodyPr>
            <a:normAutofit lnSpcReduction="10000"/>
          </a:bodyPr>
          <a:lstStyle/>
          <a:p>
            <a:r>
              <a:rPr lang="en-US" dirty="0"/>
              <a:t>Momentum of Deep Imaging / AI in Medicine</a:t>
            </a:r>
          </a:p>
          <a:p>
            <a:r>
              <a:rPr lang="en-US" dirty="0"/>
              <a:t>AI Software as Devices &amp; FDA Approval</a:t>
            </a:r>
          </a:p>
          <a:p>
            <a:r>
              <a:rPr lang="en-US" dirty="0"/>
              <a:t>Traditional Metrics</a:t>
            </a:r>
          </a:p>
          <a:p>
            <a:r>
              <a:rPr lang="en-US" dirty="0"/>
              <a:t>GRACE Challenges</a:t>
            </a:r>
          </a:p>
          <a:p>
            <a:pPr marL="68580" indent="0">
              <a:buNone/>
            </a:pPr>
            <a:r>
              <a:rPr lang="en-US" dirty="0"/>
              <a:t>	Generalizability</a:t>
            </a:r>
          </a:p>
          <a:p>
            <a:pPr marL="68580" indent="0">
              <a:buNone/>
            </a:pPr>
            <a:r>
              <a:rPr lang="en-US" dirty="0"/>
              <a:t>	Robustness</a:t>
            </a:r>
          </a:p>
          <a:p>
            <a:pPr marL="68580" indent="0">
              <a:buNone/>
            </a:pPr>
            <a:r>
              <a:rPr lang="en-US" dirty="0"/>
              <a:t>	Autonomy </a:t>
            </a:r>
          </a:p>
          <a:p>
            <a:pPr marL="68580" indent="0">
              <a:buNone/>
            </a:pPr>
            <a:r>
              <a:rPr lang="en-US" dirty="0"/>
              <a:t>	Certifiability</a:t>
            </a:r>
          </a:p>
          <a:p>
            <a:pPr marL="68580" indent="0">
              <a:buNone/>
            </a:pPr>
            <a:r>
              <a:rPr lang="en-US" dirty="0"/>
              <a:t>	Explainability</a:t>
            </a:r>
          </a:p>
          <a:p>
            <a:endParaRPr lang="en-US" dirty="0"/>
          </a:p>
        </p:txBody>
      </p:sp>
      <p:sp>
        <p:nvSpPr>
          <p:cNvPr id="4" name="Rectangle 3">
            <a:extLst>
              <a:ext uri="{FF2B5EF4-FFF2-40B4-BE49-F238E27FC236}">
                <a16:creationId xmlns:a16="http://schemas.microsoft.com/office/drawing/2014/main" id="{1FB64AB6-EA27-4CBD-946B-81C91A39911E}"/>
              </a:ext>
            </a:extLst>
          </p:cNvPr>
          <p:cNvSpPr/>
          <p:nvPr/>
        </p:nvSpPr>
        <p:spPr>
          <a:xfrm>
            <a:off x="1" y="3228280"/>
            <a:ext cx="12192000" cy="61331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462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207FD1-A397-462A-AF8F-B7CB91C089F9}"/>
              </a:ext>
            </a:extLst>
          </p:cNvPr>
          <p:cNvPicPr>
            <a:picLocks noChangeAspect="1"/>
          </p:cNvPicPr>
          <p:nvPr/>
        </p:nvPicPr>
        <p:blipFill rotWithShape="1">
          <a:blip r:embed="rId3"/>
          <a:srcRect t="-192" b="-1899"/>
          <a:stretch/>
        </p:blipFill>
        <p:spPr>
          <a:xfrm>
            <a:off x="9561864" y="2362791"/>
            <a:ext cx="1549334" cy="2081231"/>
          </a:xfrm>
          <a:prstGeom prst="rect">
            <a:avLst/>
          </a:prstGeom>
        </p:spPr>
      </p:pic>
      <p:sp>
        <p:nvSpPr>
          <p:cNvPr id="14" name="TextBox 13">
            <a:extLst>
              <a:ext uri="{FF2B5EF4-FFF2-40B4-BE49-F238E27FC236}">
                <a16:creationId xmlns:a16="http://schemas.microsoft.com/office/drawing/2014/main" id="{66067D09-D1CE-43A5-B9BC-F46C6B6FE471}"/>
              </a:ext>
            </a:extLst>
          </p:cNvPr>
          <p:cNvSpPr txBox="1"/>
          <p:nvPr/>
        </p:nvSpPr>
        <p:spPr>
          <a:xfrm>
            <a:off x="8481063" y="4323588"/>
            <a:ext cx="3710937" cy="707886"/>
          </a:xfrm>
          <a:prstGeom prst="rect">
            <a:avLst/>
          </a:prstGeom>
          <a:solidFill>
            <a:srgbClr val="0000FF"/>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AI-based X-ray Imaging System (AXIS) Lab</a:t>
            </a:r>
          </a:p>
        </p:txBody>
      </p:sp>
      <p:sp>
        <p:nvSpPr>
          <p:cNvPr id="2" name="Title 1">
            <a:extLst>
              <a:ext uri="{FF2B5EF4-FFF2-40B4-BE49-F238E27FC236}">
                <a16:creationId xmlns:a16="http://schemas.microsoft.com/office/drawing/2014/main" id="{0E36E531-EC72-8E4C-B868-A358A593D561}"/>
              </a:ext>
            </a:extLst>
          </p:cNvPr>
          <p:cNvSpPr>
            <a:spLocks noGrp="1"/>
          </p:cNvSpPr>
          <p:nvPr>
            <p:ph type="title"/>
          </p:nvPr>
        </p:nvSpPr>
        <p:spPr/>
        <p:txBody>
          <a:bodyPr/>
          <a:lstStyle/>
          <a:p>
            <a:r>
              <a:rPr lang="en-US" b="1" dirty="0"/>
              <a:t>PURGE: </a:t>
            </a:r>
            <a:r>
              <a:rPr lang="en-US" dirty="0"/>
              <a:t>Major AI Challenges</a:t>
            </a:r>
          </a:p>
        </p:txBody>
      </p:sp>
      <p:sp>
        <p:nvSpPr>
          <p:cNvPr id="3" name="Content Placeholder 2">
            <a:extLst>
              <a:ext uri="{FF2B5EF4-FFF2-40B4-BE49-F238E27FC236}">
                <a16:creationId xmlns:a16="http://schemas.microsoft.com/office/drawing/2014/main" id="{9E650857-E5DA-B944-BECE-871B60AC8735}"/>
              </a:ext>
            </a:extLst>
          </p:cNvPr>
          <p:cNvSpPr>
            <a:spLocks noGrp="1"/>
          </p:cNvSpPr>
          <p:nvPr>
            <p:ph idx="1"/>
          </p:nvPr>
        </p:nvSpPr>
        <p:spPr>
          <a:xfrm>
            <a:off x="756756" y="1842091"/>
            <a:ext cx="5339244" cy="3856360"/>
          </a:xfrm>
        </p:spPr>
        <p:txBody>
          <a:bodyPr>
            <a:normAutofit/>
          </a:bodyPr>
          <a:lstStyle/>
          <a:p>
            <a:pPr marL="0" indent="0">
              <a:buNone/>
            </a:pPr>
            <a:r>
              <a:rPr lang="en-US" sz="4000" b="1" dirty="0">
                <a:solidFill>
                  <a:srgbClr val="FF0000"/>
                </a:solidFill>
              </a:rPr>
              <a:t>P</a:t>
            </a:r>
            <a:r>
              <a:rPr lang="en-US" sz="4000" dirty="0"/>
              <a:t>rivacy</a:t>
            </a:r>
          </a:p>
          <a:p>
            <a:pPr marL="0" indent="0">
              <a:buNone/>
            </a:pPr>
            <a:r>
              <a:rPr lang="en-US" sz="4000" b="1" dirty="0">
                <a:solidFill>
                  <a:srgbClr val="FF0000"/>
                </a:solidFill>
              </a:rPr>
              <a:t>U</a:t>
            </a:r>
            <a:r>
              <a:rPr lang="en-US" sz="4000" dirty="0"/>
              <a:t>ncertainty</a:t>
            </a:r>
          </a:p>
          <a:p>
            <a:pPr marL="0" indent="0">
              <a:buNone/>
            </a:pPr>
            <a:r>
              <a:rPr lang="en-US" sz="4000" b="1" dirty="0">
                <a:solidFill>
                  <a:srgbClr val="FF0000"/>
                </a:solidFill>
              </a:rPr>
              <a:t>R</a:t>
            </a:r>
            <a:r>
              <a:rPr lang="en-US" sz="4000" dirty="0"/>
              <a:t>obustness</a:t>
            </a:r>
          </a:p>
          <a:p>
            <a:pPr marL="0" indent="0">
              <a:buNone/>
            </a:pPr>
            <a:r>
              <a:rPr lang="en-US" sz="4000" b="1" dirty="0">
                <a:solidFill>
                  <a:srgbClr val="FF0000"/>
                </a:solidFill>
              </a:rPr>
              <a:t>G</a:t>
            </a:r>
            <a:r>
              <a:rPr lang="en-US" sz="4000" dirty="0"/>
              <a:t>eneralizability</a:t>
            </a:r>
          </a:p>
          <a:p>
            <a:pPr marL="0" indent="0">
              <a:buNone/>
            </a:pPr>
            <a:r>
              <a:rPr lang="en-US" sz="4000" b="1" dirty="0" err="1">
                <a:solidFill>
                  <a:srgbClr val="FF0000"/>
                </a:solidFill>
              </a:rPr>
              <a:t>E</a:t>
            </a:r>
            <a:r>
              <a:rPr lang="en-US" sz="4000" dirty="0" err="1"/>
              <a:t>xplainability</a:t>
            </a:r>
            <a:endParaRPr lang="en-US" sz="4000" dirty="0"/>
          </a:p>
        </p:txBody>
      </p:sp>
      <p:sp>
        <p:nvSpPr>
          <p:cNvPr id="4" name="TextBox 3">
            <a:extLst>
              <a:ext uri="{FF2B5EF4-FFF2-40B4-BE49-F238E27FC236}">
                <a16:creationId xmlns:a16="http://schemas.microsoft.com/office/drawing/2014/main" id="{F49D8C7E-6484-AB46-8167-75B1A7F4865F}"/>
              </a:ext>
            </a:extLst>
          </p:cNvPr>
          <p:cNvSpPr txBox="1"/>
          <p:nvPr/>
        </p:nvSpPr>
        <p:spPr>
          <a:xfrm>
            <a:off x="730250" y="5637693"/>
            <a:ext cx="10389284" cy="584775"/>
          </a:xfrm>
          <a:prstGeom prst="rect">
            <a:avLst/>
          </a:prstGeom>
          <a:noFill/>
        </p:spPr>
        <p:txBody>
          <a:bodyPr wrap="square" rtlCol="0">
            <a:spAutoFit/>
          </a:bodyPr>
          <a:lstStyle/>
          <a:p>
            <a:r>
              <a:rPr lang="en-US" sz="3200" b="1" dirty="0">
                <a:solidFill>
                  <a:srgbClr val="0000FF"/>
                </a:solidFill>
                <a:latin typeface="Arial" panose="020B0604020202020204" pitchFamily="34" charset="0"/>
                <a:cs typeface="Arial" panose="020B0604020202020204" pitchFamily="34" charset="0"/>
              </a:rPr>
              <a:t>Addressing Limitations of Deep Medical Imaging</a:t>
            </a:r>
          </a:p>
        </p:txBody>
      </p:sp>
      <p:pic>
        <p:nvPicPr>
          <p:cNvPr id="6" name="Picture 5">
            <a:extLst>
              <a:ext uri="{FF2B5EF4-FFF2-40B4-BE49-F238E27FC236}">
                <a16:creationId xmlns:a16="http://schemas.microsoft.com/office/drawing/2014/main" id="{CB79BC9D-58AF-4DF3-8522-9AB6B03DB8BF}"/>
              </a:ext>
            </a:extLst>
          </p:cNvPr>
          <p:cNvPicPr>
            <a:picLocks noChangeAspect="1"/>
          </p:cNvPicPr>
          <p:nvPr/>
        </p:nvPicPr>
        <p:blipFill>
          <a:blip r:embed="rId4"/>
          <a:stretch>
            <a:fillRect/>
          </a:stretch>
        </p:blipFill>
        <p:spPr>
          <a:xfrm>
            <a:off x="5709756" y="1842091"/>
            <a:ext cx="2092390" cy="3054217"/>
          </a:xfrm>
          <a:prstGeom prst="rect">
            <a:avLst/>
          </a:prstGeom>
        </p:spPr>
      </p:pic>
      <p:sp>
        <p:nvSpPr>
          <p:cNvPr id="13" name="TextBox 12">
            <a:extLst>
              <a:ext uri="{FF2B5EF4-FFF2-40B4-BE49-F238E27FC236}">
                <a16:creationId xmlns:a16="http://schemas.microsoft.com/office/drawing/2014/main" id="{A21F0FA8-40E0-4DFD-8AF8-EAF8206EF2BC}"/>
              </a:ext>
            </a:extLst>
          </p:cNvPr>
          <p:cNvSpPr txBox="1"/>
          <p:nvPr/>
        </p:nvSpPr>
        <p:spPr>
          <a:xfrm>
            <a:off x="4709163" y="4805335"/>
            <a:ext cx="4371337" cy="461665"/>
          </a:xfrm>
          <a:prstGeom prst="rect">
            <a:avLst/>
          </a:prstGeom>
          <a:solidFill>
            <a:srgbClr val="FF0000"/>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Deep Imaging Analytics Lab</a:t>
            </a:r>
          </a:p>
        </p:txBody>
      </p:sp>
    </p:spTree>
    <p:extLst>
      <p:ext uri="{BB962C8B-B14F-4D97-AF65-F5344CB8AC3E}">
        <p14:creationId xmlns:p14="http://schemas.microsoft.com/office/powerpoint/2010/main" val="1928431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035D-B62F-415D-9E2A-9434AC2C4C28}"/>
              </a:ext>
            </a:extLst>
          </p:cNvPr>
          <p:cNvSpPr>
            <a:spLocks noGrp="1"/>
          </p:cNvSpPr>
          <p:nvPr>
            <p:ph type="title"/>
          </p:nvPr>
        </p:nvSpPr>
        <p:spPr/>
        <p:txBody>
          <a:bodyPr/>
          <a:lstStyle/>
          <a:p>
            <a:r>
              <a:rPr lang="en-US" sz="4800" dirty="0"/>
              <a:t>Outline</a:t>
            </a:r>
            <a:endParaRPr lang="en-US" dirty="0"/>
          </a:p>
        </p:txBody>
      </p:sp>
      <p:sp>
        <p:nvSpPr>
          <p:cNvPr id="3" name="Content Placeholder 2">
            <a:extLst>
              <a:ext uri="{FF2B5EF4-FFF2-40B4-BE49-F238E27FC236}">
                <a16:creationId xmlns:a16="http://schemas.microsoft.com/office/drawing/2014/main" id="{9048557E-AA64-47ED-AF91-24AEEE957A83}"/>
              </a:ext>
            </a:extLst>
          </p:cNvPr>
          <p:cNvSpPr>
            <a:spLocks noGrp="1"/>
          </p:cNvSpPr>
          <p:nvPr>
            <p:ph idx="1"/>
          </p:nvPr>
        </p:nvSpPr>
        <p:spPr/>
        <p:txBody>
          <a:bodyPr>
            <a:normAutofit lnSpcReduction="10000"/>
          </a:bodyPr>
          <a:lstStyle/>
          <a:p>
            <a:r>
              <a:rPr lang="en-US" dirty="0"/>
              <a:t>Momentum of Deep Imaging / AI in Medicine</a:t>
            </a:r>
          </a:p>
          <a:p>
            <a:r>
              <a:rPr lang="en-US" dirty="0"/>
              <a:t>AI Software as Devices &amp; FDA Approval</a:t>
            </a:r>
          </a:p>
          <a:p>
            <a:r>
              <a:rPr lang="en-US" dirty="0"/>
              <a:t>Traditional Metrics</a:t>
            </a:r>
          </a:p>
          <a:p>
            <a:r>
              <a:rPr lang="en-US" dirty="0"/>
              <a:t>GRACE Challenges</a:t>
            </a:r>
          </a:p>
          <a:p>
            <a:pPr marL="68580" indent="0">
              <a:buNone/>
            </a:pPr>
            <a:r>
              <a:rPr lang="en-US" dirty="0"/>
              <a:t>	Generalizability</a:t>
            </a:r>
          </a:p>
          <a:p>
            <a:pPr marL="68580" indent="0">
              <a:buNone/>
            </a:pPr>
            <a:r>
              <a:rPr lang="en-US" dirty="0"/>
              <a:t>	Robustness</a:t>
            </a:r>
          </a:p>
          <a:p>
            <a:pPr marL="68580" indent="0">
              <a:buNone/>
            </a:pPr>
            <a:r>
              <a:rPr lang="en-US" dirty="0"/>
              <a:t>	Autonomy </a:t>
            </a:r>
          </a:p>
          <a:p>
            <a:pPr marL="68580" indent="0">
              <a:buNone/>
            </a:pPr>
            <a:r>
              <a:rPr lang="en-US" dirty="0"/>
              <a:t>	Certifiability</a:t>
            </a:r>
          </a:p>
          <a:p>
            <a:pPr marL="68580" indent="0">
              <a:buNone/>
            </a:pPr>
            <a:r>
              <a:rPr lang="en-US" dirty="0"/>
              <a:t>	Explainability</a:t>
            </a:r>
          </a:p>
          <a:p>
            <a:endParaRPr lang="en-US" dirty="0"/>
          </a:p>
        </p:txBody>
      </p:sp>
      <p:sp>
        <p:nvSpPr>
          <p:cNvPr id="4" name="Rectangle 3">
            <a:extLst>
              <a:ext uri="{FF2B5EF4-FFF2-40B4-BE49-F238E27FC236}">
                <a16:creationId xmlns:a16="http://schemas.microsoft.com/office/drawing/2014/main" id="{1FB64AB6-EA27-4CBD-946B-81C91A39911E}"/>
              </a:ext>
            </a:extLst>
          </p:cNvPr>
          <p:cNvSpPr/>
          <p:nvPr/>
        </p:nvSpPr>
        <p:spPr>
          <a:xfrm>
            <a:off x="1" y="1683837"/>
            <a:ext cx="12192000" cy="61331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758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34D1F54-ED38-41C8-9C10-9C3FB2E29F7C}"/>
              </a:ext>
            </a:extLst>
          </p:cNvPr>
          <p:cNvSpPr txBox="1">
            <a:spLocks/>
          </p:cNvSpPr>
          <p:nvPr/>
        </p:nvSpPr>
        <p:spPr>
          <a:xfrm>
            <a:off x="3576158" y="1846596"/>
            <a:ext cx="5751838" cy="3075597"/>
          </a:xfrm>
          <a:prstGeom prst="rect">
            <a:avLst/>
          </a:prstGeom>
        </p:spPr>
        <p:txBody>
          <a:bodyPr vert="horz">
            <a:normAutofit fontScale="92500" lnSpcReduction="10000"/>
          </a:bodyPr>
          <a:lstStyle>
            <a:lvl1pPr marL="411480" indent="-342900" algn="l" rtl="0" eaLnBrk="1" latinLnBrk="0" hangingPunct="1">
              <a:spcBef>
                <a:spcPts val="700"/>
              </a:spcBef>
              <a:buClrTx/>
              <a:buSzPct val="95000"/>
              <a:buFont typeface="Arial" panose="020B0604020202020204" pitchFamily="34" charset="0"/>
              <a:buChar char="•"/>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Arial" panose="020B0604020202020204" pitchFamily="34" charset="0"/>
              <a:buChar char="•"/>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Arial" panose="020B0604020202020204" pitchFamily="34" charset="0"/>
              <a:buChar char="•"/>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Arial" panose="020B0604020202020204" pitchFamily="34" charset="0"/>
              <a:buChar char="•"/>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Arial" panose="020B0604020202020204" pitchFamily="34" charset="0"/>
              <a:buChar char="•"/>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0" indent="0" fontAlgn="auto">
              <a:spcAft>
                <a:spcPts val="0"/>
              </a:spcAft>
              <a:buFont typeface="Arial" panose="020B0604020202020204" pitchFamily="34" charset="0"/>
              <a:buNone/>
            </a:pPr>
            <a:r>
              <a:rPr lang="en-US" sz="7200" dirty="0">
                <a:solidFill>
                  <a:srgbClr val="FF0000"/>
                </a:solidFill>
              </a:rPr>
              <a:t>G</a:t>
            </a:r>
            <a:r>
              <a:rPr lang="en-US" sz="6000" dirty="0"/>
              <a:t>eneralizability</a:t>
            </a:r>
          </a:p>
          <a:p>
            <a:pPr marL="0" indent="0" fontAlgn="auto">
              <a:spcAft>
                <a:spcPts val="0"/>
              </a:spcAft>
              <a:buNone/>
            </a:pPr>
            <a:r>
              <a:rPr lang="en-US" sz="7200" dirty="0">
                <a:solidFill>
                  <a:srgbClr val="FF0000"/>
                </a:solidFill>
              </a:rPr>
              <a:t>R</a:t>
            </a:r>
            <a:r>
              <a:rPr lang="en-US" sz="6000" dirty="0"/>
              <a:t>obustness</a:t>
            </a:r>
          </a:p>
          <a:p>
            <a:pPr marL="0" indent="0" fontAlgn="auto">
              <a:spcAft>
                <a:spcPts val="0"/>
              </a:spcAft>
              <a:buFont typeface="Arial" panose="020B0604020202020204" pitchFamily="34" charset="0"/>
              <a:buNone/>
            </a:pPr>
            <a:r>
              <a:rPr lang="en-US" sz="7200" dirty="0">
                <a:solidFill>
                  <a:srgbClr val="FF0000"/>
                </a:solidFill>
              </a:rPr>
              <a:t>E</a:t>
            </a:r>
            <a:r>
              <a:rPr lang="en-US" sz="6000" dirty="0"/>
              <a:t>xplainability</a:t>
            </a:r>
          </a:p>
        </p:txBody>
      </p:sp>
    </p:spTree>
    <p:extLst>
      <p:ext uri="{BB962C8B-B14F-4D97-AF65-F5344CB8AC3E}">
        <p14:creationId xmlns:p14="http://schemas.microsoft.com/office/powerpoint/2010/main" val="4272590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7CD20B-8005-403F-AB03-2FF947FB8E82}"/>
              </a:ext>
            </a:extLst>
          </p:cNvPr>
          <p:cNvPicPr>
            <a:picLocks noGrp="1" noChangeAspect="1"/>
          </p:cNvPicPr>
          <p:nvPr>
            <p:ph idx="1"/>
          </p:nvPr>
        </p:nvPicPr>
        <p:blipFill>
          <a:blip r:embed="rId2"/>
          <a:stretch>
            <a:fillRect/>
          </a:stretch>
        </p:blipFill>
        <p:spPr>
          <a:xfrm>
            <a:off x="1827521" y="1529334"/>
            <a:ext cx="8688079" cy="4602033"/>
          </a:xfrm>
          <a:prstGeom prst="rect">
            <a:avLst/>
          </a:prstGeom>
        </p:spPr>
      </p:pic>
      <p:sp>
        <p:nvSpPr>
          <p:cNvPr id="5" name="Rectangle 4">
            <a:extLst>
              <a:ext uri="{FF2B5EF4-FFF2-40B4-BE49-F238E27FC236}">
                <a16:creationId xmlns:a16="http://schemas.microsoft.com/office/drawing/2014/main" id="{70D137A6-79DE-471B-89A9-FD1DB38EF99B}"/>
              </a:ext>
            </a:extLst>
          </p:cNvPr>
          <p:cNvSpPr/>
          <p:nvPr/>
        </p:nvSpPr>
        <p:spPr>
          <a:xfrm>
            <a:off x="4498408" y="6028497"/>
            <a:ext cx="6123009" cy="646331"/>
          </a:xfrm>
          <a:prstGeom prst="rect">
            <a:avLst/>
          </a:prstGeom>
        </p:spPr>
        <p:txBody>
          <a:bodyPr wrap="square">
            <a:spAutoFit/>
          </a:bodyPr>
          <a:lstStyle/>
          <a:p>
            <a:pPr>
              <a:buClrTx/>
            </a:pPr>
            <a:r>
              <a:rPr lang="en-US" b="1" dirty="0">
                <a:latin typeface="Arial" panose="020B0604020202020204" pitchFamily="34" charset="0"/>
                <a:cs typeface="Arial" panose="020B0604020202020204" pitchFamily="34" charset="0"/>
              </a:rPr>
              <a:t>FDA approved 130+ medical AI devices,</a:t>
            </a:r>
          </a:p>
          <a:p>
            <a:pPr>
              <a:buClrTx/>
            </a:pPr>
            <a:r>
              <a:rPr lang="en-US" b="1" dirty="0">
                <a:latin typeface="Arial" panose="020B0604020202020204" pitchFamily="34" charset="0"/>
                <a:cs typeface="Arial" panose="020B0604020202020204" pitchFamily="34" charset="0"/>
              </a:rPr>
              <a:t>	~50% over last year</a:t>
            </a:r>
          </a:p>
        </p:txBody>
      </p:sp>
      <p:sp>
        <p:nvSpPr>
          <p:cNvPr id="6" name="Title 1">
            <a:extLst>
              <a:ext uri="{FF2B5EF4-FFF2-40B4-BE49-F238E27FC236}">
                <a16:creationId xmlns:a16="http://schemas.microsoft.com/office/drawing/2014/main" id="{C8250E5D-05B1-4BD4-ADD9-F25738179DCA}"/>
              </a:ext>
            </a:extLst>
          </p:cNvPr>
          <p:cNvSpPr txBox="1">
            <a:spLocks/>
          </p:cNvSpPr>
          <p:nvPr/>
        </p:nvSpPr>
        <p:spPr>
          <a:xfrm>
            <a:off x="6981"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r>
              <a:rPr lang="en-US" sz="6000" dirty="0">
                <a:solidFill>
                  <a:srgbClr val="FF0000"/>
                </a:solidFill>
              </a:rPr>
              <a:t>G</a:t>
            </a:r>
            <a:r>
              <a:rPr lang="en-US" sz="4800" dirty="0"/>
              <a:t>eneralizability Issue</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87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695630-465D-4AD6-B0A1-B0E0855BEA5E}"/>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r>
              <a:rPr lang="en-US" sz="5400" dirty="0" err="1"/>
              <a:t>ChestXpert</a:t>
            </a:r>
            <a:r>
              <a:rPr lang="en-US" sz="5400" dirty="0"/>
              <a:t> – “</a:t>
            </a:r>
            <a:r>
              <a:rPr lang="en-US" sz="5400" dirty="0">
                <a:solidFill>
                  <a:srgbClr val="FF0000"/>
                </a:solidFill>
              </a:rPr>
              <a:t>SHC</a:t>
            </a:r>
            <a:r>
              <a:rPr lang="en-US" sz="5400" dirty="0"/>
              <a:t>” by Stanford U</a:t>
            </a:r>
            <a:endParaRPr lang="en-US" sz="5400" b="1" dirty="0">
              <a:latin typeface="Arial" panose="020B0604020202020204" pitchFamily="34" charset="0"/>
              <a:cs typeface="Arial" panose="020B0604020202020204" pitchFamily="34" charset="0"/>
            </a:endParaRPr>
          </a:p>
        </p:txBody>
      </p:sp>
      <p:sp>
        <p:nvSpPr>
          <p:cNvPr id="10" name="内容占位符 2">
            <a:extLst>
              <a:ext uri="{FF2B5EF4-FFF2-40B4-BE49-F238E27FC236}">
                <a16:creationId xmlns:a16="http://schemas.microsoft.com/office/drawing/2014/main" id="{48B4A89B-1292-43BC-8A92-CC9B48FA74DF}"/>
              </a:ext>
            </a:extLst>
          </p:cNvPr>
          <p:cNvSpPr txBox="1">
            <a:spLocks/>
          </p:cNvSpPr>
          <p:nvPr/>
        </p:nvSpPr>
        <p:spPr bwMode="auto">
          <a:xfrm>
            <a:off x="772802" y="2099817"/>
            <a:ext cx="10306324" cy="35550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b="1">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000000"/>
                </a:solidFill>
                <a:effectLst/>
                <a:uLnTx/>
                <a:uFillTx/>
                <a:latin typeface="Arial"/>
                <a:ea typeface="ＭＳ Ｐゴシック"/>
                <a:cs typeface="+mn-cs"/>
              </a:rPr>
              <a:t>224,316 chest radiographs labeled for 14 common chest observations at Stanford Health Care</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000000"/>
                </a:solidFill>
                <a:effectLst/>
                <a:uLnTx/>
                <a:uFillTx/>
                <a:latin typeface="Arial"/>
                <a:ea typeface="ＭＳ Ｐゴシック"/>
                <a:cs typeface="+mn-cs"/>
              </a:rPr>
              <a:t>Collected from 2002 to 2017</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000000"/>
                </a:solidFill>
                <a:effectLst/>
                <a:uLnTx/>
                <a:uFillTx/>
                <a:latin typeface="Arial"/>
                <a:ea typeface="ＭＳ Ｐゴシック"/>
                <a:cs typeface="+mn-cs"/>
              </a:rPr>
              <a:t>439GB (Downloadable after Registration)</a:t>
            </a:r>
          </a:p>
          <a:p>
            <a:pPr marL="0" marR="0" lvl="0" indent="0" algn="l" defTabSz="914400" rtl="0" eaLnBrk="1" fontAlgn="base" latinLnBrk="0" hangingPunct="1">
              <a:lnSpc>
                <a:spcPct val="100000"/>
              </a:lnSpc>
              <a:spcBef>
                <a:spcPct val="20000"/>
              </a:spcBef>
              <a:spcAft>
                <a:spcPct val="0"/>
              </a:spcAft>
              <a:buClr>
                <a:srgbClr val="691638"/>
              </a:buClr>
              <a:buSzTx/>
              <a:buFontTx/>
              <a:buNone/>
              <a:tabLst/>
              <a:defRPr/>
            </a:pPr>
            <a:endParaRPr kumimoji="0" lang="en-US" sz="2800" b="1" i="0" u="none" strike="noStrike" kern="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20000"/>
              </a:spcBef>
              <a:spcAft>
                <a:spcPct val="0"/>
              </a:spcAft>
              <a:buClr>
                <a:srgbClr val="691638"/>
              </a:buClr>
              <a:buSzTx/>
              <a:buFontTx/>
              <a:buNone/>
              <a:tabLst/>
              <a:defRPr/>
            </a:pPr>
            <a:endParaRPr kumimoji="0" lang="en-US" sz="2800" b="1" i="0" u="none" strike="noStrike" kern="0" cap="none" spc="0" normalizeH="0" baseline="0" noProof="0" dirty="0">
              <a:ln>
                <a:noFill/>
              </a:ln>
              <a:solidFill>
                <a:srgbClr val="000000"/>
              </a:solidFill>
              <a:effectLst/>
              <a:uLnTx/>
              <a:uFillTx/>
              <a:latin typeface="Arial"/>
              <a:ea typeface="ＭＳ Ｐゴシック"/>
              <a:cs typeface="+mn-cs"/>
            </a:endParaRPr>
          </a:p>
          <a:p>
            <a:pPr marL="0" marR="0" lvl="0" indent="0" algn="r" defTabSz="914400" rtl="0" eaLnBrk="1" fontAlgn="base" latinLnBrk="0" hangingPunct="1">
              <a:lnSpc>
                <a:spcPct val="100000"/>
              </a:lnSpc>
              <a:spcBef>
                <a:spcPct val="20000"/>
              </a:spcBef>
              <a:spcAft>
                <a:spcPct val="0"/>
              </a:spcAft>
              <a:buClr>
                <a:srgbClr val="691638"/>
              </a:buClr>
              <a:buSzTx/>
              <a:buFontTx/>
              <a:buNone/>
              <a:tabLst/>
              <a:defRPr/>
            </a:pPr>
            <a:r>
              <a:rPr lang="en-US" sz="2400" kern="0" dirty="0">
                <a:solidFill>
                  <a:srgbClr val="000000"/>
                </a:solidFill>
                <a:latin typeface="Arial"/>
                <a:ea typeface="ＭＳ Ｐゴシック"/>
                <a:hlinkClick r:id="rId2"/>
              </a:rPr>
              <a:t>https://stanfordmlgroup.github.io/competitions/chexpert/</a:t>
            </a:r>
            <a:r>
              <a:rPr lang="en-US" sz="2400" kern="0" dirty="0">
                <a:solidFill>
                  <a:srgbClr val="000000"/>
                </a:solidFill>
                <a:latin typeface="Arial"/>
                <a:ea typeface="ＭＳ Ｐゴシック"/>
              </a:rPr>
              <a:t> </a:t>
            </a:r>
            <a:endParaRPr kumimoji="0" lang="en-US" sz="2400" b="1" i="0" u="none" strike="noStrike" kern="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20000"/>
              </a:spcBef>
              <a:spcAft>
                <a:spcPct val="0"/>
              </a:spcAft>
              <a:buClr>
                <a:srgbClr val="691638"/>
              </a:buClr>
              <a:buSzTx/>
              <a:buFontTx/>
              <a:buNone/>
              <a:tabLst/>
              <a:defRPr/>
            </a:pPr>
            <a:endParaRPr kumimoji="0" lang="en-US" sz="2800" b="1" i="0" u="none" strike="noStrike" kern="0" cap="none" spc="0" normalizeH="0" baseline="0" noProof="0" dirty="0">
              <a:ln>
                <a:noFill/>
              </a:ln>
              <a:solidFill>
                <a:srgbClr val="000000"/>
              </a:solidFill>
              <a:effectLst/>
              <a:uLnTx/>
              <a:uFillTx/>
              <a:latin typeface="Arial"/>
              <a:ea typeface="ＭＳ Ｐゴシック"/>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6466716-E164-435A-90E9-9C98E02550DD}"/>
              </a:ext>
            </a:extLst>
          </p:cNvPr>
          <p:cNvSpPr>
            <a:spLocks noGrp="1"/>
          </p:cNvSpPr>
          <p:nvPr>
            <p:ph idx="1"/>
          </p:nvPr>
        </p:nvSpPr>
        <p:spPr>
          <a:xfrm>
            <a:off x="1952555" y="2492686"/>
            <a:ext cx="8408716" cy="3263504"/>
          </a:xfrm>
        </p:spPr>
        <p:txBody>
          <a:bodyPr>
            <a:normAutofit fontScale="85000" lnSpcReduction="20000"/>
          </a:bodyPr>
          <a:lstStyle/>
          <a:p>
            <a:pPr marL="457200" indent="-457200">
              <a:buClrTx/>
              <a:buFont typeface="Arial" panose="020B0604020202020204" pitchFamily="34" charset="0"/>
              <a:buChar char="•"/>
            </a:pPr>
            <a:r>
              <a:rPr lang="en-US" dirty="0"/>
              <a:t>227,835 studies for 64,588 patients at Beth Israel Deaconess Med. Center</a:t>
            </a:r>
          </a:p>
          <a:p>
            <a:pPr marL="457200" indent="-457200">
              <a:buClrTx/>
              <a:buFont typeface="Arial" panose="020B0604020202020204" pitchFamily="34" charset="0"/>
              <a:buChar char="•"/>
            </a:pPr>
            <a:r>
              <a:rPr lang="en-US" dirty="0"/>
              <a:t>377,110 images collected from 2011 to 2016</a:t>
            </a:r>
          </a:p>
          <a:p>
            <a:pPr marL="457200" indent="-457200">
              <a:buClrTx/>
              <a:buFont typeface="Arial" panose="020B0604020202020204" pitchFamily="34" charset="0"/>
              <a:buChar char="•"/>
            </a:pPr>
            <a:r>
              <a:rPr lang="en-US" dirty="0"/>
              <a:t>4.7TB (Available after registration &amp; training)</a:t>
            </a:r>
          </a:p>
          <a:p>
            <a:endParaRPr lang="en-US" dirty="0"/>
          </a:p>
          <a:p>
            <a:endParaRPr lang="en-US" dirty="0"/>
          </a:p>
          <a:p>
            <a:endParaRPr lang="en-US" dirty="0"/>
          </a:p>
          <a:p>
            <a:pPr algn="r"/>
            <a:r>
              <a:rPr lang="en-US" sz="2400" dirty="0">
                <a:hlinkClick r:id="rId2"/>
              </a:rPr>
              <a:t>https://mimic-cxr.mit.edu/</a:t>
            </a:r>
            <a:r>
              <a:rPr lang="en-US" sz="2400" dirty="0"/>
              <a:t> </a:t>
            </a:r>
          </a:p>
        </p:txBody>
      </p:sp>
      <p:sp>
        <p:nvSpPr>
          <p:cNvPr id="4" name="Title 1">
            <a:extLst>
              <a:ext uri="{FF2B5EF4-FFF2-40B4-BE49-F238E27FC236}">
                <a16:creationId xmlns:a16="http://schemas.microsoft.com/office/drawing/2014/main" id="{31D2839B-1E7C-4DB5-BDEA-97F701DCCA87}"/>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r>
              <a:rPr lang="en-US" sz="5400" dirty="0"/>
              <a:t>MIMIC-CXR – “</a:t>
            </a:r>
            <a:r>
              <a:rPr lang="en-US" sz="5400" dirty="0">
                <a:solidFill>
                  <a:srgbClr val="00B050"/>
                </a:solidFill>
              </a:rPr>
              <a:t>BIDMC</a:t>
            </a:r>
            <a:r>
              <a:rPr lang="en-US" sz="5400" dirty="0"/>
              <a:t>” by MIT</a:t>
            </a:r>
            <a:endParaRPr lang="en-US" sz="5400" b="1"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4386227-C6F3-4EE9-90BA-70A97C400C45}"/>
              </a:ext>
            </a:extLst>
          </p:cNvPr>
          <p:cNvSpPr>
            <a:spLocks noGrp="1"/>
          </p:cNvSpPr>
          <p:nvPr>
            <p:ph idx="1"/>
          </p:nvPr>
        </p:nvSpPr>
        <p:spPr>
          <a:xfrm>
            <a:off x="1815375" y="1640333"/>
            <a:ext cx="8461743" cy="2073526"/>
          </a:xfrm>
        </p:spPr>
        <p:txBody>
          <a:bodyPr>
            <a:normAutofit lnSpcReduction="10000"/>
          </a:bodyPr>
          <a:lstStyle/>
          <a:p>
            <a:pPr marL="457200" indent="-457200">
              <a:buClrTx/>
              <a:buFont typeface="Arial" panose="020B0604020202020204" pitchFamily="34" charset="0"/>
              <a:buChar char="•"/>
            </a:pPr>
            <a:r>
              <a:rPr lang="en-US" dirty="0"/>
              <a:t>108,948 frontal view X-ray images with eight disease labels</a:t>
            </a:r>
          </a:p>
          <a:p>
            <a:pPr marL="457200" indent="-457200">
              <a:buClrTx/>
              <a:buFont typeface="Arial" panose="020B0604020202020204" pitchFamily="34" charset="0"/>
              <a:buChar char="•"/>
            </a:pPr>
            <a:r>
              <a:rPr lang="en-US" dirty="0"/>
              <a:t>Collected from 1992 to 2015</a:t>
            </a:r>
          </a:p>
          <a:p>
            <a:pPr marL="457200" indent="-457200">
              <a:buClrTx/>
              <a:buFont typeface="Arial" panose="020B0604020202020204" pitchFamily="34" charset="0"/>
              <a:buChar char="•"/>
            </a:pPr>
            <a:r>
              <a:rPr lang="en-US" dirty="0"/>
              <a:t>45.7GB (Freely downloadable)</a:t>
            </a:r>
          </a:p>
        </p:txBody>
      </p:sp>
      <p:sp>
        <p:nvSpPr>
          <p:cNvPr id="5" name="Rectangle 4">
            <a:extLst>
              <a:ext uri="{FF2B5EF4-FFF2-40B4-BE49-F238E27FC236}">
                <a16:creationId xmlns:a16="http://schemas.microsoft.com/office/drawing/2014/main" id="{C7C2BCE2-1EC5-4AF1-904F-325477AEBDF3}"/>
              </a:ext>
            </a:extLst>
          </p:cNvPr>
          <p:cNvSpPr/>
          <p:nvPr/>
        </p:nvSpPr>
        <p:spPr>
          <a:xfrm>
            <a:off x="4231332" y="6238062"/>
            <a:ext cx="7078243" cy="461665"/>
          </a:xfrm>
          <a:prstGeom prst="rect">
            <a:avLst/>
          </a:prstGeom>
        </p:spPr>
        <p:txBody>
          <a:bodyPr wrap="square">
            <a:spAutoFit/>
          </a:bodyPr>
          <a:lstStyle/>
          <a:p>
            <a:pPr algn="r" fontAlgn="base">
              <a:spcBef>
                <a:spcPct val="0"/>
              </a:spcBef>
              <a:spcAft>
                <a:spcPct val="0"/>
              </a:spcAft>
            </a:pPr>
            <a:r>
              <a:rPr lang="en-US" sz="2400" b="1" dirty="0">
                <a:solidFill>
                  <a:srgbClr val="000000"/>
                </a:solidFill>
                <a:latin typeface="Arial"/>
                <a:ea typeface="ＭＳ Ｐゴシック"/>
                <a:cs typeface="Times New Roman" pitchFamily="18" charset="0"/>
                <a:hlinkClick r:id="rId2"/>
              </a:rPr>
              <a:t>https://nihcc.app.box.com/v/ChestXray-NIHCC</a:t>
            </a:r>
            <a:r>
              <a:rPr lang="en-US" sz="2400" b="1" dirty="0">
                <a:solidFill>
                  <a:srgbClr val="000000"/>
                </a:solidFill>
                <a:latin typeface="Arial"/>
                <a:ea typeface="ＭＳ Ｐゴシック"/>
                <a:cs typeface="Times New Roman" pitchFamily="18" charset="0"/>
              </a:rPr>
              <a:t> </a:t>
            </a:r>
          </a:p>
        </p:txBody>
      </p:sp>
      <p:pic>
        <p:nvPicPr>
          <p:cNvPr id="1026" name="Picture 2" descr="Comparison of Deep Learning Approaches for Multi-Label Chest X-Ray  Classification | Scientific Reports">
            <a:extLst>
              <a:ext uri="{FF2B5EF4-FFF2-40B4-BE49-F238E27FC236}">
                <a16:creationId xmlns:a16="http://schemas.microsoft.com/office/drawing/2014/main" id="{5EE5622C-0C6F-4067-93CE-CB86C9889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375" y="3713859"/>
            <a:ext cx="8684277" cy="229467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D485831-CEEC-4797-B18A-657AFE5C528B}"/>
              </a:ext>
            </a:extLst>
          </p:cNvPr>
          <p:cNvSpPr txBox="1">
            <a:spLocks/>
          </p:cNvSpPr>
          <p:nvPr/>
        </p:nvSpPr>
        <p:spPr>
          <a:xfrm>
            <a:off x="0" y="-15655"/>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r>
              <a:rPr lang="en-US" sz="5400" dirty="0">
                <a:latin typeface="+mn-lt"/>
              </a:rPr>
              <a:t>ChestX-ray8 – “</a:t>
            </a:r>
            <a:r>
              <a:rPr lang="en-US" sz="5400" dirty="0">
                <a:solidFill>
                  <a:srgbClr val="0000FF"/>
                </a:solidFill>
                <a:latin typeface="+mn-lt"/>
              </a:rPr>
              <a:t>NIH</a:t>
            </a:r>
            <a:r>
              <a:rPr lang="en-US" sz="5400" dirty="0">
                <a:latin typeface="+mn-lt"/>
              </a:rPr>
              <a:t>”</a:t>
            </a:r>
            <a:r>
              <a:rPr lang="en-US" sz="5400" dirty="0">
                <a:solidFill>
                  <a:srgbClr val="0000FF"/>
                </a:solidFill>
                <a:latin typeface="+mn-lt"/>
              </a:rPr>
              <a:t> </a:t>
            </a:r>
            <a:r>
              <a:rPr lang="en-US" sz="5400" dirty="0">
                <a:latin typeface="+mn-lt"/>
              </a:rPr>
              <a:t>by NIH</a:t>
            </a:r>
            <a:endParaRPr lang="en-US" sz="5400" b="1"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837AE34-AFA2-4186-8121-FF55C896FFF2}"/>
              </a:ext>
            </a:extLst>
          </p:cNvPr>
          <p:cNvPicPr>
            <a:picLocks noGrp="1" noChangeAspect="1"/>
          </p:cNvPicPr>
          <p:nvPr>
            <p:ph idx="1"/>
          </p:nvPr>
        </p:nvPicPr>
        <p:blipFill>
          <a:blip r:embed="rId2"/>
          <a:stretch>
            <a:fillRect/>
          </a:stretch>
        </p:blipFill>
        <p:spPr>
          <a:xfrm>
            <a:off x="1762246" y="1542324"/>
            <a:ext cx="8839200" cy="2699184"/>
          </a:xfrm>
          <a:prstGeom prst="rect">
            <a:avLst/>
          </a:prstGeom>
        </p:spPr>
      </p:pic>
      <p:sp>
        <p:nvSpPr>
          <p:cNvPr id="5" name="Rectangle 4">
            <a:extLst>
              <a:ext uri="{FF2B5EF4-FFF2-40B4-BE49-F238E27FC236}">
                <a16:creationId xmlns:a16="http://schemas.microsoft.com/office/drawing/2014/main" id="{D7138CB2-A684-4571-823A-2EB60BB55B36}"/>
              </a:ext>
            </a:extLst>
          </p:cNvPr>
          <p:cNvSpPr/>
          <p:nvPr/>
        </p:nvSpPr>
        <p:spPr>
          <a:xfrm>
            <a:off x="1848092" y="4545899"/>
            <a:ext cx="8667508" cy="1569660"/>
          </a:xfrm>
          <a:prstGeom prst="rect">
            <a:avLst/>
          </a:prstGeom>
        </p:spPr>
        <p:txBody>
          <a:bodyPr wrap="square">
            <a:spAutoFit/>
          </a:bodyPr>
          <a:lstStyle/>
          <a:p>
            <a:pPr marL="342900" indent="-342900" fontAlgn="base">
              <a:spcBef>
                <a:spcPct val="0"/>
              </a:spcBef>
              <a:spcAft>
                <a:spcPct val="0"/>
              </a:spcAft>
              <a:buFont typeface="Arial" panose="020B0604020202020204" pitchFamily="34" charset="0"/>
              <a:buChar char="•"/>
            </a:pPr>
            <a:r>
              <a:rPr lang="en-US" sz="2400" b="1" dirty="0">
                <a:solidFill>
                  <a:srgbClr val="212529"/>
                </a:solidFill>
                <a:latin typeface="Arial"/>
                <a:ea typeface="ＭＳ Ｐゴシック"/>
                <a:cs typeface="Times New Roman" pitchFamily="18" charset="0"/>
              </a:rPr>
              <a:t>They performed a case study on the risk the AI model analyzing chest X-rays for signs of collapsed lungs</a:t>
            </a:r>
          </a:p>
          <a:p>
            <a:pPr marL="342900" indent="-342900" fontAlgn="base">
              <a:spcBef>
                <a:spcPct val="0"/>
              </a:spcBef>
              <a:spcAft>
                <a:spcPct val="0"/>
              </a:spcAft>
              <a:buFont typeface="Arial" panose="020B0604020202020204" pitchFamily="34" charset="0"/>
              <a:buChar char="•"/>
            </a:pPr>
            <a:r>
              <a:rPr lang="en-US" sz="2400" b="1" dirty="0">
                <a:solidFill>
                  <a:srgbClr val="000000"/>
                </a:solidFill>
                <a:latin typeface="Arial"/>
                <a:ea typeface="ＭＳ Ｐゴシック"/>
                <a:cs typeface="Times New Roman" pitchFamily="18" charset="0"/>
              </a:rPr>
              <a:t>The algorithms were ~10% less accurate at other sites</a:t>
            </a:r>
          </a:p>
          <a:p>
            <a:pPr marL="342900" indent="-342900" fontAlgn="base">
              <a:spcBef>
                <a:spcPct val="0"/>
              </a:spcBef>
              <a:spcAft>
                <a:spcPct val="0"/>
              </a:spcAft>
              <a:buFont typeface="Arial" panose="020B0604020202020204" pitchFamily="34" charset="0"/>
              <a:buChar char="•"/>
            </a:pPr>
            <a:r>
              <a:rPr lang="en-US" sz="2400" b="1" dirty="0">
                <a:solidFill>
                  <a:srgbClr val="000000"/>
                </a:solidFill>
                <a:latin typeface="Arial"/>
                <a:ea typeface="ＭＳ Ｐゴシック"/>
                <a:cs typeface="Times New Roman" pitchFamily="18" charset="0"/>
              </a:rPr>
              <a:t>Accuracy was higher on BIDMC for White than Black</a:t>
            </a:r>
          </a:p>
        </p:txBody>
      </p:sp>
      <p:sp>
        <p:nvSpPr>
          <p:cNvPr id="6" name="Rectangle 5">
            <a:extLst>
              <a:ext uri="{FF2B5EF4-FFF2-40B4-BE49-F238E27FC236}">
                <a16:creationId xmlns:a16="http://schemas.microsoft.com/office/drawing/2014/main" id="{25338A7A-4004-4E2D-94B6-9C18AA7E6780}"/>
              </a:ext>
            </a:extLst>
          </p:cNvPr>
          <p:cNvSpPr/>
          <p:nvPr/>
        </p:nvSpPr>
        <p:spPr bwMode="auto">
          <a:xfrm>
            <a:off x="3267740" y="2197395"/>
            <a:ext cx="451883" cy="276446"/>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dirty="0" err="1">
              <a:solidFill>
                <a:srgbClr val="000000"/>
              </a:solidFill>
              <a:latin typeface="Garamond" pitchFamily="18" charset="0"/>
              <a:ea typeface="ＭＳ Ｐゴシック"/>
              <a:cs typeface="Times New Roman" pitchFamily="18" charset="0"/>
            </a:endParaRPr>
          </a:p>
        </p:txBody>
      </p:sp>
      <p:sp>
        <p:nvSpPr>
          <p:cNvPr id="7" name="Rectangle 6">
            <a:extLst>
              <a:ext uri="{FF2B5EF4-FFF2-40B4-BE49-F238E27FC236}">
                <a16:creationId xmlns:a16="http://schemas.microsoft.com/office/drawing/2014/main" id="{07D45DEA-D0E4-4E1D-9B29-6FAD9066AFC4}"/>
              </a:ext>
            </a:extLst>
          </p:cNvPr>
          <p:cNvSpPr/>
          <p:nvPr/>
        </p:nvSpPr>
        <p:spPr bwMode="auto">
          <a:xfrm>
            <a:off x="1847891" y="2534095"/>
            <a:ext cx="451883" cy="276446"/>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dirty="0" err="1">
              <a:solidFill>
                <a:srgbClr val="000000"/>
              </a:solidFill>
              <a:latin typeface="Garamond" pitchFamily="18" charset="0"/>
              <a:ea typeface="ＭＳ Ｐゴシック"/>
              <a:cs typeface="Times New Roman" pitchFamily="18" charset="0"/>
            </a:endParaRPr>
          </a:p>
        </p:txBody>
      </p:sp>
      <p:sp>
        <p:nvSpPr>
          <p:cNvPr id="8" name="Rectangle 7">
            <a:extLst>
              <a:ext uri="{FF2B5EF4-FFF2-40B4-BE49-F238E27FC236}">
                <a16:creationId xmlns:a16="http://schemas.microsoft.com/office/drawing/2014/main" id="{D8E61E8E-8C8B-4F3C-8BA4-FDBA52395F50}"/>
              </a:ext>
            </a:extLst>
          </p:cNvPr>
          <p:cNvSpPr/>
          <p:nvPr/>
        </p:nvSpPr>
        <p:spPr bwMode="auto">
          <a:xfrm>
            <a:off x="1847890" y="2892055"/>
            <a:ext cx="739366" cy="276446"/>
          </a:xfrm>
          <a:prstGeom prst="rect">
            <a:avLst/>
          </a:prstGeom>
          <a:solidFill>
            <a:srgbClr val="00B05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dirty="0" err="1">
              <a:solidFill>
                <a:srgbClr val="000000"/>
              </a:solidFill>
              <a:latin typeface="Garamond" pitchFamily="18" charset="0"/>
              <a:ea typeface="ＭＳ Ｐゴシック"/>
              <a:cs typeface="Times New Roman" pitchFamily="18" charset="0"/>
            </a:endParaRPr>
          </a:p>
        </p:txBody>
      </p:sp>
      <p:sp>
        <p:nvSpPr>
          <p:cNvPr id="9" name="Rectangle 8">
            <a:extLst>
              <a:ext uri="{FF2B5EF4-FFF2-40B4-BE49-F238E27FC236}">
                <a16:creationId xmlns:a16="http://schemas.microsoft.com/office/drawing/2014/main" id="{D626FBCC-46AB-4C2C-A9B8-2CA6236AD42C}"/>
              </a:ext>
            </a:extLst>
          </p:cNvPr>
          <p:cNvSpPr/>
          <p:nvPr/>
        </p:nvSpPr>
        <p:spPr bwMode="auto">
          <a:xfrm>
            <a:off x="5625995" y="2197395"/>
            <a:ext cx="739366" cy="276446"/>
          </a:xfrm>
          <a:prstGeom prst="rect">
            <a:avLst/>
          </a:prstGeom>
          <a:solidFill>
            <a:srgbClr val="00B05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dirty="0" err="1">
              <a:solidFill>
                <a:srgbClr val="000000"/>
              </a:solidFill>
              <a:latin typeface="Garamond" pitchFamily="18" charset="0"/>
              <a:ea typeface="ＭＳ Ｐゴシック"/>
              <a:cs typeface="Times New Roman" pitchFamily="18" charset="0"/>
            </a:endParaRPr>
          </a:p>
        </p:txBody>
      </p:sp>
      <p:sp>
        <p:nvSpPr>
          <p:cNvPr id="10" name="Rectangle 9">
            <a:extLst>
              <a:ext uri="{FF2B5EF4-FFF2-40B4-BE49-F238E27FC236}">
                <a16:creationId xmlns:a16="http://schemas.microsoft.com/office/drawing/2014/main" id="{F7EFC844-6F3E-4242-BAFE-BC16B1ADB6EC}"/>
              </a:ext>
            </a:extLst>
          </p:cNvPr>
          <p:cNvSpPr/>
          <p:nvPr/>
        </p:nvSpPr>
        <p:spPr bwMode="auto">
          <a:xfrm>
            <a:off x="8126819" y="2200941"/>
            <a:ext cx="464291" cy="272900"/>
          </a:xfrm>
          <a:prstGeom prst="rect">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dirty="0" err="1">
              <a:solidFill>
                <a:srgbClr val="000000"/>
              </a:solidFill>
              <a:latin typeface="Garamond" pitchFamily="18" charset="0"/>
              <a:ea typeface="ＭＳ Ｐゴシック"/>
              <a:cs typeface="Times New Roman" pitchFamily="18" charset="0"/>
            </a:endParaRPr>
          </a:p>
        </p:txBody>
      </p:sp>
      <p:sp>
        <p:nvSpPr>
          <p:cNvPr id="11" name="Rectangle 10">
            <a:extLst>
              <a:ext uri="{FF2B5EF4-FFF2-40B4-BE49-F238E27FC236}">
                <a16:creationId xmlns:a16="http://schemas.microsoft.com/office/drawing/2014/main" id="{D8425EAD-05AC-43B0-9632-BD80939CA070}"/>
              </a:ext>
            </a:extLst>
          </p:cNvPr>
          <p:cNvSpPr/>
          <p:nvPr/>
        </p:nvSpPr>
        <p:spPr bwMode="auto">
          <a:xfrm>
            <a:off x="1847891" y="3207487"/>
            <a:ext cx="464291" cy="272900"/>
          </a:xfrm>
          <a:prstGeom prst="rect">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dirty="0" err="1">
              <a:solidFill>
                <a:srgbClr val="000000"/>
              </a:solidFill>
              <a:latin typeface="Garamond" pitchFamily="18" charset="0"/>
              <a:ea typeface="ＭＳ Ｐゴシック"/>
              <a:cs typeface="Times New Roman" pitchFamily="18" charset="0"/>
            </a:endParaRPr>
          </a:p>
        </p:txBody>
      </p:sp>
      <p:sp>
        <p:nvSpPr>
          <p:cNvPr id="12" name="Title 1">
            <a:extLst>
              <a:ext uri="{FF2B5EF4-FFF2-40B4-BE49-F238E27FC236}">
                <a16:creationId xmlns:a16="http://schemas.microsoft.com/office/drawing/2014/main" id="{4F08573F-DC3B-4972-8323-B4CDDFB2DC96}"/>
              </a:ext>
            </a:extLst>
          </p:cNvPr>
          <p:cNvSpPr txBox="1">
            <a:spLocks/>
          </p:cNvSpPr>
          <p:nvPr/>
        </p:nvSpPr>
        <p:spPr>
          <a:xfrm>
            <a:off x="-1149" y="7462"/>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r>
              <a:rPr lang="en-US" sz="6000" dirty="0"/>
              <a:t>Key Results</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287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A0FF17-5131-4927-9C4D-AD9ADBCF7B4A}"/>
              </a:ext>
            </a:extLst>
          </p:cNvPr>
          <p:cNvSpPr>
            <a:spLocks noGrp="1"/>
          </p:cNvSpPr>
          <p:nvPr>
            <p:ph idx="1"/>
          </p:nvPr>
        </p:nvSpPr>
        <p:spPr>
          <a:xfrm>
            <a:off x="1802757" y="1651323"/>
            <a:ext cx="8586486" cy="3840866"/>
          </a:xfrm>
        </p:spPr>
        <p:txBody>
          <a:bodyPr/>
          <a:lstStyle/>
          <a:p>
            <a:r>
              <a:rPr lang="en-US" sz="2400" dirty="0"/>
              <a:t>“Evaluating the performance of AI devices in </a:t>
            </a:r>
            <a:r>
              <a:rPr lang="en-US" sz="2400" dirty="0">
                <a:solidFill>
                  <a:srgbClr val="FF0000"/>
                </a:solidFill>
              </a:rPr>
              <a:t>multiple clinical sites </a:t>
            </a:r>
            <a:r>
              <a:rPr lang="en-US" sz="2400" dirty="0"/>
              <a:t>is important for ensuring that the algorithms perform well across representative populations. Encouraging </a:t>
            </a:r>
            <a:r>
              <a:rPr lang="en-US" sz="2400" dirty="0">
                <a:solidFill>
                  <a:srgbClr val="FF0000"/>
                </a:solidFill>
              </a:rPr>
              <a:t>prospective studies </a:t>
            </a:r>
            <a:r>
              <a:rPr lang="en-US" sz="2400" dirty="0"/>
              <a:t>with comparison to standard of care reduces the risk of harmful overfitting and more accurately captures true clinical outcomes. </a:t>
            </a:r>
            <a:r>
              <a:rPr lang="en-US" sz="2400" dirty="0">
                <a:solidFill>
                  <a:srgbClr val="FF0000"/>
                </a:solidFill>
              </a:rPr>
              <a:t>Post-market surveillance </a:t>
            </a:r>
            <a:r>
              <a:rPr lang="en-US" sz="2400" dirty="0"/>
              <a:t>of AI devices is also needed for understanding and measurement of unintended outcomes and biases that are not detected in prospective, multi-center trials.”</a:t>
            </a:r>
          </a:p>
        </p:txBody>
      </p:sp>
      <p:sp>
        <p:nvSpPr>
          <p:cNvPr id="4" name="Title 1">
            <a:extLst>
              <a:ext uri="{FF2B5EF4-FFF2-40B4-BE49-F238E27FC236}">
                <a16:creationId xmlns:a16="http://schemas.microsoft.com/office/drawing/2014/main" id="{16C78113-8A1E-41A1-89BB-EE93E1740BF1}"/>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r>
              <a:rPr lang="en-US" sz="6000" dirty="0"/>
              <a:t>Recommendation</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651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54703" y="1442381"/>
            <a:ext cx="8309313" cy="5271586"/>
          </a:xfrm>
          <a:prstGeom prst="rect">
            <a:avLst/>
          </a:prstGeom>
        </p:spPr>
      </p:pic>
      <p:sp>
        <p:nvSpPr>
          <p:cNvPr id="5" name="Rectangle 4"/>
          <p:cNvSpPr/>
          <p:nvPr/>
        </p:nvSpPr>
        <p:spPr>
          <a:xfrm>
            <a:off x="1464454" y="6500607"/>
            <a:ext cx="10582938" cy="338554"/>
          </a:xfrm>
          <a:prstGeom prst="rect">
            <a:avLst/>
          </a:prstGeom>
        </p:spPr>
        <p:txBody>
          <a:bodyPr wrap="square">
            <a:spAutoFit/>
          </a:bodyPr>
          <a:lstStyle/>
          <a:p>
            <a:pPr algn="r"/>
            <a:r>
              <a:rPr lang="en-US" sz="1600" b="1" dirty="0">
                <a:latin typeface="Arial" panose="020B0604020202020204" pitchFamily="34" charset="0"/>
                <a:cs typeface="Arial" panose="020B0604020202020204" pitchFamily="34" charset="0"/>
                <a:hlinkClick r:id="rId3"/>
              </a:rPr>
              <a:t>https://arxiv.org/pdf/1712.07107.pdf</a:t>
            </a:r>
            <a:r>
              <a:rPr lang="en-US" sz="1600" b="1" dirty="0">
                <a:latin typeface="Arial" panose="020B0604020202020204" pitchFamily="34" charset="0"/>
                <a:cs typeface="Arial" panose="020B0604020202020204" pitchFamily="34" charset="0"/>
              </a:rPr>
              <a:t> </a:t>
            </a:r>
          </a:p>
        </p:txBody>
      </p:sp>
      <p:sp>
        <p:nvSpPr>
          <p:cNvPr id="2" name="Title 1"/>
          <p:cNvSpPr>
            <a:spLocks noGrp="1"/>
          </p:cNvSpPr>
          <p:nvPr>
            <p:ph type="title"/>
          </p:nvPr>
        </p:nvSpPr>
        <p:spPr>
          <a:xfrm>
            <a:off x="0" y="0"/>
            <a:ext cx="12192000" cy="1356360"/>
          </a:xfrm>
        </p:spPr>
        <p:txBody>
          <a:bodyPr/>
          <a:lstStyle/>
          <a:p>
            <a:r>
              <a:rPr lang="en-US" sz="6000" dirty="0">
                <a:solidFill>
                  <a:srgbClr val="FF0000"/>
                </a:solidFill>
              </a:rPr>
              <a:t>R</a:t>
            </a:r>
            <a:r>
              <a:rPr lang="en-US" sz="4400" dirty="0"/>
              <a:t>obustness Issue</a:t>
            </a:r>
          </a:p>
        </p:txBody>
      </p:sp>
    </p:spTree>
    <p:extLst>
      <p:ext uri="{BB962C8B-B14F-4D97-AF65-F5344CB8AC3E}">
        <p14:creationId xmlns:p14="http://schemas.microsoft.com/office/powerpoint/2010/main" val="3955828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9081" y="197754"/>
            <a:ext cx="10363230" cy="5783873"/>
          </a:xfrm>
          <a:prstGeom prst="rect">
            <a:avLst/>
          </a:prstGeom>
          <a:ln w="38100">
            <a:solidFill>
              <a:srgbClr val="FF0000"/>
            </a:solidFill>
          </a:ln>
        </p:spPr>
      </p:pic>
      <p:pic>
        <p:nvPicPr>
          <p:cNvPr id="2" name="Picture 1"/>
          <p:cNvPicPr>
            <a:picLocks noChangeAspect="1"/>
          </p:cNvPicPr>
          <p:nvPr/>
        </p:nvPicPr>
        <p:blipFill>
          <a:blip r:embed="rId3"/>
          <a:stretch>
            <a:fillRect/>
          </a:stretch>
        </p:blipFill>
        <p:spPr>
          <a:xfrm>
            <a:off x="6370320" y="4734575"/>
            <a:ext cx="5699760" cy="2001504"/>
          </a:xfrm>
          <a:prstGeom prst="rect">
            <a:avLst/>
          </a:prstGeom>
          <a:ln w="38100">
            <a:solidFill>
              <a:schemeClr val="accent1"/>
            </a:solidFill>
          </a:ln>
        </p:spPr>
      </p:pic>
    </p:spTree>
    <p:extLst>
      <p:ext uri="{BB962C8B-B14F-4D97-AF65-F5344CB8AC3E}">
        <p14:creationId xmlns:p14="http://schemas.microsoft.com/office/powerpoint/2010/main" val="3287857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Instabilities of Deep Reconstruction</a:t>
            </a:r>
          </a:p>
        </p:txBody>
      </p:sp>
      <p:pic>
        <p:nvPicPr>
          <p:cNvPr id="5" name="Picture 4"/>
          <p:cNvPicPr>
            <a:picLocks noChangeAspect="1"/>
          </p:cNvPicPr>
          <p:nvPr/>
        </p:nvPicPr>
        <p:blipFill>
          <a:blip r:embed="rId2"/>
          <a:stretch>
            <a:fillRect/>
          </a:stretch>
        </p:blipFill>
        <p:spPr>
          <a:xfrm>
            <a:off x="1507690" y="1426464"/>
            <a:ext cx="9290919" cy="5368535"/>
          </a:xfrm>
          <a:prstGeom prst="rect">
            <a:avLst/>
          </a:prstGeom>
        </p:spPr>
      </p:pic>
      <p:cxnSp>
        <p:nvCxnSpPr>
          <p:cNvPr id="4" name="Straight Connector 3"/>
          <p:cNvCxnSpPr/>
          <p:nvPr/>
        </p:nvCxnSpPr>
        <p:spPr>
          <a:xfrm flipH="1">
            <a:off x="3673883" y="5160555"/>
            <a:ext cx="220304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951367" y="5332911"/>
            <a:ext cx="397318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951367" y="5494836"/>
            <a:ext cx="397318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951367" y="5647236"/>
            <a:ext cx="397318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51367" y="5799636"/>
            <a:ext cx="397318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951367" y="5952036"/>
            <a:ext cx="28481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52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C03BA-9E4D-42FF-9BEB-4DC8A1E82D9E}"/>
              </a:ext>
            </a:extLst>
          </p:cNvPr>
          <p:cNvSpPr>
            <a:spLocks noGrp="1"/>
          </p:cNvSpPr>
          <p:nvPr>
            <p:ph type="title"/>
          </p:nvPr>
        </p:nvSpPr>
        <p:spPr/>
        <p:txBody>
          <a:bodyPr/>
          <a:lstStyle/>
          <a:p>
            <a:r>
              <a:rPr lang="en-US" dirty="0"/>
              <a:t>Importance of Medical Imaging</a:t>
            </a:r>
          </a:p>
        </p:txBody>
      </p:sp>
      <p:pic>
        <p:nvPicPr>
          <p:cNvPr id="6" name="Content Placeholder 5">
            <a:extLst>
              <a:ext uri="{FF2B5EF4-FFF2-40B4-BE49-F238E27FC236}">
                <a16:creationId xmlns:a16="http://schemas.microsoft.com/office/drawing/2014/main" id="{53D08BFD-232E-4188-BFD4-56748B67DAD9}"/>
              </a:ext>
            </a:extLst>
          </p:cNvPr>
          <p:cNvPicPr>
            <a:picLocks noGrp="1" noChangeAspect="1"/>
          </p:cNvPicPr>
          <p:nvPr>
            <p:ph idx="1"/>
          </p:nvPr>
        </p:nvPicPr>
        <p:blipFill>
          <a:blip r:embed="rId2"/>
          <a:stretch>
            <a:fillRect/>
          </a:stretch>
        </p:blipFill>
        <p:spPr>
          <a:xfrm>
            <a:off x="220662" y="1974850"/>
            <a:ext cx="6709517" cy="3771900"/>
          </a:xfrm>
        </p:spPr>
      </p:pic>
      <p:sp>
        <p:nvSpPr>
          <p:cNvPr id="8" name="TextBox 7">
            <a:extLst>
              <a:ext uri="{FF2B5EF4-FFF2-40B4-BE49-F238E27FC236}">
                <a16:creationId xmlns:a16="http://schemas.microsoft.com/office/drawing/2014/main" id="{0C49A509-1197-4739-832A-E87582CE3C76}"/>
              </a:ext>
            </a:extLst>
          </p:cNvPr>
          <p:cNvSpPr txBox="1"/>
          <p:nvPr/>
        </p:nvSpPr>
        <p:spPr>
          <a:xfrm>
            <a:off x="563563" y="5803900"/>
            <a:ext cx="11425237" cy="800219"/>
          </a:xfrm>
          <a:prstGeom prst="rect">
            <a:avLst/>
          </a:prstGeom>
          <a:noFill/>
        </p:spPr>
        <p:txBody>
          <a:bodyPr wrap="square">
            <a:spAutoFit/>
          </a:bodyPr>
          <a:lstStyle/>
          <a:p>
            <a:pPr algn="l"/>
            <a:r>
              <a:rPr lang="en-US" b="1" u="none" strike="noStrike" baseline="0" dirty="0">
                <a:latin typeface="Arial" panose="020B0604020202020204" pitchFamily="34" charset="0"/>
                <a:cs typeface="Arial" panose="020B0604020202020204" pitchFamily="34" charset="0"/>
              </a:rPr>
              <a:t>Number of Imaging Exams per 1,000 Person-Years in USA</a:t>
            </a:r>
          </a:p>
          <a:p>
            <a:pPr algn="l"/>
            <a:endParaRPr lang="en-US" sz="1400" b="1" u="none" strike="noStrike" baseline="0" dirty="0">
              <a:latin typeface="Arial" panose="020B0604020202020204" pitchFamily="34" charset="0"/>
              <a:cs typeface="Arial" panose="020B0604020202020204" pitchFamily="34" charset="0"/>
            </a:endParaRPr>
          </a:p>
          <a:p>
            <a:pPr algn="l"/>
            <a:r>
              <a:rPr lang="en-US" sz="1400" b="1" u="none" strike="noStrike" baseline="0" dirty="0">
                <a:solidFill>
                  <a:srgbClr val="FF0000"/>
                </a:solidFill>
                <a:latin typeface="Arial" panose="020B0604020202020204" pitchFamily="34" charset="0"/>
                <a:cs typeface="Arial" panose="020B0604020202020204" pitchFamily="34" charset="0"/>
              </a:rPr>
              <a:t>Smith-Bindman R, et al: JAMA 322(9):843-856, doi:10.1001/jama.2019.11456, 2019                                 https://www.medgadget.com/</a:t>
            </a:r>
          </a:p>
        </p:txBody>
      </p:sp>
      <p:pic>
        <p:nvPicPr>
          <p:cNvPr id="10" name="Picture 9">
            <a:extLst>
              <a:ext uri="{FF2B5EF4-FFF2-40B4-BE49-F238E27FC236}">
                <a16:creationId xmlns:a16="http://schemas.microsoft.com/office/drawing/2014/main" id="{1F19D885-D4CD-4ADF-9BB4-7E36FB270845}"/>
              </a:ext>
            </a:extLst>
          </p:cNvPr>
          <p:cNvPicPr>
            <a:picLocks noChangeAspect="1"/>
          </p:cNvPicPr>
          <p:nvPr/>
        </p:nvPicPr>
        <p:blipFill>
          <a:blip r:embed="rId3"/>
          <a:stretch>
            <a:fillRect/>
          </a:stretch>
        </p:blipFill>
        <p:spPr>
          <a:xfrm>
            <a:off x="7512050" y="1690558"/>
            <a:ext cx="4014815" cy="4513452"/>
          </a:xfrm>
          <a:prstGeom prst="rect">
            <a:avLst/>
          </a:prstGeom>
        </p:spPr>
      </p:pic>
    </p:spTree>
    <p:extLst>
      <p:ext uri="{BB962C8B-B14F-4D97-AF65-F5344CB8AC3E}">
        <p14:creationId xmlns:p14="http://schemas.microsoft.com/office/powerpoint/2010/main" val="273504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Answer: Superiority Principle</a:t>
            </a:r>
          </a:p>
        </p:txBody>
      </p:sp>
      <p:sp>
        <p:nvSpPr>
          <p:cNvPr id="4" name="Rounded Rectangle 3"/>
          <p:cNvSpPr/>
          <p:nvPr/>
        </p:nvSpPr>
        <p:spPr bwMode="auto">
          <a:xfrm>
            <a:off x="6202467" y="1995248"/>
            <a:ext cx="1294733" cy="705322"/>
          </a:xfrm>
          <a:prstGeom prst="roundRect">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Classic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Result</a:t>
            </a:r>
          </a:p>
        </p:txBody>
      </p:sp>
      <p:sp>
        <p:nvSpPr>
          <p:cNvPr id="6" name="Oval 5"/>
          <p:cNvSpPr/>
          <p:nvPr/>
        </p:nvSpPr>
        <p:spPr bwMode="auto">
          <a:xfrm>
            <a:off x="8226247" y="3187956"/>
            <a:ext cx="1813686" cy="1071195"/>
          </a:xfrm>
          <a:prstGeom prst="ellipse">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Superior Image Quality</a:t>
            </a:r>
          </a:p>
        </p:txBody>
      </p:sp>
      <p:cxnSp>
        <p:nvCxnSpPr>
          <p:cNvPr id="8" name="Straight Arrow Connector 7"/>
          <p:cNvCxnSpPr>
            <a:stCxn id="4" idx="2"/>
            <a:endCxn id="36" idx="0"/>
          </p:cNvCxnSpPr>
          <p:nvPr/>
        </p:nvCxnSpPr>
        <p:spPr bwMode="auto">
          <a:xfrm>
            <a:off x="6849834" y="2700570"/>
            <a:ext cx="1" cy="651081"/>
          </a:xfrm>
          <a:prstGeom prst="straightConnector1">
            <a:avLst/>
          </a:prstGeom>
          <a:solidFill>
            <a:schemeClr val="accent1"/>
          </a:solidFill>
          <a:ln w="76200" cap="flat" cmpd="sng" algn="ctr">
            <a:solidFill>
              <a:srgbClr val="FF9900"/>
            </a:solidFill>
            <a:prstDash val="solid"/>
            <a:round/>
            <a:headEnd type="none" w="med" len="med"/>
            <a:tailEnd type="triangle" w="lg" len="lg"/>
          </a:ln>
          <a:effectLst/>
        </p:spPr>
      </p:cxnSp>
      <p:cxnSp>
        <p:nvCxnSpPr>
          <p:cNvPr id="9" name="Straight Arrow Connector 8"/>
          <p:cNvCxnSpPr>
            <a:stCxn id="36" idx="3"/>
            <a:endCxn id="6" idx="2"/>
          </p:cNvCxnSpPr>
          <p:nvPr/>
        </p:nvCxnSpPr>
        <p:spPr bwMode="auto">
          <a:xfrm>
            <a:off x="7529528" y="3723554"/>
            <a:ext cx="696719" cy="0"/>
          </a:xfrm>
          <a:prstGeom prst="straightConnector1">
            <a:avLst/>
          </a:prstGeom>
          <a:solidFill>
            <a:schemeClr val="accent1"/>
          </a:solidFill>
          <a:ln w="76200" cap="flat" cmpd="sng" algn="ctr">
            <a:solidFill>
              <a:srgbClr val="FF9900"/>
            </a:solidFill>
            <a:prstDash val="solid"/>
            <a:round/>
            <a:headEnd type="none" w="med" len="med"/>
            <a:tailEnd type="triangle" w="lg" len="lg"/>
          </a:ln>
          <a:effectLst/>
        </p:spPr>
      </p:cxnSp>
      <p:sp>
        <p:nvSpPr>
          <p:cNvPr id="11" name="Rounded Rectangle 10"/>
          <p:cNvSpPr/>
          <p:nvPr/>
        </p:nvSpPr>
        <p:spPr bwMode="auto">
          <a:xfrm>
            <a:off x="7862284" y="4907938"/>
            <a:ext cx="1394114" cy="738330"/>
          </a:xfrm>
          <a:prstGeom prst="roundRect">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Classic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Algorithm</a:t>
            </a:r>
          </a:p>
        </p:txBody>
      </p:sp>
      <p:cxnSp>
        <p:nvCxnSpPr>
          <p:cNvPr id="13" name="Straight Arrow Connector 12"/>
          <p:cNvCxnSpPr>
            <a:stCxn id="11" idx="0"/>
            <a:endCxn id="6" idx="4"/>
          </p:cNvCxnSpPr>
          <p:nvPr/>
        </p:nvCxnSpPr>
        <p:spPr bwMode="auto">
          <a:xfrm rot="5400000" flipH="1" flipV="1">
            <a:off x="8521822" y="4296671"/>
            <a:ext cx="648787" cy="573749"/>
          </a:xfrm>
          <a:prstGeom prst="curvedConnector3">
            <a:avLst>
              <a:gd name="adj1" fmla="val 50000"/>
            </a:avLst>
          </a:prstGeom>
          <a:solidFill>
            <a:schemeClr val="accent1"/>
          </a:solidFill>
          <a:ln w="76200" cap="flat" cmpd="sng" algn="ctr">
            <a:solidFill>
              <a:srgbClr val="FF9900"/>
            </a:solidFill>
            <a:prstDash val="solid"/>
            <a:round/>
            <a:headEnd type="none" w="med" len="med"/>
            <a:tailEnd type="triangle" w="lg" len="lg"/>
          </a:ln>
          <a:effectLst/>
        </p:spPr>
      </p:cxnSp>
      <p:sp>
        <p:nvSpPr>
          <p:cNvPr id="16" name="Rounded Rectangle 15"/>
          <p:cNvSpPr/>
          <p:nvPr/>
        </p:nvSpPr>
        <p:spPr bwMode="auto">
          <a:xfrm>
            <a:off x="7818668" y="5909111"/>
            <a:ext cx="3053697" cy="738330"/>
          </a:xfrm>
          <a:prstGeom prst="roundRect">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1" dirty="0">
                <a:solidFill>
                  <a:prstClr val="black"/>
                </a:solidFill>
                <a:latin typeface="Arial" panose="020B0604020202020204" pitchFamily="34" charset="0"/>
                <a:ea typeface="ＭＳ Ｐゴシック"/>
                <a:cs typeface="Arial" panose="020B0604020202020204" pitchFamily="34" charset="0"/>
              </a:rPr>
              <a:t>Big Data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17" name="Rectangle 16"/>
          <p:cNvSpPr/>
          <p:nvPr/>
        </p:nvSpPr>
        <p:spPr bwMode="auto">
          <a:xfrm>
            <a:off x="10737270" y="3351651"/>
            <a:ext cx="1359386" cy="743805"/>
          </a:xfrm>
          <a:prstGeom prst="rect">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Neural Network</a:t>
            </a:r>
          </a:p>
        </p:txBody>
      </p:sp>
      <p:cxnSp>
        <p:nvCxnSpPr>
          <p:cNvPr id="18" name="Straight Arrow Connector 17"/>
          <p:cNvCxnSpPr>
            <a:stCxn id="17" idx="1"/>
            <a:endCxn id="6" idx="6"/>
          </p:cNvCxnSpPr>
          <p:nvPr/>
        </p:nvCxnSpPr>
        <p:spPr bwMode="auto">
          <a:xfrm flipH="1">
            <a:off x="10039933" y="3723554"/>
            <a:ext cx="697337" cy="0"/>
          </a:xfrm>
          <a:prstGeom prst="straightConnector1">
            <a:avLst/>
          </a:prstGeom>
          <a:solidFill>
            <a:schemeClr val="accent1"/>
          </a:solidFill>
          <a:ln w="76200" cap="flat" cmpd="sng" algn="ctr">
            <a:solidFill>
              <a:srgbClr val="FF9900"/>
            </a:solidFill>
            <a:prstDash val="solid"/>
            <a:round/>
            <a:headEnd type="none" w="med" len="med"/>
            <a:tailEnd type="triangle" w="lg" len="lg"/>
          </a:ln>
          <a:effectLst/>
        </p:spPr>
      </p:cxnSp>
      <p:cxnSp>
        <p:nvCxnSpPr>
          <p:cNvPr id="22" name="Straight Arrow Connector 21"/>
          <p:cNvCxnSpPr>
            <a:stCxn id="16" idx="3"/>
            <a:endCxn id="17" idx="2"/>
          </p:cNvCxnSpPr>
          <p:nvPr/>
        </p:nvCxnSpPr>
        <p:spPr bwMode="auto">
          <a:xfrm flipV="1">
            <a:off x="10872365" y="4095456"/>
            <a:ext cx="544598" cy="2182820"/>
          </a:xfrm>
          <a:prstGeom prst="bentConnector2">
            <a:avLst/>
          </a:prstGeom>
          <a:solidFill>
            <a:schemeClr val="accent1"/>
          </a:solidFill>
          <a:ln w="76200" cap="flat" cmpd="sng" algn="ctr">
            <a:solidFill>
              <a:srgbClr val="FF9900"/>
            </a:solidFill>
            <a:prstDash val="solid"/>
            <a:round/>
            <a:headEnd type="none" w="med" len="med"/>
            <a:tailEnd type="triangle" w="lg" len="lg"/>
          </a:ln>
          <a:effectLst/>
        </p:spPr>
      </p:cxnSp>
      <p:cxnSp>
        <p:nvCxnSpPr>
          <p:cNvPr id="29" name="Straight Arrow Connector 21"/>
          <p:cNvCxnSpPr>
            <a:endCxn id="36" idx="2"/>
          </p:cNvCxnSpPr>
          <p:nvPr/>
        </p:nvCxnSpPr>
        <p:spPr bwMode="auto">
          <a:xfrm rot="10800000">
            <a:off x="6849835" y="4095456"/>
            <a:ext cx="1180582" cy="2182820"/>
          </a:xfrm>
          <a:prstGeom prst="bentConnector2">
            <a:avLst/>
          </a:prstGeom>
          <a:solidFill>
            <a:schemeClr val="accent1"/>
          </a:solidFill>
          <a:ln w="76200" cap="flat" cmpd="sng" algn="ctr">
            <a:solidFill>
              <a:srgbClr val="FF9900"/>
            </a:solidFill>
            <a:prstDash val="solid"/>
            <a:round/>
            <a:headEnd type="none" w="med" len="med"/>
            <a:tailEnd type="triangle" w="lg" len="lg"/>
          </a:ln>
          <a:effectLst/>
        </p:spPr>
      </p:cxnSp>
      <p:sp>
        <p:nvSpPr>
          <p:cNvPr id="34" name="Rectangle 33"/>
          <p:cNvSpPr/>
          <p:nvPr/>
        </p:nvSpPr>
        <p:spPr bwMode="auto">
          <a:xfrm>
            <a:off x="9160417" y="4900388"/>
            <a:ext cx="1359386" cy="743805"/>
          </a:xfrm>
          <a:prstGeom prst="rect">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Neural Network</a:t>
            </a:r>
          </a:p>
        </p:txBody>
      </p:sp>
      <p:sp>
        <p:nvSpPr>
          <p:cNvPr id="36" name="Rectangle 35"/>
          <p:cNvSpPr/>
          <p:nvPr/>
        </p:nvSpPr>
        <p:spPr bwMode="auto">
          <a:xfrm>
            <a:off x="6170142" y="3351651"/>
            <a:ext cx="1359386" cy="743805"/>
          </a:xfrm>
          <a:prstGeom prst="rect">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Neural Network</a:t>
            </a:r>
          </a:p>
        </p:txBody>
      </p:sp>
      <p:cxnSp>
        <p:nvCxnSpPr>
          <p:cNvPr id="60" name="Straight Arrow Connector 59"/>
          <p:cNvCxnSpPr>
            <a:stCxn id="16" idx="3"/>
            <a:endCxn id="34" idx="3"/>
          </p:cNvCxnSpPr>
          <p:nvPr/>
        </p:nvCxnSpPr>
        <p:spPr bwMode="auto">
          <a:xfrm flipH="1" flipV="1">
            <a:off x="10519803" y="5272291"/>
            <a:ext cx="352562" cy="1005985"/>
          </a:xfrm>
          <a:prstGeom prst="curvedConnector3">
            <a:avLst>
              <a:gd name="adj1" fmla="val -64840"/>
            </a:avLst>
          </a:prstGeom>
          <a:solidFill>
            <a:schemeClr val="accent1"/>
          </a:solidFill>
          <a:ln w="76200" cap="flat" cmpd="sng" algn="ctr">
            <a:solidFill>
              <a:srgbClr val="FF9900"/>
            </a:solidFill>
            <a:prstDash val="solid"/>
            <a:round/>
            <a:headEnd type="none" w="med" len="med"/>
            <a:tailEnd type="triangle" w="lg" len="lg"/>
          </a:ln>
          <a:effectLst/>
        </p:spPr>
      </p:cxnSp>
      <p:pic>
        <p:nvPicPr>
          <p:cNvPr id="3" name="Picture 2"/>
          <p:cNvPicPr>
            <a:picLocks noChangeAspect="1"/>
          </p:cNvPicPr>
          <p:nvPr/>
        </p:nvPicPr>
        <p:blipFill>
          <a:blip r:embed="rId2"/>
          <a:stretch>
            <a:fillRect/>
          </a:stretch>
        </p:blipFill>
        <p:spPr>
          <a:xfrm>
            <a:off x="221176" y="1476013"/>
            <a:ext cx="5811287" cy="5333862"/>
          </a:xfrm>
          <a:prstGeom prst="rect">
            <a:avLst/>
          </a:prstGeom>
        </p:spPr>
      </p:pic>
      <p:pic>
        <p:nvPicPr>
          <p:cNvPr id="5" name="Picture 4"/>
          <p:cNvPicPr>
            <a:picLocks noChangeAspect="1"/>
          </p:cNvPicPr>
          <p:nvPr/>
        </p:nvPicPr>
        <p:blipFill>
          <a:blip r:embed="rId3"/>
          <a:stretch>
            <a:fillRect/>
          </a:stretch>
        </p:blipFill>
        <p:spPr>
          <a:xfrm>
            <a:off x="3310787" y="1607208"/>
            <a:ext cx="3073977" cy="173182"/>
          </a:xfrm>
          <a:prstGeom prst="rect">
            <a:avLst/>
          </a:prstGeom>
        </p:spPr>
      </p:pic>
      <p:cxnSp>
        <p:nvCxnSpPr>
          <p:cNvPr id="19" name="Straight Arrow Connector 12">
            <a:extLst>
              <a:ext uri="{FF2B5EF4-FFF2-40B4-BE49-F238E27FC236}">
                <a16:creationId xmlns:a16="http://schemas.microsoft.com/office/drawing/2014/main" id="{470C109E-CCC0-4B6F-89DD-BD62E82B7C0B}"/>
              </a:ext>
            </a:extLst>
          </p:cNvPr>
          <p:cNvCxnSpPr>
            <a:cxnSpLocks/>
            <a:stCxn id="34" idx="0"/>
            <a:endCxn id="6" idx="4"/>
          </p:cNvCxnSpPr>
          <p:nvPr/>
        </p:nvCxnSpPr>
        <p:spPr bwMode="auto">
          <a:xfrm rot="16200000" flipV="1">
            <a:off x="9165982" y="4226260"/>
            <a:ext cx="641237" cy="707020"/>
          </a:xfrm>
          <a:prstGeom prst="curvedConnector3">
            <a:avLst>
              <a:gd name="adj1" fmla="val 50000"/>
            </a:avLst>
          </a:prstGeom>
          <a:solidFill>
            <a:schemeClr val="accent1"/>
          </a:solidFill>
          <a:ln w="76200" cap="flat" cmpd="sng" algn="ctr">
            <a:solidFill>
              <a:srgbClr val="FF9900"/>
            </a:solidFill>
            <a:prstDash val="solid"/>
            <a:round/>
            <a:headEnd type="none" w="med" len="med"/>
            <a:tailEnd type="triangle" w="lg" len="lg"/>
          </a:ln>
          <a:effectLst/>
        </p:spPr>
      </p:cxnSp>
      <p:sp>
        <p:nvSpPr>
          <p:cNvPr id="20" name="Rectangle 19">
            <a:extLst>
              <a:ext uri="{FF2B5EF4-FFF2-40B4-BE49-F238E27FC236}">
                <a16:creationId xmlns:a16="http://schemas.microsoft.com/office/drawing/2014/main" id="{74C5677D-288C-4B04-A3FE-A1647229B0A5}"/>
              </a:ext>
            </a:extLst>
          </p:cNvPr>
          <p:cNvSpPr/>
          <p:nvPr/>
        </p:nvSpPr>
        <p:spPr bwMode="auto">
          <a:xfrm>
            <a:off x="10736571" y="1995248"/>
            <a:ext cx="1359386" cy="743805"/>
          </a:xfrm>
          <a:prstGeom prst="rect">
            <a:avLst/>
          </a:prstGeom>
          <a:solidFill>
            <a:srgbClr val="FF0000">
              <a:alpha val="20000"/>
            </a:srgb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Neural Network</a:t>
            </a:r>
          </a:p>
        </p:txBody>
      </p:sp>
      <p:cxnSp>
        <p:nvCxnSpPr>
          <p:cNvPr id="23" name="Straight Arrow Connector 22">
            <a:extLst>
              <a:ext uri="{FF2B5EF4-FFF2-40B4-BE49-F238E27FC236}">
                <a16:creationId xmlns:a16="http://schemas.microsoft.com/office/drawing/2014/main" id="{2AE94969-6921-43DF-BD11-8740EECE8E94}"/>
              </a:ext>
            </a:extLst>
          </p:cNvPr>
          <p:cNvCxnSpPr>
            <a:cxnSpLocks/>
            <a:stCxn id="20" idx="2"/>
            <a:endCxn id="17" idx="0"/>
          </p:cNvCxnSpPr>
          <p:nvPr/>
        </p:nvCxnSpPr>
        <p:spPr bwMode="auto">
          <a:xfrm>
            <a:off x="11416264" y="2739053"/>
            <a:ext cx="699" cy="612598"/>
          </a:xfrm>
          <a:prstGeom prst="straightConnector1">
            <a:avLst/>
          </a:prstGeom>
          <a:solidFill>
            <a:schemeClr val="accent1"/>
          </a:solidFill>
          <a:ln w="76200" cap="flat" cmpd="sng" algn="ctr">
            <a:solidFill>
              <a:srgbClr val="FF9900"/>
            </a:solidFill>
            <a:prstDash val="solid"/>
            <a:round/>
            <a:headEnd type="none" w="med" len="med"/>
            <a:tailEnd type="triangle" w="lg" len="lg"/>
          </a:ln>
          <a:effectLst/>
        </p:spPr>
      </p:cxnSp>
    </p:spTree>
    <p:extLst>
      <p:ext uri="{BB962C8B-B14F-4D97-AF65-F5344CB8AC3E}">
        <p14:creationId xmlns:p14="http://schemas.microsoft.com/office/powerpoint/2010/main" val="3843346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Answer: ACID</a:t>
            </a:r>
          </a:p>
        </p:txBody>
      </p:sp>
      <p:pic>
        <p:nvPicPr>
          <p:cNvPr id="3" name="Picture 2"/>
          <p:cNvPicPr>
            <a:picLocks noChangeAspect="1"/>
          </p:cNvPicPr>
          <p:nvPr/>
        </p:nvPicPr>
        <p:blipFill>
          <a:blip r:embed="rId2"/>
          <a:stretch>
            <a:fillRect/>
          </a:stretch>
        </p:blipFill>
        <p:spPr>
          <a:xfrm>
            <a:off x="2465024" y="1991860"/>
            <a:ext cx="7553921" cy="4745640"/>
          </a:xfrm>
          <a:prstGeom prst="rect">
            <a:avLst/>
          </a:prstGeom>
        </p:spPr>
      </p:pic>
      <p:sp>
        <p:nvSpPr>
          <p:cNvPr id="4" name="Content Placeholder 2">
            <a:extLst>
              <a:ext uri="{FF2B5EF4-FFF2-40B4-BE49-F238E27FC236}">
                <a16:creationId xmlns:a16="http://schemas.microsoft.com/office/drawing/2014/main" id="{3218C527-80ED-428D-8C59-3F1B747CA743}"/>
              </a:ext>
            </a:extLst>
          </p:cNvPr>
          <p:cNvSpPr txBox="1">
            <a:spLocks/>
          </p:cNvSpPr>
          <p:nvPr/>
        </p:nvSpPr>
        <p:spPr>
          <a:xfrm>
            <a:off x="2035791" y="1451269"/>
            <a:ext cx="8363304" cy="540591"/>
          </a:xfrm>
          <a:prstGeom prst="rect">
            <a:avLst/>
          </a:prstGeom>
        </p:spPr>
        <p:txBody>
          <a:bodyPr vert="horz">
            <a:noAutofit/>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lgn="ctr">
              <a:buNone/>
            </a:pPr>
            <a:r>
              <a:rPr lang="en-US" sz="2800" dirty="0">
                <a:solidFill>
                  <a:srgbClr val="FF0000"/>
                </a:solidFill>
              </a:rPr>
              <a:t>Analytic, Compressive, Iterative Deep Network</a:t>
            </a:r>
          </a:p>
        </p:txBody>
      </p:sp>
    </p:spTree>
    <p:extLst>
      <p:ext uri="{BB962C8B-B14F-4D97-AF65-F5344CB8AC3E}">
        <p14:creationId xmlns:p14="http://schemas.microsoft.com/office/powerpoint/2010/main" val="3319681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Solution in the Intersection</a:t>
            </a:r>
          </a:p>
        </p:txBody>
      </p:sp>
      <p:sp>
        <p:nvSpPr>
          <p:cNvPr id="5" name="Oval 4">
            <a:extLst>
              <a:ext uri="{FF2B5EF4-FFF2-40B4-BE49-F238E27FC236}">
                <a16:creationId xmlns:a16="http://schemas.microsoft.com/office/drawing/2014/main" id="{7D1932B4-7A3A-482F-9174-E583B664E82B}"/>
              </a:ext>
            </a:extLst>
          </p:cNvPr>
          <p:cNvSpPr/>
          <p:nvPr/>
        </p:nvSpPr>
        <p:spPr>
          <a:xfrm rot="10800000">
            <a:off x="2843253" y="2611599"/>
            <a:ext cx="2165121" cy="1550131"/>
          </a:xfrm>
          <a:prstGeom prst="ellipse">
            <a:avLst/>
          </a:prstGeom>
          <a:solidFill>
            <a:srgbClr val="00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a:solidFill>
                <a:schemeClr val="tx1"/>
              </a:solidFill>
              <a:latin typeface="Arial" panose="020B0604020202020204" pitchFamily="34" charset="0"/>
              <a:cs typeface="Arial" panose="020B0604020202020204" pitchFamily="34" charset="0"/>
            </a:endParaRPr>
          </a:p>
        </p:txBody>
      </p:sp>
      <p:sp>
        <p:nvSpPr>
          <p:cNvPr id="6" name="Freeform 504">
            <a:extLst>
              <a:ext uri="{FF2B5EF4-FFF2-40B4-BE49-F238E27FC236}">
                <a16:creationId xmlns:a16="http://schemas.microsoft.com/office/drawing/2014/main" id="{EAD13C12-E4FB-43CE-A592-8F3981FF6253}"/>
              </a:ext>
            </a:extLst>
          </p:cNvPr>
          <p:cNvSpPr/>
          <p:nvPr/>
        </p:nvSpPr>
        <p:spPr>
          <a:xfrm>
            <a:off x="1325450" y="1575060"/>
            <a:ext cx="2952209" cy="2607173"/>
          </a:xfrm>
          <a:custGeom>
            <a:avLst/>
            <a:gdLst>
              <a:gd name="connsiteX0" fmla="*/ 929640 w 2971800"/>
              <a:gd name="connsiteY0" fmla="*/ 548640 h 3154680"/>
              <a:gd name="connsiteX1" fmla="*/ 1661160 w 2971800"/>
              <a:gd name="connsiteY1" fmla="*/ 579120 h 3154680"/>
              <a:gd name="connsiteX2" fmla="*/ 2331720 w 2971800"/>
              <a:gd name="connsiteY2" fmla="*/ 0 h 3154680"/>
              <a:gd name="connsiteX3" fmla="*/ 2971800 w 2971800"/>
              <a:gd name="connsiteY3" fmla="*/ 914400 h 3154680"/>
              <a:gd name="connsiteX4" fmla="*/ 2423160 w 2971800"/>
              <a:gd name="connsiteY4" fmla="*/ 2194560 h 3154680"/>
              <a:gd name="connsiteX5" fmla="*/ 1386840 w 2971800"/>
              <a:gd name="connsiteY5" fmla="*/ 1371600 h 3154680"/>
              <a:gd name="connsiteX6" fmla="*/ 777240 w 2971800"/>
              <a:gd name="connsiteY6" fmla="*/ 3154680 h 3154680"/>
              <a:gd name="connsiteX7" fmla="*/ 0 w 2971800"/>
              <a:gd name="connsiteY7" fmla="*/ 1508760 h 3154680"/>
              <a:gd name="connsiteX8" fmla="*/ 929640 w 2971800"/>
              <a:gd name="connsiteY8" fmla="*/ 548640 h 3154680"/>
              <a:gd name="connsiteX0" fmla="*/ 929640 w 2971800"/>
              <a:gd name="connsiteY0" fmla="*/ 548640 h 3154680"/>
              <a:gd name="connsiteX1" fmla="*/ 1661160 w 2971800"/>
              <a:gd name="connsiteY1" fmla="*/ 579120 h 3154680"/>
              <a:gd name="connsiteX2" fmla="*/ 2331720 w 2971800"/>
              <a:gd name="connsiteY2" fmla="*/ 0 h 3154680"/>
              <a:gd name="connsiteX3" fmla="*/ 2971800 w 2971800"/>
              <a:gd name="connsiteY3" fmla="*/ 914400 h 3154680"/>
              <a:gd name="connsiteX4" fmla="*/ 2423160 w 2971800"/>
              <a:gd name="connsiteY4" fmla="*/ 2194560 h 3154680"/>
              <a:gd name="connsiteX5" fmla="*/ 1483093 w 2971800"/>
              <a:gd name="connsiteY5" fmla="*/ 2334126 h 3154680"/>
              <a:gd name="connsiteX6" fmla="*/ 777240 w 2971800"/>
              <a:gd name="connsiteY6" fmla="*/ 3154680 h 3154680"/>
              <a:gd name="connsiteX7" fmla="*/ 0 w 2971800"/>
              <a:gd name="connsiteY7" fmla="*/ 1508760 h 3154680"/>
              <a:gd name="connsiteX8" fmla="*/ 929640 w 2971800"/>
              <a:gd name="connsiteY8" fmla="*/ 548640 h 3154680"/>
              <a:gd name="connsiteX0" fmla="*/ 929640 w 2971800"/>
              <a:gd name="connsiteY0" fmla="*/ 548640 h 3154680"/>
              <a:gd name="connsiteX1" fmla="*/ 1661160 w 2971800"/>
              <a:gd name="connsiteY1" fmla="*/ 579120 h 3154680"/>
              <a:gd name="connsiteX2" fmla="*/ 2331720 w 2971800"/>
              <a:gd name="connsiteY2" fmla="*/ 0 h 3154680"/>
              <a:gd name="connsiteX3" fmla="*/ 2971800 w 2971800"/>
              <a:gd name="connsiteY3" fmla="*/ 914400 h 3154680"/>
              <a:gd name="connsiteX4" fmla="*/ 2423160 w 2971800"/>
              <a:gd name="connsiteY4" fmla="*/ 2194560 h 3154680"/>
              <a:gd name="connsiteX5" fmla="*/ 1483093 w 2971800"/>
              <a:gd name="connsiteY5" fmla="*/ 2334126 h 3154680"/>
              <a:gd name="connsiteX6" fmla="*/ 777240 w 2971800"/>
              <a:gd name="connsiteY6" fmla="*/ 3154680 h 3154680"/>
              <a:gd name="connsiteX7" fmla="*/ 359355 w 2971800"/>
              <a:gd name="connsiteY7" fmla="*/ 2259544 h 3154680"/>
              <a:gd name="connsiteX8" fmla="*/ 0 w 2971800"/>
              <a:gd name="connsiteY8" fmla="*/ 1508760 h 3154680"/>
              <a:gd name="connsiteX9" fmla="*/ 929640 w 2971800"/>
              <a:gd name="connsiteY9" fmla="*/ 548640 h 3154680"/>
              <a:gd name="connsiteX0" fmla="*/ 958675 w 3000835"/>
              <a:gd name="connsiteY0" fmla="*/ 548640 h 3154680"/>
              <a:gd name="connsiteX1" fmla="*/ 1690195 w 3000835"/>
              <a:gd name="connsiteY1" fmla="*/ 579120 h 3154680"/>
              <a:gd name="connsiteX2" fmla="*/ 2360755 w 3000835"/>
              <a:gd name="connsiteY2" fmla="*/ 0 h 3154680"/>
              <a:gd name="connsiteX3" fmla="*/ 3000835 w 3000835"/>
              <a:gd name="connsiteY3" fmla="*/ 914400 h 3154680"/>
              <a:gd name="connsiteX4" fmla="*/ 2452195 w 3000835"/>
              <a:gd name="connsiteY4" fmla="*/ 2194560 h 3154680"/>
              <a:gd name="connsiteX5" fmla="*/ 1512128 w 3000835"/>
              <a:gd name="connsiteY5" fmla="*/ 2334126 h 3154680"/>
              <a:gd name="connsiteX6" fmla="*/ 806275 w 3000835"/>
              <a:gd name="connsiteY6" fmla="*/ 3154680 h 3154680"/>
              <a:gd name="connsiteX7" fmla="*/ 0 w 3000835"/>
              <a:gd name="connsiteY7" fmla="*/ 2603729 h 3154680"/>
              <a:gd name="connsiteX8" fmla="*/ 29035 w 3000835"/>
              <a:gd name="connsiteY8" fmla="*/ 1508760 h 3154680"/>
              <a:gd name="connsiteX9" fmla="*/ 958675 w 3000835"/>
              <a:gd name="connsiteY9" fmla="*/ 54864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0835" h="3154680">
                <a:moveTo>
                  <a:pt x="958675" y="548640"/>
                </a:moveTo>
                <a:lnTo>
                  <a:pt x="1690195" y="579120"/>
                </a:lnTo>
                <a:lnTo>
                  <a:pt x="2360755" y="0"/>
                </a:lnTo>
                <a:lnTo>
                  <a:pt x="3000835" y="914400"/>
                </a:lnTo>
                <a:lnTo>
                  <a:pt x="2452195" y="2194560"/>
                </a:lnTo>
                <a:lnTo>
                  <a:pt x="1512128" y="2334126"/>
                </a:lnTo>
                <a:lnTo>
                  <a:pt x="806275" y="3154680"/>
                </a:lnTo>
                <a:lnTo>
                  <a:pt x="0" y="2603729"/>
                </a:lnTo>
                <a:lnTo>
                  <a:pt x="29035" y="1508760"/>
                </a:lnTo>
                <a:lnTo>
                  <a:pt x="958675" y="54864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C3411CE4-9F40-4E5C-92B2-C142F27063B9}"/>
              </a:ext>
            </a:extLst>
          </p:cNvPr>
          <p:cNvSpPr/>
          <p:nvPr/>
        </p:nvSpPr>
        <p:spPr>
          <a:xfrm rot="7200000">
            <a:off x="4403658" y="1518057"/>
            <a:ext cx="1259504" cy="2959835"/>
          </a:xfrm>
          <a:prstGeom prst="ellipse">
            <a:avLst/>
          </a:prstGeom>
          <a:solidFill>
            <a:srgbClr val="19961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F786375-6E9B-4613-8AC1-B9F4DB264500}"/>
              </a:ext>
            </a:extLst>
          </p:cNvPr>
          <p:cNvSpPr txBox="1"/>
          <p:nvPr/>
        </p:nvSpPr>
        <p:spPr>
          <a:xfrm>
            <a:off x="4986556" y="3186863"/>
            <a:ext cx="139974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Sparsity</a:t>
            </a:r>
          </a:p>
        </p:txBody>
      </p:sp>
      <p:sp>
        <p:nvSpPr>
          <p:cNvPr id="9" name="TextBox 8">
            <a:extLst>
              <a:ext uri="{FF2B5EF4-FFF2-40B4-BE49-F238E27FC236}">
                <a16:creationId xmlns:a16="http://schemas.microsoft.com/office/drawing/2014/main" id="{08A16133-2D88-4736-9CC9-D20E44D0DBB5}"/>
              </a:ext>
            </a:extLst>
          </p:cNvPr>
          <p:cNvSpPr txBox="1"/>
          <p:nvPr/>
        </p:nvSpPr>
        <p:spPr>
          <a:xfrm>
            <a:off x="1699901" y="2400536"/>
            <a:ext cx="165622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Data Prior</a:t>
            </a:r>
          </a:p>
        </p:txBody>
      </p:sp>
      <p:sp>
        <p:nvSpPr>
          <p:cNvPr id="10" name="TextBox 9">
            <a:extLst>
              <a:ext uri="{FF2B5EF4-FFF2-40B4-BE49-F238E27FC236}">
                <a16:creationId xmlns:a16="http://schemas.microsoft.com/office/drawing/2014/main" id="{CD2F5BB8-8663-42EB-97DE-D882A5747421}"/>
              </a:ext>
            </a:extLst>
          </p:cNvPr>
          <p:cNvSpPr txBox="1"/>
          <p:nvPr/>
        </p:nvSpPr>
        <p:spPr>
          <a:xfrm>
            <a:off x="2773671" y="4104261"/>
            <a:ext cx="224151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Data Fidelity</a:t>
            </a:r>
          </a:p>
        </p:txBody>
      </p:sp>
      <p:sp>
        <p:nvSpPr>
          <p:cNvPr id="14" name="Freeform 13"/>
          <p:cNvSpPr/>
          <p:nvPr/>
        </p:nvSpPr>
        <p:spPr>
          <a:xfrm>
            <a:off x="3763315" y="2607863"/>
            <a:ext cx="366044" cy="336524"/>
          </a:xfrm>
          <a:custGeom>
            <a:avLst/>
            <a:gdLst>
              <a:gd name="connsiteX0" fmla="*/ 0 w 442913"/>
              <a:gd name="connsiteY0" fmla="*/ 0 h 392907"/>
              <a:gd name="connsiteX1" fmla="*/ 442913 w 442913"/>
              <a:gd name="connsiteY1" fmla="*/ 2382 h 392907"/>
              <a:gd name="connsiteX2" fmla="*/ 242888 w 442913"/>
              <a:gd name="connsiteY2" fmla="*/ 392907 h 392907"/>
              <a:gd name="connsiteX3" fmla="*/ 0 w 442913"/>
              <a:gd name="connsiteY3" fmla="*/ 0 h 392907"/>
              <a:gd name="connsiteX0" fmla="*/ 0 w 442913"/>
              <a:gd name="connsiteY0" fmla="*/ 0 h 392907"/>
              <a:gd name="connsiteX1" fmla="*/ 219075 w 442913"/>
              <a:gd name="connsiteY1" fmla="*/ 0 h 392907"/>
              <a:gd name="connsiteX2" fmla="*/ 442913 w 442913"/>
              <a:gd name="connsiteY2" fmla="*/ 2382 h 392907"/>
              <a:gd name="connsiteX3" fmla="*/ 242888 w 442913"/>
              <a:gd name="connsiteY3" fmla="*/ 392907 h 392907"/>
              <a:gd name="connsiteX4" fmla="*/ 0 w 442913"/>
              <a:gd name="connsiteY4" fmla="*/ 0 h 392907"/>
              <a:gd name="connsiteX0" fmla="*/ 0 w 442913"/>
              <a:gd name="connsiteY0" fmla="*/ 7144 h 400051"/>
              <a:gd name="connsiteX1" fmla="*/ 221456 w 442913"/>
              <a:gd name="connsiteY1" fmla="*/ 0 h 400051"/>
              <a:gd name="connsiteX2" fmla="*/ 442913 w 442913"/>
              <a:gd name="connsiteY2" fmla="*/ 9526 h 400051"/>
              <a:gd name="connsiteX3" fmla="*/ 242888 w 442913"/>
              <a:gd name="connsiteY3" fmla="*/ 400051 h 400051"/>
              <a:gd name="connsiteX4" fmla="*/ 0 w 442913"/>
              <a:gd name="connsiteY4" fmla="*/ 7144 h 400051"/>
              <a:gd name="connsiteX0" fmla="*/ 0 w 442913"/>
              <a:gd name="connsiteY0" fmla="*/ 7144 h 400051"/>
              <a:gd name="connsiteX1" fmla="*/ 221456 w 442913"/>
              <a:gd name="connsiteY1" fmla="*/ 0 h 400051"/>
              <a:gd name="connsiteX2" fmla="*/ 442913 w 442913"/>
              <a:gd name="connsiteY2" fmla="*/ 9526 h 400051"/>
              <a:gd name="connsiteX3" fmla="*/ 242888 w 442913"/>
              <a:gd name="connsiteY3" fmla="*/ 400051 h 400051"/>
              <a:gd name="connsiteX4" fmla="*/ 0 w 442913"/>
              <a:gd name="connsiteY4" fmla="*/ 7144 h 400051"/>
              <a:gd name="connsiteX0" fmla="*/ 0 w 442913"/>
              <a:gd name="connsiteY0" fmla="*/ 7144 h 400051"/>
              <a:gd name="connsiteX1" fmla="*/ 221456 w 442913"/>
              <a:gd name="connsiteY1" fmla="*/ 0 h 400051"/>
              <a:gd name="connsiteX2" fmla="*/ 442913 w 442913"/>
              <a:gd name="connsiteY2" fmla="*/ 9526 h 400051"/>
              <a:gd name="connsiteX3" fmla="*/ 242888 w 442913"/>
              <a:gd name="connsiteY3" fmla="*/ 400051 h 400051"/>
              <a:gd name="connsiteX4" fmla="*/ 0 w 442913"/>
              <a:gd name="connsiteY4" fmla="*/ 7144 h 400051"/>
              <a:gd name="connsiteX0" fmla="*/ 0 w 442913"/>
              <a:gd name="connsiteY0" fmla="*/ 14287 h 407194"/>
              <a:gd name="connsiteX1" fmla="*/ 226219 w 442913"/>
              <a:gd name="connsiteY1" fmla="*/ 0 h 407194"/>
              <a:gd name="connsiteX2" fmla="*/ 442913 w 442913"/>
              <a:gd name="connsiteY2" fmla="*/ 16669 h 407194"/>
              <a:gd name="connsiteX3" fmla="*/ 242888 w 442913"/>
              <a:gd name="connsiteY3" fmla="*/ 407194 h 407194"/>
              <a:gd name="connsiteX4" fmla="*/ 0 w 442913"/>
              <a:gd name="connsiteY4" fmla="*/ 14287 h 407194"/>
              <a:gd name="connsiteX0" fmla="*/ 0 w 442913"/>
              <a:gd name="connsiteY0" fmla="*/ 14287 h 407194"/>
              <a:gd name="connsiteX1" fmla="*/ 226219 w 442913"/>
              <a:gd name="connsiteY1" fmla="*/ 0 h 407194"/>
              <a:gd name="connsiteX2" fmla="*/ 442913 w 442913"/>
              <a:gd name="connsiteY2" fmla="*/ 16669 h 407194"/>
              <a:gd name="connsiteX3" fmla="*/ 242888 w 442913"/>
              <a:gd name="connsiteY3" fmla="*/ 407194 h 407194"/>
              <a:gd name="connsiteX4" fmla="*/ 123825 w 442913"/>
              <a:gd name="connsiteY4" fmla="*/ 207169 h 407194"/>
              <a:gd name="connsiteX5" fmla="*/ 0 w 442913"/>
              <a:gd name="connsiteY5" fmla="*/ 14287 h 407194"/>
              <a:gd name="connsiteX0" fmla="*/ 0 w 442913"/>
              <a:gd name="connsiteY0" fmla="*/ 14287 h 407194"/>
              <a:gd name="connsiteX1" fmla="*/ 226219 w 442913"/>
              <a:gd name="connsiteY1" fmla="*/ 0 h 407194"/>
              <a:gd name="connsiteX2" fmla="*/ 442913 w 442913"/>
              <a:gd name="connsiteY2" fmla="*/ 16669 h 407194"/>
              <a:gd name="connsiteX3" fmla="*/ 242888 w 442913"/>
              <a:gd name="connsiteY3" fmla="*/ 407194 h 407194"/>
              <a:gd name="connsiteX4" fmla="*/ 111919 w 442913"/>
              <a:gd name="connsiteY4" fmla="*/ 209550 h 407194"/>
              <a:gd name="connsiteX5" fmla="*/ 0 w 442913"/>
              <a:gd name="connsiteY5" fmla="*/ 14287 h 407194"/>
              <a:gd name="connsiteX0" fmla="*/ 0 w 442913"/>
              <a:gd name="connsiteY0" fmla="*/ 14287 h 407194"/>
              <a:gd name="connsiteX1" fmla="*/ 226219 w 442913"/>
              <a:gd name="connsiteY1" fmla="*/ 0 h 407194"/>
              <a:gd name="connsiteX2" fmla="*/ 442913 w 442913"/>
              <a:gd name="connsiteY2" fmla="*/ 16669 h 407194"/>
              <a:gd name="connsiteX3" fmla="*/ 242888 w 442913"/>
              <a:gd name="connsiteY3" fmla="*/ 407194 h 407194"/>
              <a:gd name="connsiteX4" fmla="*/ 111919 w 442913"/>
              <a:gd name="connsiteY4" fmla="*/ 209550 h 407194"/>
              <a:gd name="connsiteX5" fmla="*/ 0 w 442913"/>
              <a:gd name="connsiteY5" fmla="*/ 14287 h 407194"/>
              <a:gd name="connsiteX0" fmla="*/ 0 w 442913"/>
              <a:gd name="connsiteY0" fmla="*/ 14287 h 407194"/>
              <a:gd name="connsiteX1" fmla="*/ 226219 w 442913"/>
              <a:gd name="connsiteY1" fmla="*/ 0 h 407194"/>
              <a:gd name="connsiteX2" fmla="*/ 442913 w 442913"/>
              <a:gd name="connsiteY2" fmla="*/ 16669 h 407194"/>
              <a:gd name="connsiteX3" fmla="*/ 242888 w 442913"/>
              <a:gd name="connsiteY3" fmla="*/ 407194 h 407194"/>
              <a:gd name="connsiteX4" fmla="*/ 111919 w 442913"/>
              <a:gd name="connsiteY4" fmla="*/ 209550 h 407194"/>
              <a:gd name="connsiteX5" fmla="*/ 0 w 442913"/>
              <a:gd name="connsiteY5" fmla="*/ 14287 h 407194"/>
              <a:gd name="connsiteX0" fmla="*/ 0 w 442913"/>
              <a:gd name="connsiteY0" fmla="*/ 14287 h 407194"/>
              <a:gd name="connsiteX1" fmla="*/ 226219 w 442913"/>
              <a:gd name="connsiteY1" fmla="*/ 0 h 407194"/>
              <a:gd name="connsiteX2" fmla="*/ 442913 w 442913"/>
              <a:gd name="connsiteY2" fmla="*/ 16669 h 407194"/>
              <a:gd name="connsiteX3" fmla="*/ 354806 w 442913"/>
              <a:gd name="connsiteY3" fmla="*/ 188119 h 407194"/>
              <a:gd name="connsiteX4" fmla="*/ 242888 w 442913"/>
              <a:gd name="connsiteY4" fmla="*/ 407194 h 407194"/>
              <a:gd name="connsiteX5" fmla="*/ 111919 w 442913"/>
              <a:gd name="connsiteY5" fmla="*/ 209550 h 407194"/>
              <a:gd name="connsiteX6" fmla="*/ 0 w 442913"/>
              <a:gd name="connsiteY6" fmla="*/ 14287 h 407194"/>
              <a:gd name="connsiteX0" fmla="*/ 0 w 442913"/>
              <a:gd name="connsiteY0" fmla="*/ 14287 h 407194"/>
              <a:gd name="connsiteX1" fmla="*/ 226219 w 442913"/>
              <a:gd name="connsiteY1" fmla="*/ 0 h 407194"/>
              <a:gd name="connsiteX2" fmla="*/ 442913 w 442913"/>
              <a:gd name="connsiteY2" fmla="*/ 16669 h 407194"/>
              <a:gd name="connsiteX3" fmla="*/ 357188 w 442913"/>
              <a:gd name="connsiteY3" fmla="*/ 197644 h 407194"/>
              <a:gd name="connsiteX4" fmla="*/ 242888 w 442913"/>
              <a:gd name="connsiteY4" fmla="*/ 407194 h 407194"/>
              <a:gd name="connsiteX5" fmla="*/ 111919 w 442913"/>
              <a:gd name="connsiteY5" fmla="*/ 209550 h 407194"/>
              <a:gd name="connsiteX6" fmla="*/ 0 w 442913"/>
              <a:gd name="connsiteY6" fmla="*/ 14287 h 407194"/>
              <a:gd name="connsiteX0" fmla="*/ 0 w 442913"/>
              <a:gd name="connsiteY0" fmla="*/ 14287 h 407194"/>
              <a:gd name="connsiteX1" fmla="*/ 226219 w 442913"/>
              <a:gd name="connsiteY1" fmla="*/ 0 h 407194"/>
              <a:gd name="connsiteX2" fmla="*/ 442913 w 442913"/>
              <a:gd name="connsiteY2" fmla="*/ 16669 h 407194"/>
              <a:gd name="connsiteX3" fmla="*/ 357188 w 442913"/>
              <a:gd name="connsiteY3" fmla="*/ 197644 h 407194"/>
              <a:gd name="connsiteX4" fmla="*/ 242888 w 442913"/>
              <a:gd name="connsiteY4" fmla="*/ 407194 h 407194"/>
              <a:gd name="connsiteX5" fmla="*/ 111919 w 442913"/>
              <a:gd name="connsiteY5" fmla="*/ 209550 h 407194"/>
              <a:gd name="connsiteX6" fmla="*/ 0 w 442913"/>
              <a:gd name="connsiteY6" fmla="*/ 14287 h 407194"/>
              <a:gd name="connsiteX0" fmla="*/ 0 w 442913"/>
              <a:gd name="connsiteY0" fmla="*/ 14287 h 407194"/>
              <a:gd name="connsiteX1" fmla="*/ 226219 w 442913"/>
              <a:gd name="connsiteY1" fmla="*/ 0 h 407194"/>
              <a:gd name="connsiteX2" fmla="*/ 442913 w 442913"/>
              <a:gd name="connsiteY2" fmla="*/ 16669 h 407194"/>
              <a:gd name="connsiteX3" fmla="*/ 357188 w 442913"/>
              <a:gd name="connsiteY3" fmla="*/ 197644 h 407194"/>
              <a:gd name="connsiteX4" fmla="*/ 242888 w 442913"/>
              <a:gd name="connsiteY4" fmla="*/ 407194 h 407194"/>
              <a:gd name="connsiteX5" fmla="*/ 111919 w 442913"/>
              <a:gd name="connsiteY5" fmla="*/ 209550 h 407194"/>
              <a:gd name="connsiteX6" fmla="*/ 0 w 442913"/>
              <a:gd name="connsiteY6" fmla="*/ 14287 h 407194"/>
              <a:gd name="connsiteX0" fmla="*/ 0 w 442913"/>
              <a:gd name="connsiteY0" fmla="*/ 14287 h 407194"/>
              <a:gd name="connsiteX1" fmla="*/ 226219 w 442913"/>
              <a:gd name="connsiteY1" fmla="*/ 0 h 407194"/>
              <a:gd name="connsiteX2" fmla="*/ 442913 w 442913"/>
              <a:gd name="connsiteY2" fmla="*/ 16669 h 407194"/>
              <a:gd name="connsiteX3" fmla="*/ 357188 w 442913"/>
              <a:gd name="connsiteY3" fmla="*/ 197644 h 407194"/>
              <a:gd name="connsiteX4" fmla="*/ 242888 w 442913"/>
              <a:gd name="connsiteY4" fmla="*/ 407194 h 407194"/>
              <a:gd name="connsiteX5" fmla="*/ 107156 w 442913"/>
              <a:gd name="connsiteY5" fmla="*/ 211931 h 407194"/>
              <a:gd name="connsiteX6" fmla="*/ 0 w 442913"/>
              <a:gd name="connsiteY6" fmla="*/ 14287 h 407194"/>
              <a:gd name="connsiteX0" fmla="*/ 0 w 442913"/>
              <a:gd name="connsiteY0" fmla="*/ 14287 h 407194"/>
              <a:gd name="connsiteX1" fmla="*/ 226219 w 442913"/>
              <a:gd name="connsiteY1" fmla="*/ 0 h 407194"/>
              <a:gd name="connsiteX2" fmla="*/ 442913 w 442913"/>
              <a:gd name="connsiteY2" fmla="*/ 16669 h 407194"/>
              <a:gd name="connsiteX3" fmla="*/ 357188 w 442913"/>
              <a:gd name="connsiteY3" fmla="*/ 197644 h 407194"/>
              <a:gd name="connsiteX4" fmla="*/ 242888 w 442913"/>
              <a:gd name="connsiteY4" fmla="*/ 407194 h 407194"/>
              <a:gd name="connsiteX5" fmla="*/ 107156 w 442913"/>
              <a:gd name="connsiteY5" fmla="*/ 211931 h 407194"/>
              <a:gd name="connsiteX6" fmla="*/ 0 w 442913"/>
              <a:gd name="connsiteY6" fmla="*/ 14287 h 40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913" h="407194">
                <a:moveTo>
                  <a:pt x="0" y="14287"/>
                </a:moveTo>
                <a:cubicBezTo>
                  <a:pt x="73819" y="11906"/>
                  <a:pt x="104775" y="0"/>
                  <a:pt x="226219" y="0"/>
                </a:cubicBezTo>
                <a:cubicBezTo>
                  <a:pt x="340519" y="3175"/>
                  <a:pt x="369094" y="13494"/>
                  <a:pt x="442913" y="16669"/>
                </a:cubicBezTo>
                <a:cubicBezTo>
                  <a:pt x="414338" y="76994"/>
                  <a:pt x="402432" y="111125"/>
                  <a:pt x="357188" y="197644"/>
                </a:cubicBezTo>
                <a:cubicBezTo>
                  <a:pt x="295275" y="324644"/>
                  <a:pt x="280988" y="337344"/>
                  <a:pt x="242888" y="407194"/>
                </a:cubicBezTo>
                <a:cubicBezTo>
                  <a:pt x="199232" y="341313"/>
                  <a:pt x="167481" y="308769"/>
                  <a:pt x="107156" y="211931"/>
                </a:cubicBezTo>
                <a:cubicBezTo>
                  <a:pt x="46037" y="113506"/>
                  <a:pt x="37306" y="79375"/>
                  <a:pt x="0" y="1428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a:solidFill>
                <a:schemeClr val="tx1"/>
              </a:solidFill>
              <a:latin typeface="Arial" panose="020B0604020202020204" pitchFamily="34" charset="0"/>
              <a:cs typeface="Arial" panose="020B0604020202020204" pitchFamily="34" charset="0"/>
            </a:endParaRPr>
          </a:p>
        </p:txBody>
      </p:sp>
      <p:sp>
        <p:nvSpPr>
          <p:cNvPr id="15" name="Freeform 14"/>
          <p:cNvSpPr/>
          <p:nvPr/>
        </p:nvSpPr>
        <p:spPr>
          <a:xfrm>
            <a:off x="6601690" y="2216313"/>
            <a:ext cx="2055060" cy="1889329"/>
          </a:xfrm>
          <a:custGeom>
            <a:avLst/>
            <a:gdLst>
              <a:gd name="connsiteX0" fmla="*/ 0 w 442913"/>
              <a:gd name="connsiteY0" fmla="*/ 0 h 392907"/>
              <a:gd name="connsiteX1" fmla="*/ 442913 w 442913"/>
              <a:gd name="connsiteY1" fmla="*/ 2382 h 392907"/>
              <a:gd name="connsiteX2" fmla="*/ 242888 w 442913"/>
              <a:gd name="connsiteY2" fmla="*/ 392907 h 392907"/>
              <a:gd name="connsiteX3" fmla="*/ 0 w 442913"/>
              <a:gd name="connsiteY3" fmla="*/ 0 h 392907"/>
              <a:gd name="connsiteX0" fmla="*/ 0 w 442913"/>
              <a:gd name="connsiteY0" fmla="*/ 0 h 392907"/>
              <a:gd name="connsiteX1" fmla="*/ 219075 w 442913"/>
              <a:gd name="connsiteY1" fmla="*/ 0 h 392907"/>
              <a:gd name="connsiteX2" fmla="*/ 442913 w 442913"/>
              <a:gd name="connsiteY2" fmla="*/ 2382 h 392907"/>
              <a:gd name="connsiteX3" fmla="*/ 242888 w 442913"/>
              <a:gd name="connsiteY3" fmla="*/ 392907 h 392907"/>
              <a:gd name="connsiteX4" fmla="*/ 0 w 442913"/>
              <a:gd name="connsiteY4" fmla="*/ 0 h 392907"/>
              <a:gd name="connsiteX0" fmla="*/ 0 w 442913"/>
              <a:gd name="connsiteY0" fmla="*/ 7144 h 400051"/>
              <a:gd name="connsiteX1" fmla="*/ 221456 w 442913"/>
              <a:gd name="connsiteY1" fmla="*/ 0 h 400051"/>
              <a:gd name="connsiteX2" fmla="*/ 442913 w 442913"/>
              <a:gd name="connsiteY2" fmla="*/ 9526 h 400051"/>
              <a:gd name="connsiteX3" fmla="*/ 242888 w 442913"/>
              <a:gd name="connsiteY3" fmla="*/ 400051 h 400051"/>
              <a:gd name="connsiteX4" fmla="*/ 0 w 442913"/>
              <a:gd name="connsiteY4" fmla="*/ 7144 h 400051"/>
              <a:gd name="connsiteX0" fmla="*/ 0 w 442913"/>
              <a:gd name="connsiteY0" fmla="*/ 7144 h 400051"/>
              <a:gd name="connsiteX1" fmla="*/ 221456 w 442913"/>
              <a:gd name="connsiteY1" fmla="*/ 0 h 400051"/>
              <a:gd name="connsiteX2" fmla="*/ 442913 w 442913"/>
              <a:gd name="connsiteY2" fmla="*/ 9526 h 400051"/>
              <a:gd name="connsiteX3" fmla="*/ 242888 w 442913"/>
              <a:gd name="connsiteY3" fmla="*/ 400051 h 400051"/>
              <a:gd name="connsiteX4" fmla="*/ 0 w 442913"/>
              <a:gd name="connsiteY4" fmla="*/ 7144 h 400051"/>
              <a:gd name="connsiteX0" fmla="*/ 0 w 442913"/>
              <a:gd name="connsiteY0" fmla="*/ 7144 h 400051"/>
              <a:gd name="connsiteX1" fmla="*/ 221456 w 442913"/>
              <a:gd name="connsiteY1" fmla="*/ 0 h 400051"/>
              <a:gd name="connsiteX2" fmla="*/ 442913 w 442913"/>
              <a:gd name="connsiteY2" fmla="*/ 9526 h 400051"/>
              <a:gd name="connsiteX3" fmla="*/ 242888 w 442913"/>
              <a:gd name="connsiteY3" fmla="*/ 400051 h 400051"/>
              <a:gd name="connsiteX4" fmla="*/ 0 w 442913"/>
              <a:gd name="connsiteY4" fmla="*/ 7144 h 400051"/>
              <a:gd name="connsiteX0" fmla="*/ 0 w 442913"/>
              <a:gd name="connsiteY0" fmla="*/ 14287 h 407194"/>
              <a:gd name="connsiteX1" fmla="*/ 226219 w 442913"/>
              <a:gd name="connsiteY1" fmla="*/ 0 h 407194"/>
              <a:gd name="connsiteX2" fmla="*/ 442913 w 442913"/>
              <a:gd name="connsiteY2" fmla="*/ 16669 h 407194"/>
              <a:gd name="connsiteX3" fmla="*/ 242888 w 442913"/>
              <a:gd name="connsiteY3" fmla="*/ 407194 h 407194"/>
              <a:gd name="connsiteX4" fmla="*/ 0 w 442913"/>
              <a:gd name="connsiteY4" fmla="*/ 14287 h 407194"/>
              <a:gd name="connsiteX0" fmla="*/ 0 w 442913"/>
              <a:gd name="connsiteY0" fmla="*/ 14287 h 407194"/>
              <a:gd name="connsiteX1" fmla="*/ 226219 w 442913"/>
              <a:gd name="connsiteY1" fmla="*/ 0 h 407194"/>
              <a:gd name="connsiteX2" fmla="*/ 442913 w 442913"/>
              <a:gd name="connsiteY2" fmla="*/ 16669 h 407194"/>
              <a:gd name="connsiteX3" fmla="*/ 242888 w 442913"/>
              <a:gd name="connsiteY3" fmla="*/ 407194 h 407194"/>
              <a:gd name="connsiteX4" fmla="*/ 123825 w 442913"/>
              <a:gd name="connsiteY4" fmla="*/ 207169 h 407194"/>
              <a:gd name="connsiteX5" fmla="*/ 0 w 442913"/>
              <a:gd name="connsiteY5" fmla="*/ 14287 h 407194"/>
              <a:gd name="connsiteX0" fmla="*/ 0 w 442913"/>
              <a:gd name="connsiteY0" fmla="*/ 14287 h 407194"/>
              <a:gd name="connsiteX1" fmla="*/ 226219 w 442913"/>
              <a:gd name="connsiteY1" fmla="*/ 0 h 407194"/>
              <a:gd name="connsiteX2" fmla="*/ 442913 w 442913"/>
              <a:gd name="connsiteY2" fmla="*/ 16669 h 407194"/>
              <a:gd name="connsiteX3" fmla="*/ 242888 w 442913"/>
              <a:gd name="connsiteY3" fmla="*/ 407194 h 407194"/>
              <a:gd name="connsiteX4" fmla="*/ 111919 w 442913"/>
              <a:gd name="connsiteY4" fmla="*/ 209550 h 407194"/>
              <a:gd name="connsiteX5" fmla="*/ 0 w 442913"/>
              <a:gd name="connsiteY5" fmla="*/ 14287 h 407194"/>
              <a:gd name="connsiteX0" fmla="*/ 0 w 442913"/>
              <a:gd name="connsiteY0" fmla="*/ 14287 h 407194"/>
              <a:gd name="connsiteX1" fmla="*/ 226219 w 442913"/>
              <a:gd name="connsiteY1" fmla="*/ 0 h 407194"/>
              <a:gd name="connsiteX2" fmla="*/ 442913 w 442913"/>
              <a:gd name="connsiteY2" fmla="*/ 16669 h 407194"/>
              <a:gd name="connsiteX3" fmla="*/ 242888 w 442913"/>
              <a:gd name="connsiteY3" fmla="*/ 407194 h 407194"/>
              <a:gd name="connsiteX4" fmla="*/ 111919 w 442913"/>
              <a:gd name="connsiteY4" fmla="*/ 209550 h 407194"/>
              <a:gd name="connsiteX5" fmla="*/ 0 w 442913"/>
              <a:gd name="connsiteY5" fmla="*/ 14287 h 407194"/>
              <a:gd name="connsiteX0" fmla="*/ 0 w 442913"/>
              <a:gd name="connsiteY0" fmla="*/ 14287 h 407194"/>
              <a:gd name="connsiteX1" fmla="*/ 226219 w 442913"/>
              <a:gd name="connsiteY1" fmla="*/ 0 h 407194"/>
              <a:gd name="connsiteX2" fmla="*/ 442913 w 442913"/>
              <a:gd name="connsiteY2" fmla="*/ 16669 h 407194"/>
              <a:gd name="connsiteX3" fmla="*/ 242888 w 442913"/>
              <a:gd name="connsiteY3" fmla="*/ 407194 h 407194"/>
              <a:gd name="connsiteX4" fmla="*/ 111919 w 442913"/>
              <a:gd name="connsiteY4" fmla="*/ 209550 h 407194"/>
              <a:gd name="connsiteX5" fmla="*/ 0 w 442913"/>
              <a:gd name="connsiteY5" fmla="*/ 14287 h 407194"/>
              <a:gd name="connsiteX0" fmla="*/ 0 w 442913"/>
              <a:gd name="connsiteY0" fmla="*/ 14287 h 407194"/>
              <a:gd name="connsiteX1" fmla="*/ 226219 w 442913"/>
              <a:gd name="connsiteY1" fmla="*/ 0 h 407194"/>
              <a:gd name="connsiteX2" fmla="*/ 442913 w 442913"/>
              <a:gd name="connsiteY2" fmla="*/ 16669 h 407194"/>
              <a:gd name="connsiteX3" fmla="*/ 354806 w 442913"/>
              <a:gd name="connsiteY3" fmla="*/ 188119 h 407194"/>
              <a:gd name="connsiteX4" fmla="*/ 242888 w 442913"/>
              <a:gd name="connsiteY4" fmla="*/ 407194 h 407194"/>
              <a:gd name="connsiteX5" fmla="*/ 111919 w 442913"/>
              <a:gd name="connsiteY5" fmla="*/ 209550 h 407194"/>
              <a:gd name="connsiteX6" fmla="*/ 0 w 442913"/>
              <a:gd name="connsiteY6" fmla="*/ 14287 h 407194"/>
              <a:gd name="connsiteX0" fmla="*/ 0 w 442913"/>
              <a:gd name="connsiteY0" fmla="*/ 14287 h 407194"/>
              <a:gd name="connsiteX1" fmla="*/ 226219 w 442913"/>
              <a:gd name="connsiteY1" fmla="*/ 0 h 407194"/>
              <a:gd name="connsiteX2" fmla="*/ 442913 w 442913"/>
              <a:gd name="connsiteY2" fmla="*/ 16669 h 407194"/>
              <a:gd name="connsiteX3" fmla="*/ 357188 w 442913"/>
              <a:gd name="connsiteY3" fmla="*/ 197644 h 407194"/>
              <a:gd name="connsiteX4" fmla="*/ 242888 w 442913"/>
              <a:gd name="connsiteY4" fmla="*/ 407194 h 407194"/>
              <a:gd name="connsiteX5" fmla="*/ 111919 w 442913"/>
              <a:gd name="connsiteY5" fmla="*/ 209550 h 407194"/>
              <a:gd name="connsiteX6" fmla="*/ 0 w 442913"/>
              <a:gd name="connsiteY6" fmla="*/ 14287 h 407194"/>
              <a:gd name="connsiteX0" fmla="*/ 0 w 442913"/>
              <a:gd name="connsiteY0" fmla="*/ 14287 h 407194"/>
              <a:gd name="connsiteX1" fmla="*/ 226219 w 442913"/>
              <a:gd name="connsiteY1" fmla="*/ 0 h 407194"/>
              <a:gd name="connsiteX2" fmla="*/ 442913 w 442913"/>
              <a:gd name="connsiteY2" fmla="*/ 16669 h 407194"/>
              <a:gd name="connsiteX3" fmla="*/ 357188 w 442913"/>
              <a:gd name="connsiteY3" fmla="*/ 197644 h 407194"/>
              <a:gd name="connsiteX4" fmla="*/ 242888 w 442913"/>
              <a:gd name="connsiteY4" fmla="*/ 407194 h 407194"/>
              <a:gd name="connsiteX5" fmla="*/ 111919 w 442913"/>
              <a:gd name="connsiteY5" fmla="*/ 209550 h 407194"/>
              <a:gd name="connsiteX6" fmla="*/ 0 w 442913"/>
              <a:gd name="connsiteY6" fmla="*/ 14287 h 407194"/>
              <a:gd name="connsiteX0" fmla="*/ 0 w 442913"/>
              <a:gd name="connsiteY0" fmla="*/ 14287 h 407194"/>
              <a:gd name="connsiteX1" fmla="*/ 226219 w 442913"/>
              <a:gd name="connsiteY1" fmla="*/ 0 h 407194"/>
              <a:gd name="connsiteX2" fmla="*/ 442913 w 442913"/>
              <a:gd name="connsiteY2" fmla="*/ 16669 h 407194"/>
              <a:gd name="connsiteX3" fmla="*/ 357188 w 442913"/>
              <a:gd name="connsiteY3" fmla="*/ 197644 h 407194"/>
              <a:gd name="connsiteX4" fmla="*/ 242888 w 442913"/>
              <a:gd name="connsiteY4" fmla="*/ 407194 h 407194"/>
              <a:gd name="connsiteX5" fmla="*/ 111919 w 442913"/>
              <a:gd name="connsiteY5" fmla="*/ 209550 h 407194"/>
              <a:gd name="connsiteX6" fmla="*/ 0 w 442913"/>
              <a:gd name="connsiteY6" fmla="*/ 14287 h 407194"/>
              <a:gd name="connsiteX0" fmla="*/ 0 w 442913"/>
              <a:gd name="connsiteY0" fmla="*/ 14287 h 407194"/>
              <a:gd name="connsiteX1" fmla="*/ 226219 w 442913"/>
              <a:gd name="connsiteY1" fmla="*/ 0 h 407194"/>
              <a:gd name="connsiteX2" fmla="*/ 442913 w 442913"/>
              <a:gd name="connsiteY2" fmla="*/ 16669 h 407194"/>
              <a:gd name="connsiteX3" fmla="*/ 357188 w 442913"/>
              <a:gd name="connsiteY3" fmla="*/ 197644 h 407194"/>
              <a:gd name="connsiteX4" fmla="*/ 242888 w 442913"/>
              <a:gd name="connsiteY4" fmla="*/ 407194 h 407194"/>
              <a:gd name="connsiteX5" fmla="*/ 107156 w 442913"/>
              <a:gd name="connsiteY5" fmla="*/ 211931 h 407194"/>
              <a:gd name="connsiteX6" fmla="*/ 0 w 442913"/>
              <a:gd name="connsiteY6" fmla="*/ 14287 h 407194"/>
              <a:gd name="connsiteX0" fmla="*/ 0 w 442913"/>
              <a:gd name="connsiteY0" fmla="*/ 14287 h 407194"/>
              <a:gd name="connsiteX1" fmla="*/ 226219 w 442913"/>
              <a:gd name="connsiteY1" fmla="*/ 0 h 407194"/>
              <a:gd name="connsiteX2" fmla="*/ 442913 w 442913"/>
              <a:gd name="connsiteY2" fmla="*/ 16669 h 407194"/>
              <a:gd name="connsiteX3" fmla="*/ 357188 w 442913"/>
              <a:gd name="connsiteY3" fmla="*/ 197644 h 407194"/>
              <a:gd name="connsiteX4" fmla="*/ 242888 w 442913"/>
              <a:gd name="connsiteY4" fmla="*/ 407194 h 407194"/>
              <a:gd name="connsiteX5" fmla="*/ 107156 w 442913"/>
              <a:gd name="connsiteY5" fmla="*/ 211931 h 407194"/>
              <a:gd name="connsiteX6" fmla="*/ 0 w 442913"/>
              <a:gd name="connsiteY6" fmla="*/ 14287 h 40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913" h="407194">
                <a:moveTo>
                  <a:pt x="0" y="14287"/>
                </a:moveTo>
                <a:cubicBezTo>
                  <a:pt x="73819" y="11906"/>
                  <a:pt x="104775" y="0"/>
                  <a:pt x="226219" y="0"/>
                </a:cubicBezTo>
                <a:cubicBezTo>
                  <a:pt x="340519" y="3175"/>
                  <a:pt x="369094" y="13494"/>
                  <a:pt x="442913" y="16669"/>
                </a:cubicBezTo>
                <a:cubicBezTo>
                  <a:pt x="414338" y="76994"/>
                  <a:pt x="402432" y="111125"/>
                  <a:pt x="357188" y="197644"/>
                </a:cubicBezTo>
                <a:cubicBezTo>
                  <a:pt x="295275" y="324644"/>
                  <a:pt x="280988" y="337344"/>
                  <a:pt x="242888" y="407194"/>
                </a:cubicBezTo>
                <a:cubicBezTo>
                  <a:pt x="199232" y="341313"/>
                  <a:pt x="167481" y="308769"/>
                  <a:pt x="107156" y="211931"/>
                </a:cubicBezTo>
                <a:cubicBezTo>
                  <a:pt x="46037" y="113506"/>
                  <a:pt x="37306" y="79375"/>
                  <a:pt x="0" y="1428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cxnSp>
        <p:nvCxnSpPr>
          <p:cNvPr id="16" name="Elbow Connector 4"/>
          <p:cNvCxnSpPr>
            <a:stCxn id="14" idx="2"/>
            <a:endCxn id="15" idx="0"/>
          </p:cNvCxnSpPr>
          <p:nvPr/>
        </p:nvCxnSpPr>
        <p:spPr>
          <a:xfrm flipV="1">
            <a:off x="4129359" y="2282603"/>
            <a:ext cx="2472331" cy="339036"/>
          </a:xfrm>
          <a:prstGeom prst="straightConnector1">
            <a:avLst/>
          </a:prstGeom>
          <a:ln w="76200">
            <a:solidFill>
              <a:srgbClr val="FFC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538807" y="2712239"/>
            <a:ext cx="267401" cy="2674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18" name="Oval 17"/>
          <p:cNvSpPr/>
          <p:nvPr/>
        </p:nvSpPr>
        <p:spPr>
          <a:xfrm>
            <a:off x="6880273" y="2328146"/>
            <a:ext cx="267401" cy="2674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19" name="Oval 18"/>
          <p:cNvSpPr/>
          <p:nvPr/>
        </p:nvSpPr>
        <p:spPr>
          <a:xfrm>
            <a:off x="7344628" y="2327019"/>
            <a:ext cx="267401" cy="2674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20" name="Oval 19"/>
          <p:cNvSpPr/>
          <p:nvPr/>
        </p:nvSpPr>
        <p:spPr>
          <a:xfrm>
            <a:off x="7823262" y="2356081"/>
            <a:ext cx="267401" cy="2674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21" name="Oval 20"/>
          <p:cNvSpPr/>
          <p:nvPr/>
        </p:nvSpPr>
        <p:spPr>
          <a:xfrm>
            <a:off x="7084326" y="2643817"/>
            <a:ext cx="267401" cy="2674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22" name="Oval 21"/>
          <p:cNvSpPr/>
          <p:nvPr/>
        </p:nvSpPr>
        <p:spPr>
          <a:xfrm>
            <a:off x="7156222" y="3027277"/>
            <a:ext cx="267401" cy="2674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23" name="Oval 22"/>
          <p:cNvSpPr/>
          <p:nvPr/>
        </p:nvSpPr>
        <p:spPr>
          <a:xfrm>
            <a:off x="8224363" y="2398284"/>
            <a:ext cx="267401" cy="2674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24" name="Oval 23"/>
          <p:cNvSpPr/>
          <p:nvPr/>
        </p:nvSpPr>
        <p:spPr>
          <a:xfrm>
            <a:off x="7956962" y="2845940"/>
            <a:ext cx="267401" cy="2674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25" name="Oval 24"/>
          <p:cNvSpPr/>
          <p:nvPr/>
        </p:nvSpPr>
        <p:spPr>
          <a:xfrm>
            <a:off x="7844454" y="3223374"/>
            <a:ext cx="267401" cy="2674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26" name="Oval 25"/>
          <p:cNvSpPr/>
          <p:nvPr/>
        </p:nvSpPr>
        <p:spPr>
          <a:xfrm>
            <a:off x="7506115" y="3083940"/>
            <a:ext cx="267401" cy="2674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27" name="Oval 26"/>
          <p:cNvSpPr/>
          <p:nvPr/>
        </p:nvSpPr>
        <p:spPr>
          <a:xfrm>
            <a:off x="7482646" y="3504551"/>
            <a:ext cx="267401" cy="2674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Arial" panose="020B0604020202020204" pitchFamily="34" charset="0"/>
              <a:cs typeface="Arial" panose="020B0604020202020204" pitchFamily="34" charset="0"/>
            </a:endParaRPr>
          </a:p>
        </p:txBody>
      </p:sp>
      <p:sp>
        <p:nvSpPr>
          <p:cNvPr id="29" name="矩形 396">
            <a:extLst>
              <a:ext uri="{FF2B5EF4-FFF2-40B4-BE49-F238E27FC236}">
                <a16:creationId xmlns:a16="http://schemas.microsoft.com/office/drawing/2014/main" id="{035DB117-007E-459A-8ED0-2B49C6F42B8E}"/>
              </a:ext>
            </a:extLst>
          </p:cNvPr>
          <p:cNvSpPr/>
          <p:nvPr/>
        </p:nvSpPr>
        <p:spPr>
          <a:xfrm>
            <a:off x="8572456" y="4004311"/>
            <a:ext cx="2503061" cy="461665"/>
          </a:xfrm>
          <a:prstGeom prst="rect">
            <a:avLst/>
          </a:prstGeom>
          <a:noFill/>
          <a:ln w="38100">
            <a:noFill/>
          </a:ln>
        </p:spPr>
        <p:txBody>
          <a:bodyPr wrap="square" lIns="91440" tIns="45720" rIns="91440" bIns="45720">
            <a:spAutoFit/>
          </a:bodyPr>
          <a:lstStyle/>
          <a:p>
            <a:pPr algn="ctr"/>
            <a:r>
              <a:rPr lang="en-US" altLang="zh-CN" sz="2400" b="1" dirty="0">
                <a:ln w="0"/>
                <a:latin typeface="Arial" panose="020B0604020202020204" pitchFamily="34" charset="0"/>
                <a:cs typeface="Arial" panose="020B0604020202020204" pitchFamily="34" charset="0"/>
              </a:rPr>
              <a:t>Best Solution</a:t>
            </a:r>
            <a:endParaRPr lang="zh-CN" altLang="en-US" sz="2400" b="1" dirty="0">
              <a:ln w="0"/>
              <a:latin typeface="Arial" panose="020B0604020202020204" pitchFamily="34" charset="0"/>
              <a:ea typeface="Arial Unicode MS" panose="020B0604020202020204" pitchFamily="34" charset="-122"/>
              <a:cs typeface="Arial" panose="020B0604020202020204" pitchFamily="34" charset="0"/>
            </a:endParaRPr>
          </a:p>
        </p:txBody>
      </p:sp>
      <p:cxnSp>
        <p:nvCxnSpPr>
          <p:cNvPr id="30" name="Connector: Curved 29">
            <a:extLst>
              <a:ext uri="{FF2B5EF4-FFF2-40B4-BE49-F238E27FC236}">
                <a16:creationId xmlns:a16="http://schemas.microsoft.com/office/drawing/2014/main" id="{7FF8DDE3-65FA-4433-84CD-93716FA5F8EC}"/>
              </a:ext>
            </a:extLst>
          </p:cNvPr>
          <p:cNvCxnSpPr>
            <a:cxnSpLocks/>
            <a:stCxn id="29" idx="0"/>
            <a:endCxn id="17" idx="7"/>
          </p:cNvCxnSpPr>
          <p:nvPr/>
        </p:nvCxnSpPr>
        <p:spPr>
          <a:xfrm rot="16200000" flipV="1">
            <a:off x="8169062" y="2349385"/>
            <a:ext cx="1252912" cy="2056939"/>
          </a:xfrm>
          <a:prstGeom prst="curvedConnector3">
            <a:avLst>
              <a:gd name="adj1" fmla="val 12137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6446D0E-5DDA-4284-9649-32AA96A1E098}"/>
              </a:ext>
            </a:extLst>
          </p:cNvPr>
          <p:cNvSpPr/>
          <p:nvPr/>
        </p:nvSpPr>
        <p:spPr>
          <a:xfrm>
            <a:off x="571500" y="5737454"/>
            <a:ext cx="11264900" cy="523220"/>
          </a:xfrm>
          <a:prstGeom prst="rect">
            <a:avLst/>
          </a:prstGeom>
        </p:spPr>
        <p:txBody>
          <a:bodyPr wrap="square">
            <a:spAutoFit/>
          </a:bodyPr>
          <a:lstStyle/>
          <a:p>
            <a:pPr algn="r"/>
            <a:r>
              <a:rPr lang="en-US" sz="1400" b="1" dirty="0">
                <a:latin typeface="Arial" panose="020B0604020202020204" pitchFamily="34" charset="0"/>
                <a:cs typeface="Arial" panose="020B0604020202020204" pitchFamily="34" charset="0"/>
              </a:rPr>
              <a:t>Wu WW, Hu DL, Cong WX, Shan HM, Wang SY, Chuang N, Yan PK, Yu HY, Vardhanabhuti V, Wang G: Stabilizing Deep Tomographic Reconstruction Networks. https://arxiv.org/abs/2008.01846, v1, v2, 2020; v3, v4, 2021</a:t>
            </a:r>
          </a:p>
        </p:txBody>
      </p:sp>
      <p:sp>
        <p:nvSpPr>
          <p:cNvPr id="33" name="Rectangle 32">
            <a:extLst>
              <a:ext uri="{FF2B5EF4-FFF2-40B4-BE49-F238E27FC236}">
                <a16:creationId xmlns:a16="http://schemas.microsoft.com/office/drawing/2014/main" id="{0BE10216-2106-4674-9875-811A2EC9F586}"/>
              </a:ext>
            </a:extLst>
          </p:cNvPr>
          <p:cNvSpPr/>
          <p:nvPr/>
        </p:nvSpPr>
        <p:spPr>
          <a:xfrm>
            <a:off x="700726" y="4695101"/>
            <a:ext cx="10298390" cy="954107"/>
          </a:xfrm>
          <a:prstGeom prst="rect">
            <a:avLst/>
          </a:prstGeom>
        </p:spPr>
        <p:txBody>
          <a:bodyPr wrap="square">
            <a:spAutoFit/>
          </a:bodyPr>
          <a:lstStyle/>
          <a:p>
            <a:r>
              <a:rPr lang="en-US" sz="2800" b="1" dirty="0">
                <a:solidFill>
                  <a:srgbClr val="FF0000"/>
                </a:solidFill>
                <a:latin typeface="Arial" panose="020B0604020202020204" pitchFamily="34" charset="0"/>
                <a:cs typeface="Arial" panose="020B0604020202020204" pitchFamily="34" charset="0"/>
              </a:rPr>
              <a:t>Synergization for Stabilization:</a:t>
            </a:r>
          </a:p>
          <a:p>
            <a:r>
              <a:rPr lang="en-US" sz="2800" b="1" dirty="0">
                <a:solidFill>
                  <a:srgbClr val="FF0000"/>
                </a:solidFill>
                <a:latin typeface="Arial" panose="020B0604020202020204" pitchFamily="34" charset="0"/>
                <a:cs typeface="Arial" panose="020B0604020202020204" pitchFamily="34" charset="0"/>
              </a:rPr>
              <a:t>Analytic Compressive Iterative Deep (ACID) Framework</a:t>
            </a:r>
          </a:p>
        </p:txBody>
      </p:sp>
    </p:spTree>
    <p:extLst>
      <p:ext uri="{BB962C8B-B14F-4D97-AF65-F5344CB8AC3E}">
        <p14:creationId xmlns:p14="http://schemas.microsoft.com/office/powerpoint/2010/main" val="4236170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Illustration of Reconstruction Workflow</a:t>
            </a:r>
          </a:p>
        </p:txBody>
      </p:sp>
      <p:pic>
        <p:nvPicPr>
          <p:cNvPr id="4" name="Picture 3">
            <a:extLst>
              <a:ext uri="{FF2B5EF4-FFF2-40B4-BE49-F238E27FC236}">
                <a16:creationId xmlns:a16="http://schemas.microsoft.com/office/drawing/2014/main" id="{B7B1D349-318E-49EF-B354-CA0C4F682A97}"/>
              </a:ext>
            </a:extLst>
          </p:cNvPr>
          <p:cNvPicPr>
            <a:picLocks noChangeAspect="1"/>
          </p:cNvPicPr>
          <p:nvPr/>
        </p:nvPicPr>
        <p:blipFill>
          <a:blip r:embed="rId2"/>
          <a:stretch>
            <a:fillRect/>
          </a:stretch>
        </p:blipFill>
        <p:spPr>
          <a:xfrm>
            <a:off x="919041" y="2267175"/>
            <a:ext cx="10076033" cy="3466946"/>
          </a:xfrm>
          <a:prstGeom prst="rect">
            <a:avLst/>
          </a:prstGeom>
        </p:spPr>
      </p:pic>
    </p:spTree>
    <p:extLst>
      <p:ext uri="{BB962C8B-B14F-4D97-AF65-F5344CB8AC3E}">
        <p14:creationId xmlns:p14="http://schemas.microsoft.com/office/powerpoint/2010/main" val="1260910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Lipschitz Continuity</a:t>
            </a:r>
          </a:p>
        </p:txBody>
      </p:sp>
      <p:pic>
        <p:nvPicPr>
          <p:cNvPr id="5" name="Picture 4"/>
          <p:cNvPicPr>
            <a:picLocks noChangeAspect="1"/>
          </p:cNvPicPr>
          <p:nvPr/>
        </p:nvPicPr>
        <p:blipFill>
          <a:blip r:embed="rId2"/>
          <a:stretch>
            <a:fillRect/>
          </a:stretch>
        </p:blipFill>
        <p:spPr>
          <a:xfrm>
            <a:off x="373207" y="2036178"/>
            <a:ext cx="8216461" cy="4039254"/>
          </a:xfrm>
          <a:prstGeom prst="rect">
            <a:avLst/>
          </a:prstGeom>
        </p:spPr>
      </p:pic>
      <p:pic>
        <p:nvPicPr>
          <p:cNvPr id="7" name="Picture 6"/>
          <p:cNvPicPr>
            <a:picLocks noChangeAspect="1"/>
          </p:cNvPicPr>
          <p:nvPr/>
        </p:nvPicPr>
        <p:blipFill>
          <a:blip r:embed="rId3"/>
          <a:stretch>
            <a:fillRect/>
          </a:stretch>
        </p:blipFill>
        <p:spPr>
          <a:xfrm>
            <a:off x="10539077" y="5292865"/>
            <a:ext cx="1652923" cy="156513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9668" y="1591588"/>
            <a:ext cx="3602332" cy="3309062"/>
          </a:xfrm>
          <a:prstGeom prst="rect">
            <a:avLst/>
          </a:prstGeom>
        </p:spPr>
      </p:pic>
    </p:spTree>
    <p:extLst>
      <p:ext uri="{BB962C8B-B14F-4D97-AF65-F5344CB8AC3E}">
        <p14:creationId xmlns:p14="http://schemas.microsoft.com/office/powerpoint/2010/main" val="3484065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6484" y="970302"/>
            <a:ext cx="11828551" cy="2331495"/>
          </a:xfrm>
          <a:prstGeom prst="rect">
            <a:avLst/>
          </a:prstGeom>
        </p:spPr>
      </p:pic>
      <p:sp>
        <p:nvSpPr>
          <p:cNvPr id="3" name="Content Placeholder 2"/>
          <p:cNvSpPr>
            <a:spLocks noGrp="1"/>
          </p:cNvSpPr>
          <p:nvPr>
            <p:ph idx="1"/>
          </p:nvPr>
        </p:nvSpPr>
        <p:spPr>
          <a:xfrm>
            <a:off x="242684" y="1466210"/>
            <a:ext cx="1965960" cy="365280"/>
          </a:xfrm>
        </p:spPr>
        <p:txBody>
          <a:bodyPr>
            <a:normAutofit fontScale="92500" lnSpcReduction="10000"/>
          </a:bodyPr>
          <a:lstStyle/>
          <a:p>
            <a:pPr marL="68580" indent="0">
              <a:buNone/>
            </a:pPr>
            <a:r>
              <a:rPr lang="en-US" sz="2000" dirty="0">
                <a:solidFill>
                  <a:srgbClr val="FFFF00"/>
                </a:solidFill>
              </a:rPr>
              <a:t>Ground Truth</a:t>
            </a:r>
          </a:p>
        </p:txBody>
      </p:sp>
      <p:sp>
        <p:nvSpPr>
          <p:cNvPr id="6" name="Content Placeholder 2"/>
          <p:cNvSpPr txBox="1">
            <a:spLocks/>
          </p:cNvSpPr>
          <p:nvPr/>
        </p:nvSpPr>
        <p:spPr>
          <a:xfrm>
            <a:off x="3184004" y="1466210"/>
            <a:ext cx="1965960" cy="365280"/>
          </a:xfrm>
          <a:prstGeom prst="rect">
            <a:avLst/>
          </a:prstGeom>
        </p:spPr>
        <p:txBody>
          <a:bodyPr vert="horz">
            <a:normAutofit fontScale="92500" lnSpcReduction="10000"/>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buNone/>
            </a:pPr>
            <a:r>
              <a:rPr lang="en-US" sz="2000" dirty="0">
                <a:solidFill>
                  <a:srgbClr val="FFFF00"/>
                </a:solidFill>
              </a:rPr>
              <a:t>Ell-50</a:t>
            </a:r>
          </a:p>
        </p:txBody>
      </p:sp>
      <p:sp>
        <p:nvSpPr>
          <p:cNvPr id="7" name="Content Placeholder 2"/>
          <p:cNvSpPr txBox="1">
            <a:spLocks/>
          </p:cNvSpPr>
          <p:nvPr/>
        </p:nvSpPr>
        <p:spPr>
          <a:xfrm>
            <a:off x="6141719" y="1466210"/>
            <a:ext cx="1965960" cy="365280"/>
          </a:xfrm>
          <a:prstGeom prst="rect">
            <a:avLst/>
          </a:prstGeom>
        </p:spPr>
        <p:txBody>
          <a:bodyPr vert="horz">
            <a:normAutofit fontScale="92500" lnSpcReduction="10000"/>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buNone/>
            </a:pPr>
            <a:r>
              <a:rPr lang="en-US" sz="2000" dirty="0">
                <a:solidFill>
                  <a:srgbClr val="FFFF00"/>
                </a:solidFill>
              </a:rPr>
              <a:t>CS</a:t>
            </a:r>
          </a:p>
        </p:txBody>
      </p:sp>
      <p:sp>
        <p:nvSpPr>
          <p:cNvPr id="8" name="Content Placeholder 2"/>
          <p:cNvSpPr txBox="1">
            <a:spLocks/>
          </p:cNvSpPr>
          <p:nvPr/>
        </p:nvSpPr>
        <p:spPr>
          <a:xfrm>
            <a:off x="9430560" y="1331712"/>
            <a:ext cx="1965960" cy="628655"/>
          </a:xfrm>
          <a:prstGeom prst="rect">
            <a:avLst/>
          </a:prstGeom>
        </p:spPr>
        <p:txBody>
          <a:bodyPr vert="horz">
            <a:normAutofit fontScale="85000" lnSpcReduction="20000"/>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lgn="ctr">
              <a:buNone/>
            </a:pPr>
            <a:r>
              <a:rPr lang="en-US" sz="4700" dirty="0">
                <a:solidFill>
                  <a:srgbClr val="FF0000"/>
                </a:solidFill>
              </a:rPr>
              <a:t>ACID</a:t>
            </a:r>
            <a:endParaRPr lang="en-US" sz="2000" dirty="0">
              <a:solidFill>
                <a:srgbClr val="FF0000"/>
              </a:solidFill>
            </a:endParaRPr>
          </a:p>
        </p:txBody>
      </p:sp>
      <p:sp>
        <p:nvSpPr>
          <p:cNvPr id="9" name="Content Placeholder 2"/>
          <p:cNvSpPr txBox="1">
            <a:spLocks/>
          </p:cNvSpPr>
          <p:nvPr/>
        </p:nvSpPr>
        <p:spPr>
          <a:xfrm>
            <a:off x="151243" y="9853"/>
            <a:ext cx="11843792" cy="989302"/>
          </a:xfrm>
          <a:prstGeom prst="rect">
            <a:avLst/>
          </a:prstGeom>
        </p:spPr>
        <p:txBody>
          <a:bodyPr vert="horz">
            <a:noAutofit/>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buNone/>
            </a:pPr>
            <a:r>
              <a:rPr lang="en-US" sz="2400" dirty="0">
                <a:solidFill>
                  <a:srgbClr val="FF0000"/>
                </a:solidFill>
              </a:rPr>
              <a:t>Type I Instability – New Artifacts Generated / Type I Error / False Positive</a:t>
            </a:r>
          </a:p>
          <a:p>
            <a:pPr marL="68580" indent="0">
              <a:buNone/>
            </a:pPr>
            <a:r>
              <a:rPr lang="en-US" sz="2400" dirty="0">
                <a:solidFill>
                  <a:srgbClr val="00B050"/>
                </a:solidFill>
              </a:rPr>
              <a:t>Type II Instability – Small Features Undetected / Type II Error / False Negative </a:t>
            </a:r>
          </a:p>
        </p:txBody>
      </p:sp>
      <p:pic>
        <p:nvPicPr>
          <p:cNvPr id="10" name="Picture 9"/>
          <p:cNvPicPr>
            <a:picLocks noChangeAspect="1"/>
          </p:cNvPicPr>
          <p:nvPr/>
        </p:nvPicPr>
        <p:blipFill>
          <a:blip r:embed="rId4"/>
          <a:stretch>
            <a:fillRect/>
          </a:stretch>
        </p:blipFill>
        <p:spPr>
          <a:xfrm>
            <a:off x="181725" y="3448688"/>
            <a:ext cx="11828551" cy="2312483"/>
          </a:xfrm>
          <a:prstGeom prst="rect">
            <a:avLst/>
          </a:prstGeom>
        </p:spPr>
      </p:pic>
      <p:sp>
        <p:nvSpPr>
          <p:cNvPr id="11" name="Content Placeholder 2"/>
          <p:cNvSpPr txBox="1">
            <a:spLocks/>
          </p:cNvSpPr>
          <p:nvPr/>
        </p:nvSpPr>
        <p:spPr>
          <a:xfrm>
            <a:off x="212204" y="5337170"/>
            <a:ext cx="1965960" cy="365280"/>
          </a:xfrm>
          <a:prstGeom prst="rect">
            <a:avLst/>
          </a:prstGeom>
        </p:spPr>
        <p:txBody>
          <a:bodyPr vert="horz">
            <a:normAutofit fontScale="92500" lnSpcReduction="10000"/>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buFont typeface="Courier New" panose="02070309020205020404" pitchFamily="49" charset="0"/>
              <a:buNone/>
            </a:pPr>
            <a:r>
              <a:rPr lang="en-US" sz="2000">
                <a:solidFill>
                  <a:srgbClr val="FFFF00"/>
                </a:solidFill>
              </a:rPr>
              <a:t>Ground Truth</a:t>
            </a:r>
            <a:endParaRPr lang="en-US" sz="2000" dirty="0">
              <a:solidFill>
                <a:srgbClr val="FFFF00"/>
              </a:solidFill>
            </a:endParaRPr>
          </a:p>
        </p:txBody>
      </p:sp>
      <p:sp>
        <p:nvSpPr>
          <p:cNvPr id="12" name="Content Placeholder 2"/>
          <p:cNvSpPr txBox="1">
            <a:spLocks/>
          </p:cNvSpPr>
          <p:nvPr/>
        </p:nvSpPr>
        <p:spPr>
          <a:xfrm>
            <a:off x="3153524" y="5337170"/>
            <a:ext cx="1965960" cy="365280"/>
          </a:xfrm>
          <a:prstGeom prst="rect">
            <a:avLst/>
          </a:prstGeom>
        </p:spPr>
        <p:txBody>
          <a:bodyPr vert="horz">
            <a:normAutofit fontScale="92500" lnSpcReduction="10000"/>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buNone/>
            </a:pPr>
            <a:r>
              <a:rPr lang="en-US" sz="2000" dirty="0">
                <a:solidFill>
                  <a:srgbClr val="FFFF00"/>
                </a:solidFill>
              </a:rPr>
              <a:t>DAGAN,</a:t>
            </a:r>
          </a:p>
        </p:txBody>
      </p:sp>
      <p:sp>
        <p:nvSpPr>
          <p:cNvPr id="13" name="Content Placeholder 2"/>
          <p:cNvSpPr txBox="1">
            <a:spLocks/>
          </p:cNvSpPr>
          <p:nvPr/>
        </p:nvSpPr>
        <p:spPr>
          <a:xfrm>
            <a:off x="6111239" y="5337170"/>
            <a:ext cx="1965960" cy="365280"/>
          </a:xfrm>
          <a:prstGeom prst="rect">
            <a:avLst/>
          </a:prstGeom>
        </p:spPr>
        <p:txBody>
          <a:bodyPr vert="horz">
            <a:normAutofit fontScale="92500" lnSpcReduction="10000"/>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buNone/>
            </a:pPr>
            <a:r>
              <a:rPr lang="en-US" sz="2000" dirty="0">
                <a:solidFill>
                  <a:srgbClr val="FFFF00"/>
                </a:solidFill>
              </a:rPr>
              <a:t>CS</a:t>
            </a:r>
          </a:p>
        </p:txBody>
      </p:sp>
      <p:sp>
        <p:nvSpPr>
          <p:cNvPr id="14" name="Content Placeholder 2"/>
          <p:cNvSpPr txBox="1">
            <a:spLocks/>
          </p:cNvSpPr>
          <p:nvPr/>
        </p:nvSpPr>
        <p:spPr>
          <a:xfrm>
            <a:off x="9430560" y="4203780"/>
            <a:ext cx="1965960" cy="731549"/>
          </a:xfrm>
          <a:prstGeom prst="rect">
            <a:avLst/>
          </a:prstGeom>
        </p:spPr>
        <p:txBody>
          <a:bodyPr vert="horz">
            <a:normAutofit/>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lgn="ctr">
              <a:buNone/>
            </a:pPr>
            <a:r>
              <a:rPr lang="en-US" sz="4000" dirty="0">
                <a:solidFill>
                  <a:srgbClr val="FF0000"/>
                </a:solidFill>
              </a:rPr>
              <a:t>ACID</a:t>
            </a:r>
          </a:p>
        </p:txBody>
      </p:sp>
      <p:sp>
        <p:nvSpPr>
          <p:cNvPr id="15" name="Down Arrow 14"/>
          <p:cNvSpPr/>
          <p:nvPr/>
        </p:nvSpPr>
        <p:spPr>
          <a:xfrm rot="14400000">
            <a:off x="4122011" y="4073674"/>
            <a:ext cx="372031" cy="51299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9000000">
            <a:off x="4089698" y="2563612"/>
            <a:ext cx="372031" cy="51299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3661751" y="2460067"/>
            <a:ext cx="372031" cy="51299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5400000">
            <a:off x="3950488" y="4768533"/>
            <a:ext cx="372031" cy="51299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296D408-0711-4A9F-9B78-295AD29BC15E}"/>
              </a:ext>
            </a:extLst>
          </p:cNvPr>
          <p:cNvSpPr/>
          <p:nvPr/>
        </p:nvSpPr>
        <p:spPr>
          <a:xfrm>
            <a:off x="673100" y="5731270"/>
            <a:ext cx="11264900" cy="523220"/>
          </a:xfrm>
          <a:prstGeom prst="rect">
            <a:avLst/>
          </a:prstGeom>
        </p:spPr>
        <p:txBody>
          <a:bodyPr wrap="square">
            <a:spAutoFit/>
          </a:bodyPr>
          <a:lstStyle/>
          <a:p>
            <a:pPr algn="r"/>
            <a:r>
              <a:rPr lang="en-US" sz="1400" b="1" dirty="0">
                <a:latin typeface="Arial" panose="020B0604020202020204" pitchFamily="34" charset="0"/>
                <a:cs typeface="Arial" panose="020B0604020202020204" pitchFamily="34" charset="0"/>
              </a:rPr>
              <a:t>Wu WW, Hu DL, Cong WX, Shan HM, Wang SY, Chuang N, Yan PK, Yu HY, Vardhanabhuti V, Wang G: Stabilizing Deep Tomographic Reconstruction Networks. https://arxiv.org/abs/2008.01846, v1, v2, 2020; v3, v4, 2021</a:t>
            </a:r>
          </a:p>
        </p:txBody>
      </p:sp>
    </p:spTree>
    <p:extLst>
      <p:ext uri="{BB962C8B-B14F-4D97-AF65-F5344CB8AC3E}">
        <p14:creationId xmlns:p14="http://schemas.microsoft.com/office/powerpoint/2010/main" val="1738970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8637-3B8C-4AFA-951A-DDA92B27D903}"/>
              </a:ext>
            </a:extLst>
          </p:cNvPr>
          <p:cNvSpPr>
            <a:spLocks noGrp="1"/>
          </p:cNvSpPr>
          <p:nvPr>
            <p:ph type="title"/>
          </p:nvPr>
        </p:nvSpPr>
        <p:spPr/>
        <p:txBody>
          <a:bodyPr/>
          <a:lstStyle/>
          <a:p>
            <a:r>
              <a:rPr lang="en-US" sz="6000" dirty="0">
                <a:solidFill>
                  <a:srgbClr val="FF0000"/>
                </a:solidFill>
              </a:rPr>
              <a:t>E</a:t>
            </a:r>
            <a:r>
              <a:rPr lang="en-US" sz="4400" dirty="0"/>
              <a:t>xplainability Issue</a:t>
            </a:r>
          </a:p>
        </p:txBody>
      </p:sp>
      <p:pic>
        <p:nvPicPr>
          <p:cNvPr id="4" name="Picture 3">
            <a:extLst>
              <a:ext uri="{FF2B5EF4-FFF2-40B4-BE49-F238E27FC236}">
                <a16:creationId xmlns:a16="http://schemas.microsoft.com/office/drawing/2014/main" id="{6CF93FC0-ED01-47A4-A9E6-92B1121AF6DC}"/>
              </a:ext>
            </a:extLst>
          </p:cNvPr>
          <p:cNvPicPr>
            <a:picLocks noChangeAspect="1"/>
          </p:cNvPicPr>
          <p:nvPr/>
        </p:nvPicPr>
        <p:blipFill>
          <a:blip r:embed="rId2"/>
          <a:stretch>
            <a:fillRect/>
          </a:stretch>
        </p:blipFill>
        <p:spPr>
          <a:xfrm>
            <a:off x="2606836" y="1629348"/>
            <a:ext cx="7236286" cy="4402867"/>
          </a:xfrm>
          <a:prstGeom prst="rect">
            <a:avLst/>
          </a:prstGeom>
          <a:ln w="38100">
            <a:solidFill>
              <a:srgbClr val="00B050"/>
            </a:solidFill>
          </a:ln>
        </p:spPr>
      </p:pic>
      <p:sp>
        <p:nvSpPr>
          <p:cNvPr id="5" name="Rectangle 4">
            <a:extLst>
              <a:ext uri="{FF2B5EF4-FFF2-40B4-BE49-F238E27FC236}">
                <a16:creationId xmlns:a16="http://schemas.microsoft.com/office/drawing/2014/main" id="{1779E8B6-C04A-4DB9-8C89-D5DA080B6281}"/>
              </a:ext>
            </a:extLst>
          </p:cNvPr>
          <p:cNvSpPr/>
          <p:nvPr/>
        </p:nvSpPr>
        <p:spPr>
          <a:xfrm>
            <a:off x="2458844" y="6211669"/>
            <a:ext cx="9733156" cy="523220"/>
          </a:xfrm>
          <a:prstGeom prst="rect">
            <a:avLst/>
          </a:prstGeom>
        </p:spPr>
        <p:txBody>
          <a:bodyPr wrap="square">
            <a:spAutoFit/>
          </a:bodyPr>
          <a:lstStyle/>
          <a:p>
            <a:pPr algn="r"/>
            <a:r>
              <a:rPr lang="en-US" sz="1400" b="1" dirty="0">
                <a:solidFill>
                  <a:srgbClr val="FF0000"/>
                </a:solidFill>
                <a:latin typeface="Arial" panose="020B0604020202020204" pitchFamily="34" charset="0"/>
                <a:cs typeface="Arial" panose="020B0604020202020204" pitchFamily="34" charset="0"/>
              </a:rPr>
              <a:t>F. -L. Fan, J. Xiong, M. Li and G. Wang, "On Interpretability of Artificial Neural Networks: A Survey," in IEEE Transactions on Radiation and Plasma Medical Sciences, </a:t>
            </a:r>
            <a:r>
              <a:rPr lang="en-US" sz="1400" b="1" dirty="0" err="1">
                <a:solidFill>
                  <a:srgbClr val="FF0000"/>
                </a:solidFill>
                <a:latin typeface="Arial" panose="020B0604020202020204" pitchFamily="34" charset="0"/>
                <a:cs typeface="Arial" panose="020B0604020202020204" pitchFamily="34" charset="0"/>
              </a:rPr>
              <a:t>doi</a:t>
            </a:r>
            <a:r>
              <a:rPr lang="en-US" sz="1400" b="1" dirty="0">
                <a:solidFill>
                  <a:srgbClr val="FF0000"/>
                </a:solidFill>
                <a:latin typeface="Arial" panose="020B0604020202020204" pitchFamily="34" charset="0"/>
                <a:cs typeface="Arial" panose="020B0604020202020204" pitchFamily="34" charset="0"/>
              </a:rPr>
              <a:t>: 10.1109/TRPMS.2021.3066428, 2021</a:t>
            </a:r>
          </a:p>
        </p:txBody>
      </p:sp>
    </p:spTree>
    <p:extLst>
      <p:ext uri="{BB962C8B-B14F-4D97-AF65-F5344CB8AC3E}">
        <p14:creationId xmlns:p14="http://schemas.microsoft.com/office/powerpoint/2010/main" val="1245613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D1DE38-D53F-47EB-B2A5-A990C11157E7}"/>
              </a:ext>
            </a:extLst>
          </p:cNvPr>
          <p:cNvSpPr txBox="1">
            <a:spLocks/>
          </p:cNvSpPr>
          <p:nvPr/>
        </p:nvSpPr>
        <p:spPr>
          <a:xfrm>
            <a:off x="5105124" y="0"/>
            <a:ext cx="1981752" cy="9058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137DFEC-CF67-4ED0-8406-CADA1AD83719}"/>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pPr>
              <a:defRPr/>
            </a:pPr>
            <a:r>
              <a:rPr lang="en-US" sz="4800" dirty="0"/>
              <a:t>Interest in Interpretability</a:t>
            </a:r>
          </a:p>
        </p:txBody>
      </p:sp>
      <p:pic>
        <p:nvPicPr>
          <p:cNvPr id="3" name="Picture 2" descr="Chart, line chart&#10;&#10;Description automatically generated">
            <a:extLst>
              <a:ext uri="{FF2B5EF4-FFF2-40B4-BE49-F238E27FC236}">
                <a16:creationId xmlns:a16="http://schemas.microsoft.com/office/drawing/2014/main" id="{8200218B-3118-4332-AF04-7B710F98F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949" y="1564153"/>
            <a:ext cx="5828102" cy="4655515"/>
          </a:xfrm>
          <a:prstGeom prst="rect">
            <a:avLst/>
          </a:prstGeom>
        </p:spPr>
      </p:pic>
      <p:sp>
        <p:nvSpPr>
          <p:cNvPr id="9" name="TextBox 8">
            <a:extLst>
              <a:ext uri="{FF2B5EF4-FFF2-40B4-BE49-F238E27FC236}">
                <a16:creationId xmlns:a16="http://schemas.microsoft.com/office/drawing/2014/main" id="{88918743-5421-4419-88A0-C3BC47EC20FA}"/>
              </a:ext>
            </a:extLst>
          </p:cNvPr>
          <p:cNvSpPr txBox="1"/>
          <p:nvPr/>
        </p:nvSpPr>
        <p:spPr>
          <a:xfrm>
            <a:off x="1780410" y="6357358"/>
            <a:ext cx="8937316" cy="523220"/>
          </a:xfrm>
          <a:prstGeom prst="rect">
            <a:avLst/>
          </a:prstGeom>
          <a:noFill/>
        </p:spPr>
        <p:txBody>
          <a:bodyPr wrap="square" rtlCol="0">
            <a:spAutoFit/>
          </a:bodyPr>
          <a:lstStyle/>
          <a:p>
            <a:pPr algn="r"/>
            <a:r>
              <a:rPr lang="en-US" sz="1400" b="1" dirty="0">
                <a:solidFill>
                  <a:srgbClr val="3B3BFB"/>
                </a:solidFill>
                <a:latin typeface="Arial" panose="020B0604020202020204" pitchFamily="34" charset="0"/>
              </a:rPr>
              <a:t>F. -L. Fan, J. </a:t>
            </a:r>
            <a:r>
              <a:rPr lang="en-US" sz="1400" b="1" dirty="0" err="1">
                <a:solidFill>
                  <a:srgbClr val="3B3BFB"/>
                </a:solidFill>
                <a:latin typeface="Arial" panose="020B0604020202020204" pitchFamily="34" charset="0"/>
              </a:rPr>
              <a:t>Xiong</a:t>
            </a:r>
            <a:r>
              <a:rPr lang="en-US" sz="1400" b="1" dirty="0">
                <a:solidFill>
                  <a:srgbClr val="3B3BFB"/>
                </a:solidFill>
                <a:latin typeface="Arial" panose="020B0604020202020204" pitchFamily="34" charset="0"/>
              </a:rPr>
              <a:t>, M. Li and G. Wang, "On Interpretability of Artificial Neural Networks: A Survey,"  IEEE Transactions on Radiation and Plasma Medical Sciences, </a:t>
            </a:r>
            <a:r>
              <a:rPr lang="en-US" sz="1400" b="1" dirty="0" err="1">
                <a:solidFill>
                  <a:srgbClr val="3B3BFB"/>
                </a:solidFill>
                <a:latin typeface="Arial" panose="020B0604020202020204" pitchFamily="34" charset="0"/>
              </a:rPr>
              <a:t>doi</a:t>
            </a:r>
            <a:r>
              <a:rPr lang="en-US" sz="1400" b="1" dirty="0">
                <a:solidFill>
                  <a:srgbClr val="3B3BFB"/>
                </a:solidFill>
                <a:latin typeface="Arial" panose="020B0604020202020204" pitchFamily="34" charset="0"/>
              </a:rPr>
              <a:t>: 10.1109/TRPMS.2021.3066428, 2021  </a:t>
            </a:r>
          </a:p>
        </p:txBody>
      </p:sp>
    </p:spTree>
    <p:extLst>
      <p:ext uri="{BB962C8B-B14F-4D97-AF65-F5344CB8AC3E}">
        <p14:creationId xmlns:p14="http://schemas.microsoft.com/office/powerpoint/2010/main" val="3179990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2F05E4-FF84-4D39-8DF8-E574B458541F}"/>
              </a:ext>
            </a:extLst>
          </p:cNvPr>
          <p:cNvSpPr txBox="1">
            <a:spLocks/>
          </p:cNvSpPr>
          <p:nvPr/>
        </p:nvSpPr>
        <p:spPr>
          <a:xfrm>
            <a:off x="2960289" y="15086"/>
            <a:ext cx="6637911" cy="89377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D1BFAD7-F92D-442C-A845-8E53A8428924}"/>
                  </a:ext>
                </a:extLst>
              </p:cNvPr>
              <p:cNvSpPr txBox="1"/>
              <p:nvPr/>
            </p:nvSpPr>
            <p:spPr>
              <a:xfrm>
                <a:off x="302321" y="3712578"/>
                <a:ext cx="5315935" cy="1200329"/>
              </a:xfrm>
              <a:prstGeom prst="rect">
                <a:avLst/>
              </a:prstGeom>
              <a:noFill/>
            </p:spPr>
            <p:txBody>
              <a:bodyPr wrap="square">
                <a:spAutoFit/>
              </a:bodyPr>
              <a:lstStyle/>
              <a:p>
                <a:r>
                  <a:rPr lang="en-US" sz="2400" b="1" dirty="0">
                    <a:latin typeface="Arial" panose="020B0604020202020204" pitchFamily="34" charset="0"/>
                    <a:ea typeface="SimSun" panose="02010600030101010101" pitchFamily="2" charset="-122"/>
                    <a:cs typeface="Arial" panose="020B0604020202020204" pitchFamily="34" charset="0"/>
                  </a:rPr>
                  <a:t>where</a:t>
                </a:r>
                <a:r>
                  <a:rPr lang="en-US" sz="2400" dirty="0">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lang="en-US" sz="2400" b="1" i="1">
                        <a:latin typeface="Cambria Math" panose="02040503050406030204" pitchFamily="18" charset="0"/>
                        <a:ea typeface="SimSun" panose="02010600030101010101" pitchFamily="2" charset="-122"/>
                        <a:cs typeface="Arial" panose="020B0604020202020204" pitchFamily="34" charset="0"/>
                      </a:rPr>
                      <m:t>𝐑</m:t>
                    </m:r>
                    <m:r>
                      <a:rPr lang="en-US" sz="2400" b="1">
                        <a:latin typeface="Cambria Math" panose="02040503050406030204" pitchFamily="18" charset="0"/>
                        <a:ea typeface="SimSun" panose="02010600030101010101" pitchFamily="2" charset="-122"/>
                        <a:cs typeface="Arial" panose="020B0604020202020204" pitchFamily="34" charset="0"/>
                      </a:rPr>
                      <m:t>(</m:t>
                    </m:r>
                    <m:r>
                      <a:rPr lang="en-US" sz="2400" b="1" i="1">
                        <a:latin typeface="Cambria Math" panose="02040503050406030204" pitchFamily="18" charset="0"/>
                        <a:ea typeface="SimSun" panose="02010600030101010101" pitchFamily="2" charset="-122"/>
                        <a:cs typeface="Arial" panose="020B0604020202020204" pitchFamily="34" charset="0"/>
                      </a:rPr>
                      <m:t>𝐱</m:t>
                    </m:r>
                    <m:r>
                      <a:rPr lang="en-US" sz="2400" b="1">
                        <a:latin typeface="Cambria Math" panose="02040503050406030204" pitchFamily="18" charset="0"/>
                        <a:ea typeface="SimSun" panose="02010600030101010101" pitchFamily="2" charset="-122"/>
                        <a:cs typeface="Arial" panose="020B0604020202020204" pitchFamily="34" charset="0"/>
                      </a:rPr>
                      <m:t>)</m:t>
                    </m:r>
                  </m:oMath>
                </a14:m>
                <a:r>
                  <a:rPr lang="en-US" sz="2400" b="1" dirty="0">
                    <a:latin typeface="Arial" panose="020B0604020202020204" pitchFamily="34" charset="0"/>
                    <a:ea typeface="SimSun" panose="02010600030101010101" pitchFamily="2" charset="-122"/>
                    <a:cs typeface="Arial" panose="020B0604020202020204" pitchFamily="34" charset="0"/>
                  </a:rPr>
                  <a:t> is a regularization term, </a:t>
                </a:r>
                <a14:m>
                  <m:oMath xmlns:m="http://schemas.openxmlformats.org/officeDocument/2006/math">
                    <m:r>
                      <a:rPr lang="en-US" sz="2400" b="1" i="0" smtClean="0">
                        <a:latin typeface="Cambria Math" panose="02040503050406030204" pitchFamily="18" charset="0"/>
                        <a:ea typeface="SimSun" panose="02010600030101010101" pitchFamily="2" charset="-122"/>
                        <a:cs typeface="Arial" panose="020B0604020202020204" pitchFamily="34" charset="0"/>
                      </a:rPr>
                      <m:t>𝛀</m:t>
                    </m:r>
                    <m:r>
                      <a:rPr lang="en-US" sz="2400" b="1" i="0" smtClean="0">
                        <a:latin typeface="Cambria Math" panose="02040503050406030204" pitchFamily="18" charset="0"/>
                        <a:ea typeface="SimSun" panose="02010600030101010101" pitchFamily="2" charset="-122"/>
                        <a:cs typeface="Arial" panose="020B0604020202020204" pitchFamily="34" charset="0"/>
                      </a:rPr>
                      <m:t>(</m:t>
                    </m:r>
                    <m:r>
                      <a:rPr lang="en-US" sz="2400" b="1" i="1" smtClean="0">
                        <a:latin typeface="Cambria Math" panose="02040503050406030204" pitchFamily="18" charset="0"/>
                        <a:ea typeface="SimSun" panose="02010600030101010101" pitchFamily="2" charset="-122"/>
                        <a:cs typeface="Arial" panose="020B0604020202020204" pitchFamily="34" charset="0"/>
                      </a:rPr>
                      <m:t>⋅</m:t>
                    </m:r>
                    <m:r>
                      <a:rPr lang="en-US" sz="2400" b="1" i="0" smtClean="0">
                        <a:latin typeface="Cambria Math" panose="02040503050406030204" pitchFamily="18" charset="0"/>
                        <a:ea typeface="SimSun" panose="02010600030101010101" pitchFamily="2" charset="-122"/>
                        <a:cs typeface="Arial" panose="020B0604020202020204" pitchFamily="34" charset="0"/>
                      </a:rPr>
                      <m:t>)</m:t>
                    </m:r>
                  </m:oMath>
                </a14:m>
                <a:r>
                  <a:rPr lang="en-US" sz="2400" dirty="0">
                    <a:latin typeface="Arial" panose="020B0604020202020204" pitchFamily="34" charset="0"/>
                    <a:ea typeface="SimSun" panose="02010600030101010101" pitchFamily="2" charset="-122"/>
                    <a:cs typeface="Arial" panose="020B0604020202020204" pitchFamily="34" charset="0"/>
                  </a:rPr>
                  <a:t> </a:t>
                </a:r>
                <a:r>
                  <a:rPr lang="en-US" sz="2400" b="1" dirty="0">
                    <a:latin typeface="Arial" panose="020B0604020202020204" pitchFamily="34" charset="0"/>
                    <a:ea typeface="SimSun" panose="02010600030101010101" pitchFamily="2" charset="-122"/>
                    <a:cs typeface="Arial" panose="020B0604020202020204" pitchFamily="34" charset="0"/>
                  </a:rPr>
                  <a:t>is the network, </a:t>
                </a:r>
              </a:p>
              <a:p>
                <a:r>
                  <a:rPr lang="en-US" sz="2400" b="1" dirty="0">
                    <a:latin typeface="Arial" panose="020B0604020202020204" pitchFamily="34" charset="0"/>
                    <a:ea typeface="SimSun" panose="02010600030101010101" pitchFamily="2" charset="-122"/>
                    <a:cs typeface="Arial" panose="020B0604020202020204" pitchFamily="34" charset="0"/>
                  </a:rPr>
                  <a:t>and</a:t>
                </a:r>
                <a:r>
                  <a:rPr lang="en-US" sz="2400" dirty="0">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sSub>
                      <m:sSubPr>
                        <m:ctrlPr>
                          <a:rPr lang="en-US" sz="2400" b="1" i="1" smtClean="0">
                            <a:latin typeface="Cambria Math" panose="02040503050406030204" pitchFamily="18" charset="0"/>
                            <a:ea typeface="SimSun" panose="02010600030101010101" pitchFamily="2" charset="-122"/>
                            <a:cs typeface="Arial" panose="020B0604020202020204" pitchFamily="34" charset="0"/>
                          </a:rPr>
                        </m:ctrlPr>
                      </m:sSubPr>
                      <m:e>
                        <m:r>
                          <a:rPr lang="en-US" sz="2400" b="1" i="0" smtClean="0">
                            <a:latin typeface="Cambria Math" panose="02040503050406030204" pitchFamily="18" charset="0"/>
                            <a:ea typeface="SimSun" panose="02010600030101010101" pitchFamily="2" charset="-122"/>
                            <a:cs typeface="Arial" panose="020B0604020202020204" pitchFamily="34" charset="0"/>
                          </a:rPr>
                          <m:t>𝛀</m:t>
                        </m:r>
                      </m:e>
                      <m:sub>
                        <m:r>
                          <a:rPr lang="en-US" sz="2400" b="1" i="0" smtClean="0">
                            <a:latin typeface="Cambria Math" panose="02040503050406030204" pitchFamily="18" charset="0"/>
                            <a:ea typeface="SimSun" panose="02010600030101010101" pitchFamily="2" charset="-122"/>
                            <a:cs typeface="Arial" panose="020B0604020202020204" pitchFamily="34" charset="0"/>
                          </a:rPr>
                          <m:t>𝟎</m:t>
                        </m:r>
                      </m:sub>
                    </m:sSub>
                  </m:oMath>
                </a14:m>
                <a:r>
                  <a:rPr lang="en-US" sz="2400" b="1" dirty="0">
                    <a:latin typeface="Arial" panose="020B0604020202020204" pitchFamily="34" charset="0"/>
                    <a:ea typeface="SimSun" panose="02010600030101010101" pitchFamily="2" charset="-122"/>
                    <a:cs typeface="Arial" panose="020B0604020202020204" pitchFamily="34" charset="0"/>
                  </a:rPr>
                  <a:t> is the output.</a:t>
                </a:r>
              </a:p>
            </p:txBody>
          </p:sp>
        </mc:Choice>
        <mc:Fallback xmlns="">
          <p:sp>
            <p:nvSpPr>
              <p:cNvPr id="15" name="TextBox 14">
                <a:extLst>
                  <a:ext uri="{FF2B5EF4-FFF2-40B4-BE49-F238E27FC236}">
                    <a16:creationId xmlns:a16="http://schemas.microsoft.com/office/drawing/2014/main" id="{1D1BFAD7-F92D-442C-A845-8E53A8428924}"/>
                  </a:ext>
                </a:extLst>
              </p:cNvPr>
              <p:cNvSpPr txBox="1">
                <a:spLocks noRot="1" noChangeAspect="1" noMove="1" noResize="1" noEditPoints="1" noAdjustHandles="1" noChangeArrowheads="1" noChangeShapeType="1" noTextEdit="1"/>
              </p:cNvSpPr>
              <p:nvPr/>
            </p:nvSpPr>
            <p:spPr>
              <a:xfrm>
                <a:off x="302321" y="3712578"/>
                <a:ext cx="5315935" cy="1200329"/>
              </a:xfrm>
              <a:prstGeom prst="rect">
                <a:avLst/>
              </a:prstGeom>
              <a:blipFill>
                <a:blip r:embed="rId3"/>
                <a:stretch>
                  <a:fillRect l="-1835" t="-3553" r="-2523" b="-11168"/>
                </a:stretch>
              </a:blipFill>
            </p:spPr>
            <p:txBody>
              <a:bodyPr/>
              <a:lstStyle/>
              <a:p>
                <a:r>
                  <a:rPr lang="en-US">
                    <a:noFill/>
                  </a:rPr>
                  <a:t> </a:t>
                </a:r>
              </a:p>
            </p:txBody>
          </p:sp>
        </mc:Fallback>
      </mc:AlternateContent>
      <p:pic>
        <p:nvPicPr>
          <p:cNvPr id="17" name="Picture 16" descr="A picture containing text&#10;&#10;Description automatically generated">
            <a:extLst>
              <a:ext uri="{FF2B5EF4-FFF2-40B4-BE49-F238E27FC236}">
                <a16:creationId xmlns:a16="http://schemas.microsoft.com/office/drawing/2014/main" id="{74114E31-EEFC-467A-A601-9932EFEC69D3}"/>
              </a:ext>
            </a:extLst>
          </p:cNvPr>
          <p:cNvPicPr>
            <a:picLocks noChangeAspect="1"/>
          </p:cNvPicPr>
          <p:nvPr/>
        </p:nvPicPr>
        <p:blipFill rotWithShape="1">
          <a:blip r:embed="rId4">
            <a:extLst>
              <a:ext uri="{28A0092B-C50C-407E-A947-70E740481C1C}">
                <a14:useLocalDpi xmlns:a14="http://schemas.microsoft.com/office/drawing/2010/main" val="0"/>
              </a:ext>
            </a:extLst>
          </a:blip>
          <a:srcRect b="27805"/>
          <a:stretch/>
        </p:blipFill>
        <p:spPr>
          <a:xfrm>
            <a:off x="5983071" y="1789383"/>
            <a:ext cx="5423067" cy="3752017"/>
          </a:xfrm>
          <a:prstGeom prst="rect">
            <a:avLst/>
          </a:prstGeom>
        </p:spPr>
      </p:pic>
      <p:sp>
        <p:nvSpPr>
          <p:cNvPr id="7" name="Rectangle 6">
            <a:extLst>
              <a:ext uri="{FF2B5EF4-FFF2-40B4-BE49-F238E27FC236}">
                <a16:creationId xmlns:a16="http://schemas.microsoft.com/office/drawing/2014/main" id="{B67B77F0-DF49-4A92-83B1-3AB99C52FA33}"/>
              </a:ext>
            </a:extLst>
          </p:cNvPr>
          <p:cNvSpPr/>
          <p:nvPr/>
        </p:nvSpPr>
        <p:spPr>
          <a:xfrm>
            <a:off x="6548580" y="5541400"/>
            <a:ext cx="4559687" cy="369332"/>
          </a:xfrm>
          <a:prstGeom prst="rect">
            <a:avLst/>
          </a:prstGeom>
        </p:spPr>
        <p:txBody>
          <a:bodyPr wrap="square">
            <a:spAutoFit/>
          </a:bodyPr>
          <a:lstStyle/>
          <a:p>
            <a:pPr algn="just"/>
            <a:r>
              <a:rPr lang="en-US" altLang="zh-CN" dirty="0">
                <a:latin typeface="Arial" panose="020B0604020202020204" pitchFamily="34" charset="0"/>
                <a:ea typeface="SimSun" panose="02010600030101010101" pitchFamily="2" charset="-122"/>
                <a:cs typeface="Arial" panose="020B0604020202020204" pitchFamily="34" charset="0"/>
              </a:rPr>
              <a:t>know what information is lost by the model.</a:t>
            </a:r>
            <a:r>
              <a:rPr lang="en-US" dirty="0">
                <a:latin typeface="Arial" panose="020B0604020202020204" pitchFamily="34" charset="0"/>
                <a:ea typeface="SimSun" panose="02010600030101010101" pitchFamily="2" charset="-122"/>
                <a:cs typeface="Arial" panose="020B0604020202020204" pitchFamily="34" charset="0"/>
              </a:rPr>
              <a:t>   </a:t>
            </a:r>
          </a:p>
        </p:txBody>
      </p:sp>
      <p:sp>
        <p:nvSpPr>
          <p:cNvPr id="8" name="Title 1">
            <a:extLst>
              <a:ext uri="{FF2B5EF4-FFF2-40B4-BE49-F238E27FC236}">
                <a16:creationId xmlns:a16="http://schemas.microsoft.com/office/drawing/2014/main" id="{A8CCB806-A4D0-4CC2-BC8B-7C3B78749657}"/>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pPr>
              <a:defRPr/>
            </a:pPr>
            <a:r>
              <a:rPr lang="en-US" sz="4800" dirty="0"/>
              <a:t>Image Inverting</a:t>
            </a:r>
          </a:p>
        </p:txBody>
      </p:sp>
      <p:sp>
        <p:nvSpPr>
          <p:cNvPr id="11" name="TextBox 10">
            <a:extLst>
              <a:ext uri="{FF2B5EF4-FFF2-40B4-BE49-F238E27FC236}">
                <a16:creationId xmlns:a16="http://schemas.microsoft.com/office/drawing/2014/main" id="{9425D9A6-B873-477F-B02A-CDBCFC6E2B02}"/>
              </a:ext>
            </a:extLst>
          </p:cNvPr>
          <p:cNvSpPr txBox="1"/>
          <p:nvPr/>
        </p:nvSpPr>
        <p:spPr>
          <a:xfrm>
            <a:off x="351086" y="6161645"/>
            <a:ext cx="11055052" cy="307777"/>
          </a:xfrm>
          <a:prstGeom prst="rect">
            <a:avLst/>
          </a:prstGeom>
          <a:noFill/>
        </p:spPr>
        <p:txBody>
          <a:bodyPr wrap="square" rtlCol="0">
            <a:spAutoFit/>
          </a:bodyPr>
          <a:lstStyle/>
          <a:p>
            <a:pPr algn="r"/>
            <a:r>
              <a:rPr lang="en-US" sz="1400" b="1" dirty="0">
                <a:solidFill>
                  <a:srgbClr val="3B3BFB"/>
                </a:solidFill>
                <a:latin typeface="Arial" panose="020B0604020202020204" pitchFamily="34" charset="0"/>
              </a:rPr>
              <a:t>A. Mahendran, A. </a:t>
            </a:r>
            <a:r>
              <a:rPr lang="en-US" sz="1400" b="1" dirty="0" err="1">
                <a:solidFill>
                  <a:srgbClr val="3B3BFB"/>
                </a:solidFill>
                <a:latin typeface="Arial" panose="020B0604020202020204" pitchFamily="34" charset="0"/>
              </a:rPr>
              <a:t>Vedaldi</a:t>
            </a:r>
            <a:r>
              <a:rPr lang="en-US" sz="1400" b="1" dirty="0">
                <a:solidFill>
                  <a:srgbClr val="3B3BFB"/>
                </a:solidFill>
                <a:latin typeface="Arial" panose="020B0604020202020204" pitchFamily="34" charset="0"/>
              </a:rPr>
              <a:t>: Understanding deep image representations by inverting them. In CVPR, 5188-5196, 2015.</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BB5283B-F764-458D-8B6C-B0324B313904}"/>
                  </a:ext>
                </a:extLst>
              </p:cNvPr>
              <p:cNvSpPr txBox="1"/>
              <p:nvPr/>
            </p:nvSpPr>
            <p:spPr>
              <a:xfrm>
                <a:off x="90309" y="2947972"/>
                <a:ext cx="5315935" cy="6570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400" b="1" i="1" smtClean="0">
                              <a:latin typeface="Cambria Math" panose="02040503050406030204" pitchFamily="18" charset="0"/>
                              <a:ea typeface="SimSun" panose="02010600030101010101" pitchFamily="2" charset="-122"/>
                              <a:cs typeface="Arial" panose="020B0604020202020204" pitchFamily="34" charset="0"/>
                            </a:rPr>
                          </m:ctrlPr>
                        </m:funcPr>
                        <m:fName>
                          <m:limLow>
                            <m:limLowPr>
                              <m:ctrlPr>
                                <a:rPr lang="en-US" sz="2400" b="1" i="1">
                                  <a:latin typeface="Cambria Math" panose="02040503050406030204" pitchFamily="18" charset="0"/>
                                  <a:ea typeface="SimSun" panose="02010600030101010101" pitchFamily="2" charset="-122"/>
                                  <a:cs typeface="Arial" panose="020B0604020202020204" pitchFamily="34" charset="0"/>
                                </a:rPr>
                              </m:ctrlPr>
                            </m:limLowPr>
                            <m:e>
                              <m:r>
                                <a:rPr lang="en-US" sz="2400" b="1" i="1">
                                  <a:latin typeface="Cambria Math" panose="02040503050406030204" pitchFamily="18" charset="0"/>
                                  <a:ea typeface="SimSun" panose="02010600030101010101" pitchFamily="2" charset="-122"/>
                                  <a:cs typeface="Arial" panose="020B0604020202020204" pitchFamily="34" charset="0"/>
                                </a:rPr>
                                <m:t>𝐚𝐫𝐠</m:t>
                              </m:r>
                              <m:r>
                                <a:rPr lang="en-US" sz="2400" b="1">
                                  <a:latin typeface="Cambria Math" panose="02040503050406030204" pitchFamily="18" charset="0"/>
                                  <a:ea typeface="SimSun" panose="02010600030101010101" pitchFamily="2" charset="-122"/>
                                  <a:cs typeface="Arial" panose="020B0604020202020204" pitchFamily="34" charset="0"/>
                                </a:rPr>
                                <m:t> </m:t>
                              </m:r>
                              <m:r>
                                <a:rPr lang="en-US" sz="2400" b="1" i="1">
                                  <a:latin typeface="Cambria Math" panose="02040503050406030204" pitchFamily="18" charset="0"/>
                                  <a:ea typeface="SimSun" panose="02010600030101010101" pitchFamily="2" charset="-122"/>
                                  <a:cs typeface="Arial" panose="020B0604020202020204" pitchFamily="34" charset="0"/>
                                </a:rPr>
                                <m:t>𝐦𝐢𝐧</m:t>
                              </m:r>
                              <m:r>
                                <a:rPr lang="en-US" sz="2400" b="1">
                                  <a:latin typeface="Cambria Math" panose="02040503050406030204" pitchFamily="18" charset="0"/>
                                  <a:ea typeface="SimSun" panose="02010600030101010101" pitchFamily="2" charset="-122"/>
                                  <a:cs typeface="Arial" panose="020B0604020202020204" pitchFamily="34" charset="0"/>
                                </a:rPr>
                                <m:t> </m:t>
                              </m:r>
                            </m:e>
                            <m:lim>
                              <m:r>
                                <a:rPr lang="en-US" sz="2400" b="1" i="1">
                                  <a:latin typeface="Cambria Math" panose="02040503050406030204" pitchFamily="18" charset="0"/>
                                  <a:ea typeface="SimSun" panose="02010600030101010101" pitchFamily="2" charset="-122"/>
                                  <a:cs typeface="Arial" panose="020B0604020202020204" pitchFamily="34" charset="0"/>
                                </a:rPr>
                                <m:t>𝒙</m:t>
                              </m:r>
                            </m:lim>
                          </m:limLow>
                          <m:r>
                            <a:rPr lang="en-US" sz="2400" b="1">
                              <a:latin typeface="Cambria Math" panose="02040503050406030204" pitchFamily="18" charset="0"/>
                              <a:ea typeface="SimSun" panose="02010600030101010101" pitchFamily="2" charset="-122"/>
                              <a:cs typeface="Arial" panose="020B0604020202020204" pitchFamily="34" charset="0"/>
                            </a:rPr>
                            <m:t>  </m:t>
                          </m:r>
                        </m:fName>
                        <m:e>
                          <m:sSup>
                            <m:sSupPr>
                              <m:ctrlPr>
                                <a:rPr lang="en-US" sz="2400" b="1" i="1">
                                  <a:latin typeface="Cambria Math" panose="02040503050406030204" pitchFamily="18" charset="0"/>
                                  <a:ea typeface="SimSun" panose="02010600030101010101" pitchFamily="2" charset="-122"/>
                                  <a:cs typeface="Arial" panose="020B0604020202020204" pitchFamily="34" charset="0"/>
                                </a:rPr>
                              </m:ctrlPr>
                            </m:sSupPr>
                            <m:e>
                              <m:r>
                                <a:rPr lang="en-US" sz="2400" b="1" i="1">
                                  <a:latin typeface="Cambria Math" panose="02040503050406030204" pitchFamily="18" charset="0"/>
                                  <a:ea typeface="SimSun" panose="02010600030101010101" pitchFamily="2" charset="-122"/>
                                  <a:cs typeface="Arial" panose="020B0604020202020204" pitchFamily="34" charset="0"/>
                                </a:rPr>
                                <m:t>|</m:t>
                              </m:r>
                              <m:d>
                                <m:dPr>
                                  <m:begChr m:val="|"/>
                                  <m:endChr m:val="|"/>
                                  <m:ctrlPr>
                                    <a:rPr lang="en-US" sz="2400" b="1" i="1">
                                      <a:latin typeface="Cambria Math" panose="02040503050406030204" pitchFamily="18" charset="0"/>
                                      <a:ea typeface="SimSun" panose="02010600030101010101" pitchFamily="2" charset="-122"/>
                                      <a:cs typeface="Arial" panose="020B0604020202020204" pitchFamily="34" charset="0"/>
                                    </a:rPr>
                                  </m:ctrlPr>
                                </m:dPr>
                                <m:e>
                                  <m:r>
                                    <a:rPr lang="en-US" sz="2400" b="1" i="1">
                                      <a:latin typeface="Cambria Math" panose="02040503050406030204" pitchFamily="18" charset="0"/>
                                      <a:ea typeface="SimSun" panose="02010600030101010101" pitchFamily="2" charset="-122"/>
                                      <a:cs typeface="Arial" panose="020B0604020202020204" pitchFamily="34" charset="0"/>
                                    </a:rPr>
                                    <m:t>𝛀</m:t>
                                  </m:r>
                                  <m:d>
                                    <m:dPr>
                                      <m:ctrlPr>
                                        <a:rPr lang="en-US" sz="2400" b="1" i="1">
                                          <a:latin typeface="Cambria Math" panose="02040503050406030204" pitchFamily="18" charset="0"/>
                                          <a:ea typeface="SimSun" panose="02010600030101010101" pitchFamily="2" charset="-122"/>
                                          <a:cs typeface="Arial" panose="020B0604020202020204" pitchFamily="34" charset="0"/>
                                        </a:rPr>
                                      </m:ctrlPr>
                                    </m:dPr>
                                    <m:e>
                                      <m:r>
                                        <a:rPr lang="en-US" sz="2400" b="1" i="1">
                                          <a:latin typeface="Cambria Math" panose="02040503050406030204" pitchFamily="18" charset="0"/>
                                          <a:ea typeface="SimSun" panose="02010600030101010101" pitchFamily="2" charset="-122"/>
                                          <a:cs typeface="Arial" panose="020B0604020202020204" pitchFamily="34" charset="0"/>
                                        </a:rPr>
                                        <m:t>𝒙</m:t>
                                      </m:r>
                                    </m:e>
                                  </m:d>
                                  <m:r>
                                    <a:rPr lang="en-US" sz="2400" b="1">
                                      <a:latin typeface="Cambria Math" panose="02040503050406030204" pitchFamily="18" charset="0"/>
                                      <a:ea typeface="SimSun" panose="02010600030101010101" pitchFamily="2" charset="-122"/>
                                      <a:cs typeface="Arial" panose="020B0604020202020204" pitchFamily="34" charset="0"/>
                                    </a:rPr>
                                    <m:t>−</m:t>
                                  </m:r>
                                  <m:sSub>
                                    <m:sSubPr>
                                      <m:ctrlPr>
                                        <a:rPr lang="en-US" sz="2400" b="1" i="1">
                                          <a:latin typeface="Cambria Math" panose="02040503050406030204" pitchFamily="18" charset="0"/>
                                          <a:ea typeface="SimSun" panose="02010600030101010101" pitchFamily="2" charset="-122"/>
                                          <a:cs typeface="Arial" panose="020B0604020202020204" pitchFamily="34" charset="0"/>
                                        </a:rPr>
                                      </m:ctrlPr>
                                    </m:sSubPr>
                                    <m:e>
                                      <m:r>
                                        <a:rPr lang="en-US" sz="2400" b="1" i="1">
                                          <a:latin typeface="Cambria Math" panose="02040503050406030204" pitchFamily="18" charset="0"/>
                                          <a:ea typeface="SimSun" panose="02010600030101010101" pitchFamily="2" charset="-122"/>
                                          <a:cs typeface="Arial" panose="020B0604020202020204" pitchFamily="34" charset="0"/>
                                        </a:rPr>
                                        <m:t>𝜴</m:t>
                                      </m:r>
                                    </m:e>
                                    <m:sub>
                                      <m:r>
                                        <a:rPr lang="en-US" sz="2400" b="1" i="1">
                                          <a:latin typeface="Cambria Math" panose="02040503050406030204" pitchFamily="18" charset="0"/>
                                          <a:ea typeface="SimSun" panose="02010600030101010101" pitchFamily="2" charset="-122"/>
                                          <a:cs typeface="Arial" panose="020B0604020202020204" pitchFamily="34" charset="0"/>
                                        </a:rPr>
                                        <m:t>𝟎</m:t>
                                      </m:r>
                                    </m:sub>
                                  </m:sSub>
                                </m:e>
                              </m:d>
                              <m:r>
                                <a:rPr lang="en-US" sz="2400" b="1" i="1" smtClean="0">
                                  <a:latin typeface="Cambria Math" panose="02040503050406030204" pitchFamily="18" charset="0"/>
                                  <a:ea typeface="SimSun" panose="02010600030101010101" pitchFamily="2" charset="-122"/>
                                  <a:cs typeface="Arial" panose="020B0604020202020204" pitchFamily="34" charset="0"/>
                                </a:rPr>
                                <m:t>|</m:t>
                              </m:r>
                            </m:e>
                            <m:sup>
                              <m:r>
                                <a:rPr lang="en-US" sz="2400" b="1" i="1">
                                  <a:latin typeface="Cambria Math" panose="02040503050406030204" pitchFamily="18" charset="0"/>
                                  <a:ea typeface="SimSun" panose="02010600030101010101" pitchFamily="2" charset="-122"/>
                                  <a:cs typeface="Arial" panose="020B0604020202020204" pitchFamily="34" charset="0"/>
                                </a:rPr>
                                <m:t>𝟐</m:t>
                              </m:r>
                            </m:sup>
                          </m:sSup>
                          <m:r>
                            <a:rPr lang="en-US" sz="2400" b="1">
                              <a:latin typeface="Cambria Math" panose="02040503050406030204" pitchFamily="18" charset="0"/>
                              <a:ea typeface="SimSun" panose="02010600030101010101" pitchFamily="2" charset="-122"/>
                              <a:cs typeface="Arial" panose="020B0604020202020204" pitchFamily="34" charset="0"/>
                            </a:rPr>
                            <m:t>+</m:t>
                          </m:r>
                          <m:r>
                            <a:rPr lang="en-US" sz="2400" b="1" i="1">
                              <a:latin typeface="Cambria Math" panose="02040503050406030204" pitchFamily="18" charset="0"/>
                              <a:ea typeface="SimSun" panose="02010600030101010101" pitchFamily="2" charset="-122"/>
                              <a:cs typeface="Arial" panose="020B0604020202020204" pitchFamily="34" charset="0"/>
                            </a:rPr>
                            <m:t>𝛌</m:t>
                          </m:r>
                          <m:r>
                            <a:rPr lang="en-US" sz="2400" b="1" i="1">
                              <a:latin typeface="Cambria Math" panose="02040503050406030204" pitchFamily="18" charset="0"/>
                              <a:ea typeface="SimSun" panose="02010600030101010101" pitchFamily="2" charset="-122"/>
                              <a:cs typeface="Arial" panose="020B0604020202020204" pitchFamily="34" charset="0"/>
                            </a:rPr>
                            <m:t>𝐑</m:t>
                          </m:r>
                          <m:r>
                            <a:rPr lang="en-US" sz="2400" b="1">
                              <a:latin typeface="Cambria Math" panose="02040503050406030204" pitchFamily="18" charset="0"/>
                              <a:ea typeface="SimSun" panose="02010600030101010101" pitchFamily="2" charset="-122"/>
                              <a:cs typeface="Arial" panose="020B0604020202020204" pitchFamily="34" charset="0"/>
                            </a:rPr>
                            <m:t>(</m:t>
                          </m:r>
                          <m:r>
                            <a:rPr lang="en-US" sz="2400" b="1" i="1">
                              <a:latin typeface="Cambria Math" panose="02040503050406030204" pitchFamily="18" charset="0"/>
                              <a:ea typeface="SimSun" panose="02010600030101010101" pitchFamily="2" charset="-122"/>
                              <a:cs typeface="Arial" panose="020B0604020202020204" pitchFamily="34" charset="0"/>
                            </a:rPr>
                            <m:t>𝐱</m:t>
                          </m:r>
                          <m:r>
                            <a:rPr lang="en-US" sz="2400" b="1">
                              <a:latin typeface="Cambria Math" panose="02040503050406030204" pitchFamily="18" charset="0"/>
                              <a:ea typeface="SimSun" panose="02010600030101010101" pitchFamily="2" charset="-122"/>
                              <a:cs typeface="Arial" panose="020B0604020202020204" pitchFamily="34" charset="0"/>
                            </a:rPr>
                            <m:t>),</m:t>
                          </m:r>
                        </m:e>
                      </m:func>
                      <m:r>
                        <a:rPr lang="en-US" sz="2400">
                          <a:latin typeface="Cambria Math" panose="02040503050406030204" pitchFamily="18" charset="0"/>
                          <a:ea typeface="SimSun" panose="02010600030101010101" pitchFamily="2" charset="-122"/>
                          <a:cs typeface="Arial" panose="020B0604020202020204" pitchFamily="34" charset="0"/>
                        </a:rPr>
                        <m:t>  </m:t>
                      </m:r>
                    </m:oMath>
                  </m:oMathPara>
                </a14:m>
                <a:endParaRPr lang="en-US" sz="2400" dirty="0">
                  <a:latin typeface="Arial" panose="020B0604020202020204" pitchFamily="34" charset="0"/>
                  <a:ea typeface="SimSun" panose="02010600030101010101" pitchFamily="2" charset="-122"/>
                  <a:cs typeface="Arial" panose="020B0604020202020204" pitchFamily="34" charset="0"/>
                </a:endParaRPr>
              </a:p>
            </p:txBody>
          </p:sp>
        </mc:Choice>
        <mc:Fallback xmlns="">
          <p:sp>
            <p:nvSpPr>
              <p:cNvPr id="12" name="TextBox 11">
                <a:extLst>
                  <a:ext uri="{FF2B5EF4-FFF2-40B4-BE49-F238E27FC236}">
                    <a16:creationId xmlns:a16="http://schemas.microsoft.com/office/drawing/2014/main" id="{8BB5283B-F764-458D-8B6C-B0324B313904}"/>
                  </a:ext>
                </a:extLst>
              </p:cNvPr>
              <p:cNvSpPr txBox="1">
                <a:spLocks noRot="1" noChangeAspect="1" noMove="1" noResize="1" noEditPoints="1" noAdjustHandles="1" noChangeArrowheads="1" noChangeShapeType="1" noTextEdit="1"/>
              </p:cNvSpPr>
              <p:nvPr/>
            </p:nvSpPr>
            <p:spPr>
              <a:xfrm>
                <a:off x="90309" y="2947972"/>
                <a:ext cx="5315935" cy="65703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98582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5535386-9297-497A-AA9B-A52A3B816357}"/>
                  </a:ext>
                </a:extLst>
              </p:cNvPr>
              <p:cNvSpPr txBox="1"/>
              <p:nvPr/>
            </p:nvSpPr>
            <p:spPr>
              <a:xfrm>
                <a:off x="507998" y="3148129"/>
                <a:ext cx="3536345" cy="856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SimSun" panose="02010600030101010101" pitchFamily="2" charset="-122"/>
                          <a:cs typeface="Arial" panose="020B0604020202020204" pitchFamily="34" charset="0"/>
                        </a:rPr>
                        <m:t>𝐼𝑛𝑝𝑢𝑡</m:t>
                      </m:r>
                      <m:r>
                        <a:rPr lang="en-US" sz="2400" b="0" i="1" smtClean="0">
                          <a:latin typeface="Cambria Math" panose="02040503050406030204" pitchFamily="18" charset="0"/>
                          <a:ea typeface="SimSun" panose="02010600030101010101" pitchFamily="2" charset="-122"/>
                          <a:cs typeface="Arial" panose="020B0604020202020204" pitchFamily="34" charset="0"/>
                        </a:rPr>
                        <m:t>=</m:t>
                      </m:r>
                      <m:r>
                        <a:rPr lang="en-US" sz="2400" b="0" i="1" smtClean="0">
                          <a:latin typeface="Cambria Math" panose="02040503050406030204" pitchFamily="18" charset="0"/>
                          <a:ea typeface="SimSun" panose="02010600030101010101" pitchFamily="2" charset="-122"/>
                          <a:cs typeface="Arial" panose="020B0604020202020204" pitchFamily="34" charset="0"/>
                        </a:rPr>
                        <m:t>𝐼𝑛𝑝𝑢𝑡</m:t>
                      </m:r>
                      <m:r>
                        <a:rPr lang="en-US" sz="2400" b="0" i="1" smtClean="0">
                          <a:latin typeface="Cambria Math" panose="02040503050406030204" pitchFamily="18" charset="0"/>
                          <a:ea typeface="SimSun" panose="02010600030101010101" pitchFamily="2" charset="-122"/>
                          <a:cs typeface="Arial" panose="020B0604020202020204" pitchFamily="34" charset="0"/>
                        </a:rPr>
                        <m:t>+</m:t>
                      </m:r>
                      <m:f>
                        <m:fPr>
                          <m:ctrlPr>
                            <a:rPr lang="en-US" sz="2400" b="0" i="1" smtClean="0">
                              <a:latin typeface="Cambria Math" panose="02040503050406030204" pitchFamily="18" charset="0"/>
                              <a:ea typeface="SimSun" panose="02010600030101010101" pitchFamily="2" charset="-122"/>
                              <a:cs typeface="Arial" panose="020B0604020202020204" pitchFamily="34" charset="0"/>
                            </a:rPr>
                          </m:ctrlPr>
                        </m:fPr>
                        <m:num>
                          <m:r>
                            <a:rPr lang="en-US" sz="2400" b="0" i="1" smtClean="0">
                              <a:latin typeface="Cambria Math" panose="02040503050406030204" pitchFamily="18" charset="0"/>
                              <a:ea typeface="SimSun" panose="02010600030101010101" pitchFamily="2" charset="-122"/>
                              <a:cs typeface="Arial" panose="020B0604020202020204" pitchFamily="34" charset="0"/>
                            </a:rPr>
                            <m:t>𝜕</m:t>
                          </m:r>
                          <m:r>
                            <a:rPr lang="en-US" sz="2400" b="0" i="1" smtClean="0">
                              <a:latin typeface="Cambria Math" panose="02040503050406030204" pitchFamily="18" charset="0"/>
                              <a:ea typeface="SimSun" panose="02010600030101010101" pitchFamily="2" charset="-122"/>
                              <a:cs typeface="Arial" panose="020B0604020202020204" pitchFamily="34" charset="0"/>
                            </a:rPr>
                            <m:t>𝐿𝑜𝑠𝑠</m:t>
                          </m:r>
                        </m:num>
                        <m:den>
                          <m:r>
                            <a:rPr lang="en-US" sz="2400" b="0" i="1" smtClean="0">
                              <a:latin typeface="Cambria Math" panose="02040503050406030204" pitchFamily="18" charset="0"/>
                              <a:ea typeface="SimSun" panose="02010600030101010101" pitchFamily="2" charset="-122"/>
                              <a:cs typeface="Arial" panose="020B0604020202020204" pitchFamily="34" charset="0"/>
                            </a:rPr>
                            <m:t>𝜕</m:t>
                          </m:r>
                          <m:r>
                            <a:rPr lang="en-US" sz="2400" b="0" i="1" smtClean="0">
                              <a:latin typeface="Cambria Math" panose="02040503050406030204" pitchFamily="18" charset="0"/>
                              <a:ea typeface="SimSun" panose="02010600030101010101" pitchFamily="2" charset="-122"/>
                              <a:cs typeface="Arial" panose="020B0604020202020204" pitchFamily="34" charset="0"/>
                            </a:rPr>
                            <m:t>𝐼𝑛𝑝𝑢𝑡</m:t>
                          </m:r>
                        </m:den>
                      </m:f>
                    </m:oMath>
                  </m:oMathPara>
                </a14:m>
                <a:endParaRPr lang="en-US" sz="2400" b="0" dirty="0">
                  <a:latin typeface="Arial" panose="020B0604020202020204" pitchFamily="34" charset="0"/>
                  <a:ea typeface="SimSun" panose="02010600030101010101" pitchFamily="2" charset="-122"/>
                  <a:cs typeface="Arial" panose="020B0604020202020204" pitchFamily="34" charset="0"/>
                </a:endParaRPr>
              </a:p>
            </p:txBody>
          </p:sp>
        </mc:Choice>
        <mc:Fallback xmlns="">
          <p:sp>
            <p:nvSpPr>
              <p:cNvPr id="21" name="TextBox 20">
                <a:extLst>
                  <a:ext uri="{FF2B5EF4-FFF2-40B4-BE49-F238E27FC236}">
                    <a16:creationId xmlns:a16="http://schemas.microsoft.com/office/drawing/2014/main" id="{95535386-9297-497A-AA9B-A52A3B816357}"/>
                  </a:ext>
                </a:extLst>
              </p:cNvPr>
              <p:cNvSpPr txBox="1">
                <a:spLocks noRot="1" noChangeAspect="1" noMove="1" noResize="1" noEditPoints="1" noAdjustHandles="1" noChangeArrowheads="1" noChangeShapeType="1" noTextEdit="1"/>
              </p:cNvSpPr>
              <p:nvPr/>
            </p:nvSpPr>
            <p:spPr>
              <a:xfrm>
                <a:off x="507998" y="3148129"/>
                <a:ext cx="3536345" cy="856838"/>
              </a:xfrm>
              <a:prstGeom prst="rect">
                <a:avLst/>
              </a:prstGeom>
              <a:blipFill>
                <a:blip r:embed="rId3"/>
                <a:stretch>
                  <a:fillRect/>
                </a:stretch>
              </a:blipFill>
            </p:spPr>
            <p:txBody>
              <a:bodyPr/>
              <a:lstStyle/>
              <a:p>
                <a:r>
                  <a:rPr lang="en-US">
                    <a:noFill/>
                  </a:rPr>
                  <a:t> </a:t>
                </a:r>
              </a:p>
            </p:txBody>
          </p:sp>
        </mc:Fallback>
      </mc:AlternateContent>
      <p:sp>
        <p:nvSpPr>
          <p:cNvPr id="16" name="Title 1">
            <a:extLst>
              <a:ext uri="{FF2B5EF4-FFF2-40B4-BE49-F238E27FC236}">
                <a16:creationId xmlns:a16="http://schemas.microsoft.com/office/drawing/2014/main" id="{A66F2A7D-678A-419E-8670-61998B2C1D50}"/>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pPr>
              <a:defRPr/>
            </a:pPr>
            <a:r>
              <a:rPr lang="en-US" sz="4800" b="1" dirty="0">
                <a:latin typeface="Arial" panose="020B0604020202020204" pitchFamily="34" charset="0"/>
                <a:cs typeface="Arial" panose="020B0604020202020204" pitchFamily="34" charset="0"/>
              </a:rPr>
              <a:t>Activation Maximization</a:t>
            </a:r>
          </a:p>
        </p:txBody>
      </p:sp>
      <p:pic>
        <p:nvPicPr>
          <p:cNvPr id="1026" name="Picture 2" descr="Activation maximization applied on MNIST. On the left side:... | Download  Scientific Diagram">
            <a:extLst>
              <a:ext uri="{FF2B5EF4-FFF2-40B4-BE49-F238E27FC236}">
                <a16:creationId xmlns:a16="http://schemas.microsoft.com/office/drawing/2014/main" id="{A191541F-E349-4532-BEF2-A15E14A41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0831" y="1668069"/>
            <a:ext cx="4327917" cy="432791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06D7A3E-10E6-4BB2-B7E3-C7AD393DF338}"/>
              </a:ext>
            </a:extLst>
          </p:cNvPr>
          <p:cNvSpPr/>
          <p:nvPr/>
        </p:nvSpPr>
        <p:spPr>
          <a:xfrm>
            <a:off x="5966681" y="5913454"/>
            <a:ext cx="4496218" cy="369332"/>
          </a:xfrm>
          <a:prstGeom prst="rect">
            <a:avLst/>
          </a:prstGeom>
        </p:spPr>
        <p:txBody>
          <a:bodyPr wrap="square">
            <a:spAutoFit/>
          </a:bodyPr>
          <a:lstStyle/>
          <a:p>
            <a:pPr algn="just"/>
            <a:r>
              <a:rPr lang="en-US" altLang="zh-CN" sz="1800" dirty="0">
                <a:effectLst/>
                <a:latin typeface="Arial" panose="020B0604020202020204" pitchFamily="34" charset="0"/>
                <a:ea typeface="SimSun" panose="02010600030101010101" pitchFamily="2" charset="-122"/>
                <a:cs typeface="Arial" panose="020B0604020202020204" pitchFamily="34" charset="0"/>
              </a:rPr>
              <a:t>Activation maximization applied on MNIST</a:t>
            </a:r>
            <a:r>
              <a:rPr lang="en-US" dirty="0">
                <a:latin typeface="Arial" panose="020B0604020202020204" pitchFamily="34" charset="0"/>
                <a:ea typeface="SimSun" panose="02010600030101010101" pitchFamily="2" charset="-122"/>
                <a:cs typeface="Arial" panose="020B0604020202020204" pitchFamily="34" charset="0"/>
              </a:rPr>
              <a:t>   </a:t>
            </a:r>
          </a:p>
        </p:txBody>
      </p:sp>
      <p:sp>
        <p:nvSpPr>
          <p:cNvPr id="8" name="TextBox 7">
            <a:extLst>
              <a:ext uri="{FF2B5EF4-FFF2-40B4-BE49-F238E27FC236}">
                <a16:creationId xmlns:a16="http://schemas.microsoft.com/office/drawing/2014/main" id="{D3E496D1-7B27-4A1C-A21B-C48AD174E209}"/>
              </a:ext>
            </a:extLst>
          </p:cNvPr>
          <p:cNvSpPr txBox="1"/>
          <p:nvPr/>
        </p:nvSpPr>
        <p:spPr>
          <a:xfrm>
            <a:off x="465714" y="2354730"/>
            <a:ext cx="3722464" cy="461665"/>
          </a:xfrm>
          <a:prstGeom prst="rect">
            <a:avLst/>
          </a:prstGeom>
          <a:noFill/>
        </p:spPr>
        <p:txBody>
          <a:bodyPr wrap="square">
            <a:spAutoFit/>
          </a:bodyPr>
          <a:lstStyle/>
          <a:p>
            <a:r>
              <a:rPr lang="en-US" sz="2400" b="1" dirty="0">
                <a:solidFill>
                  <a:srgbClr val="FF0000"/>
                </a:solidFill>
                <a:latin typeface="Arial" panose="020B0604020202020204" pitchFamily="34" charset="0"/>
                <a:ea typeface="SimSun" panose="02010600030101010101" pitchFamily="2" charset="-122"/>
                <a:cs typeface="Arial" panose="020B0604020202020204" pitchFamily="34" charset="0"/>
              </a:rPr>
              <a:t>“Deep Dream”</a:t>
            </a:r>
          </a:p>
        </p:txBody>
      </p:sp>
      <p:sp>
        <p:nvSpPr>
          <p:cNvPr id="9" name="Rectangle 8">
            <a:extLst>
              <a:ext uri="{FF2B5EF4-FFF2-40B4-BE49-F238E27FC236}">
                <a16:creationId xmlns:a16="http://schemas.microsoft.com/office/drawing/2014/main" id="{23456BD7-F41D-45EC-AC39-2ECF8858ECD0}"/>
              </a:ext>
            </a:extLst>
          </p:cNvPr>
          <p:cNvSpPr/>
          <p:nvPr/>
        </p:nvSpPr>
        <p:spPr>
          <a:xfrm>
            <a:off x="465715" y="4300062"/>
            <a:ext cx="5269541" cy="830997"/>
          </a:xfrm>
          <a:prstGeom prst="rect">
            <a:avLst/>
          </a:prstGeom>
        </p:spPr>
        <p:txBody>
          <a:bodyPr wrap="square">
            <a:spAutoFit/>
          </a:bodyPr>
          <a:lstStyle/>
          <a:p>
            <a:pPr algn="just"/>
            <a:r>
              <a:rPr lang="en-US" sz="2400" b="1" dirty="0">
                <a:latin typeface="Arial" panose="020B0604020202020204" pitchFamily="34" charset="0"/>
                <a:ea typeface="SimSun" panose="02010600030101010101" pitchFamily="2" charset="-122"/>
                <a:cs typeface="Arial" panose="020B0604020202020204" pitchFamily="34" charset="0"/>
              </a:rPr>
              <a:t>Generate an input image that maximizes filter output activations</a:t>
            </a:r>
            <a:r>
              <a:rPr lang="en-US" sz="1400" b="1" dirty="0">
                <a:latin typeface="Arial" panose="020B0604020202020204" pitchFamily="34" charset="0"/>
                <a:ea typeface="SimSun" panose="02010600030101010101" pitchFamily="2" charset="-122"/>
                <a:cs typeface="Arial" panose="020B0604020202020204" pitchFamily="34" charset="0"/>
              </a:rPr>
              <a:t> </a:t>
            </a:r>
          </a:p>
        </p:txBody>
      </p:sp>
      <p:sp>
        <p:nvSpPr>
          <p:cNvPr id="2" name="Rectangle 1">
            <a:extLst>
              <a:ext uri="{FF2B5EF4-FFF2-40B4-BE49-F238E27FC236}">
                <a16:creationId xmlns:a16="http://schemas.microsoft.com/office/drawing/2014/main" id="{8A740391-8AFD-4270-A4B2-FB2AA2B31BDF}"/>
              </a:ext>
            </a:extLst>
          </p:cNvPr>
          <p:cNvSpPr/>
          <p:nvPr/>
        </p:nvSpPr>
        <p:spPr>
          <a:xfrm>
            <a:off x="575730" y="3148130"/>
            <a:ext cx="3454401" cy="85683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6C3E640-9DAD-4D25-8532-955F23DE1EAF}"/>
              </a:ext>
            </a:extLst>
          </p:cNvPr>
          <p:cNvSpPr txBox="1"/>
          <p:nvPr/>
        </p:nvSpPr>
        <p:spPr>
          <a:xfrm>
            <a:off x="488293" y="6293790"/>
            <a:ext cx="9220152" cy="584775"/>
          </a:xfrm>
          <a:prstGeom prst="rect">
            <a:avLst/>
          </a:prstGeom>
          <a:noFill/>
        </p:spPr>
        <p:txBody>
          <a:bodyPr wrap="square" rtlCol="0">
            <a:spAutoFit/>
          </a:bodyPr>
          <a:lstStyle/>
          <a:p>
            <a:r>
              <a:rPr lang="en-US" sz="1600" b="1" dirty="0">
                <a:solidFill>
                  <a:srgbClr val="3B3BFB"/>
                </a:solidFill>
                <a:latin typeface="Arial" panose="020B0604020202020204" pitchFamily="34" charset="0"/>
              </a:rPr>
              <a:t>A. Nguyen, A. </a:t>
            </a:r>
            <a:r>
              <a:rPr lang="en-US" sz="1600" b="1" dirty="0" err="1">
                <a:solidFill>
                  <a:srgbClr val="3B3BFB"/>
                </a:solidFill>
                <a:latin typeface="Arial" panose="020B0604020202020204" pitchFamily="34" charset="0"/>
              </a:rPr>
              <a:t>Dosovitskiy</a:t>
            </a:r>
            <a:r>
              <a:rPr lang="en-US" sz="1600" b="1" dirty="0">
                <a:solidFill>
                  <a:srgbClr val="3B3BFB"/>
                </a:solidFill>
                <a:latin typeface="Arial" panose="020B0604020202020204" pitchFamily="34" charset="0"/>
              </a:rPr>
              <a:t>, J. </a:t>
            </a:r>
            <a:r>
              <a:rPr lang="en-US" sz="1600" b="1" dirty="0" err="1">
                <a:solidFill>
                  <a:srgbClr val="3B3BFB"/>
                </a:solidFill>
                <a:latin typeface="Arial" panose="020B0604020202020204" pitchFamily="34" charset="0"/>
              </a:rPr>
              <a:t>Yosinski</a:t>
            </a:r>
            <a:r>
              <a:rPr lang="en-US" sz="1600" b="1" dirty="0">
                <a:solidFill>
                  <a:srgbClr val="3B3BFB"/>
                </a:solidFill>
                <a:latin typeface="Arial" panose="020B0604020202020204" pitchFamily="34" charset="0"/>
              </a:rPr>
              <a:t>, T. </a:t>
            </a:r>
            <a:r>
              <a:rPr lang="en-US" sz="1600" b="1" dirty="0" err="1">
                <a:solidFill>
                  <a:srgbClr val="3B3BFB"/>
                </a:solidFill>
                <a:latin typeface="Arial" panose="020B0604020202020204" pitchFamily="34" charset="0"/>
              </a:rPr>
              <a:t>Brox</a:t>
            </a:r>
            <a:r>
              <a:rPr lang="en-US" sz="1600" b="1" dirty="0">
                <a:solidFill>
                  <a:srgbClr val="3B3BFB"/>
                </a:solidFill>
                <a:latin typeface="Arial" panose="020B0604020202020204" pitchFamily="34" charset="0"/>
              </a:rPr>
              <a:t>, J. Clune: Synthesizing the preferred inputs for neurons in neural networks via deep generator networks. In </a:t>
            </a:r>
            <a:r>
              <a:rPr lang="en-US" sz="1600" b="1" dirty="0" err="1">
                <a:solidFill>
                  <a:srgbClr val="3B3BFB"/>
                </a:solidFill>
                <a:latin typeface="Arial" panose="020B0604020202020204" pitchFamily="34" charset="0"/>
              </a:rPr>
              <a:t>NeurIPS</a:t>
            </a:r>
            <a:r>
              <a:rPr lang="en-US" sz="1600" b="1" dirty="0">
                <a:solidFill>
                  <a:srgbClr val="3B3BFB"/>
                </a:solidFill>
                <a:latin typeface="Arial" panose="020B0604020202020204" pitchFamily="34" charset="0"/>
              </a:rPr>
              <a:t> 3395-3403, 2016.</a:t>
            </a:r>
          </a:p>
        </p:txBody>
      </p:sp>
    </p:spTree>
    <p:extLst>
      <p:ext uri="{BB962C8B-B14F-4D97-AF65-F5344CB8AC3E}">
        <p14:creationId xmlns:p14="http://schemas.microsoft.com/office/powerpoint/2010/main" val="1870436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70AC-5B98-41A5-A301-08D711FF15C9}"/>
              </a:ext>
            </a:extLst>
          </p:cNvPr>
          <p:cNvSpPr>
            <a:spLocks noGrp="1"/>
          </p:cNvSpPr>
          <p:nvPr>
            <p:ph type="title"/>
          </p:nvPr>
        </p:nvSpPr>
        <p:spPr/>
        <p:txBody>
          <a:bodyPr/>
          <a:lstStyle/>
          <a:p>
            <a:r>
              <a:rPr lang="en-US" dirty="0"/>
              <a:t>Challenges in Medical Imaging</a:t>
            </a:r>
          </a:p>
        </p:txBody>
      </p:sp>
      <p:sp>
        <p:nvSpPr>
          <p:cNvPr id="3" name="Content Placeholder 2">
            <a:extLst>
              <a:ext uri="{FF2B5EF4-FFF2-40B4-BE49-F238E27FC236}">
                <a16:creationId xmlns:a16="http://schemas.microsoft.com/office/drawing/2014/main" id="{DAC4C921-9AE2-4E10-AB4E-2AC9532C10BF}"/>
              </a:ext>
            </a:extLst>
          </p:cNvPr>
          <p:cNvSpPr>
            <a:spLocks noGrp="1"/>
          </p:cNvSpPr>
          <p:nvPr>
            <p:ph idx="1"/>
          </p:nvPr>
        </p:nvSpPr>
        <p:spPr>
          <a:xfrm>
            <a:off x="4622800" y="1584292"/>
            <a:ext cx="7429500" cy="4572000"/>
          </a:xfrm>
        </p:spPr>
        <p:txBody>
          <a:bodyPr>
            <a:normAutofit fontScale="92500" lnSpcReduction="20000"/>
          </a:bodyPr>
          <a:lstStyle/>
          <a:p>
            <a:pPr>
              <a:buFont typeface="Arial" panose="020B0604020202020204" pitchFamily="34" charset="0"/>
              <a:buChar char="•"/>
            </a:pPr>
            <a:r>
              <a:rPr lang="en-US" dirty="0">
                <a:solidFill>
                  <a:srgbClr val="FF0000"/>
                </a:solidFill>
              </a:rPr>
              <a:t>Shaper</a:t>
            </a:r>
            <a:r>
              <a:rPr lang="en-US" dirty="0"/>
              <a:t> Resolution</a:t>
            </a:r>
          </a:p>
          <a:p>
            <a:pPr>
              <a:buFont typeface="Arial" panose="020B0604020202020204" pitchFamily="34" charset="0"/>
              <a:buChar char="•"/>
            </a:pPr>
            <a:r>
              <a:rPr lang="en-US" dirty="0">
                <a:solidFill>
                  <a:srgbClr val="FF0000"/>
                </a:solidFill>
              </a:rPr>
              <a:t>Better</a:t>
            </a:r>
            <a:r>
              <a:rPr lang="en-US" dirty="0"/>
              <a:t> Signal-to-Noise Ratio</a:t>
            </a:r>
          </a:p>
          <a:p>
            <a:pPr>
              <a:buFont typeface="Arial" panose="020B0604020202020204" pitchFamily="34" charset="0"/>
              <a:buChar char="•"/>
            </a:pPr>
            <a:r>
              <a:rPr lang="en-US" dirty="0">
                <a:solidFill>
                  <a:srgbClr val="FF0000"/>
                </a:solidFill>
              </a:rPr>
              <a:t>Faster</a:t>
            </a:r>
            <a:r>
              <a:rPr lang="en-US" dirty="0"/>
              <a:t> Speed</a:t>
            </a:r>
          </a:p>
          <a:p>
            <a:pPr>
              <a:buFont typeface="Arial" panose="020B0604020202020204" pitchFamily="34" charset="0"/>
              <a:buChar char="•"/>
            </a:pPr>
            <a:r>
              <a:rPr lang="en-US" dirty="0">
                <a:solidFill>
                  <a:srgbClr val="FF0000"/>
                </a:solidFill>
              </a:rPr>
              <a:t>Richer</a:t>
            </a:r>
            <a:r>
              <a:rPr lang="en-US" dirty="0"/>
              <a:t> Information</a:t>
            </a:r>
          </a:p>
          <a:p>
            <a:pPr>
              <a:buFont typeface="Arial" panose="020B0604020202020204" pitchFamily="34" charset="0"/>
              <a:buChar char="•"/>
            </a:pPr>
            <a:r>
              <a:rPr lang="en-US" dirty="0">
                <a:solidFill>
                  <a:srgbClr val="FF0000"/>
                </a:solidFill>
              </a:rPr>
              <a:t>Higher</a:t>
            </a:r>
            <a:r>
              <a:rPr lang="en-US" dirty="0"/>
              <a:t> Sensitivity &amp; Specificity</a:t>
            </a:r>
          </a:p>
          <a:p>
            <a:pPr>
              <a:buFont typeface="Arial" panose="020B0604020202020204" pitchFamily="34" charset="0"/>
              <a:buChar char="•"/>
            </a:pPr>
            <a:r>
              <a:rPr lang="en-US" dirty="0">
                <a:solidFill>
                  <a:srgbClr val="FF0000"/>
                </a:solidFill>
              </a:rPr>
              <a:t>Lower</a:t>
            </a:r>
            <a:r>
              <a:rPr lang="en-US" dirty="0"/>
              <a:t> Radiation &amp; Contrast Agent Dose</a:t>
            </a:r>
          </a:p>
          <a:p>
            <a:pPr>
              <a:buFont typeface="Arial" panose="020B0604020202020204" pitchFamily="34" charset="0"/>
              <a:buChar char="•"/>
            </a:pPr>
            <a:r>
              <a:rPr lang="en-US" dirty="0">
                <a:solidFill>
                  <a:srgbClr val="FF0000"/>
                </a:solidFill>
              </a:rPr>
              <a:t>Less</a:t>
            </a:r>
            <a:r>
              <a:rPr lang="en-US" dirty="0"/>
              <a:t> Image Artifacts</a:t>
            </a:r>
          </a:p>
          <a:p>
            <a:pPr>
              <a:buFont typeface="Arial" panose="020B0604020202020204" pitchFamily="34" charset="0"/>
              <a:buChar char="•"/>
            </a:pPr>
            <a:r>
              <a:rPr lang="en-US" dirty="0">
                <a:solidFill>
                  <a:srgbClr val="FF0000"/>
                </a:solidFill>
              </a:rPr>
              <a:t>Cheaper</a:t>
            </a:r>
            <a:r>
              <a:rPr lang="en-US" dirty="0"/>
              <a:t> Imaging Cost</a:t>
            </a:r>
          </a:p>
          <a:p>
            <a:pPr>
              <a:buFont typeface="Arial" panose="020B0604020202020204" pitchFamily="34" charset="0"/>
              <a:buChar char="•"/>
            </a:pPr>
            <a:r>
              <a:rPr lang="en-US" dirty="0">
                <a:solidFill>
                  <a:srgbClr val="FF0000"/>
                </a:solidFill>
              </a:rPr>
              <a:t>More</a:t>
            </a:r>
            <a:r>
              <a:rPr lang="en-US" dirty="0"/>
              <a:t> flexibility</a:t>
            </a:r>
          </a:p>
          <a:p>
            <a:pPr>
              <a:buFont typeface="Arial" panose="020B0604020202020204" pitchFamily="34" charset="0"/>
              <a:buChar char="•"/>
            </a:pPr>
            <a:r>
              <a:rPr lang="en-US" dirty="0">
                <a:solidFill>
                  <a:srgbClr val="FF0000"/>
                </a:solidFill>
              </a:rPr>
              <a:t>…</a:t>
            </a:r>
          </a:p>
        </p:txBody>
      </p:sp>
      <p:pic>
        <p:nvPicPr>
          <p:cNvPr id="7" name="Picture 6">
            <a:extLst>
              <a:ext uri="{FF2B5EF4-FFF2-40B4-BE49-F238E27FC236}">
                <a16:creationId xmlns:a16="http://schemas.microsoft.com/office/drawing/2014/main" id="{E33577F3-B040-49EE-9FBD-73E80BF742BB}"/>
              </a:ext>
            </a:extLst>
          </p:cNvPr>
          <p:cNvPicPr>
            <a:picLocks noChangeAspect="1"/>
          </p:cNvPicPr>
          <p:nvPr/>
        </p:nvPicPr>
        <p:blipFill>
          <a:blip r:embed="rId2"/>
          <a:stretch>
            <a:fillRect/>
          </a:stretch>
        </p:blipFill>
        <p:spPr>
          <a:xfrm>
            <a:off x="152889" y="1584292"/>
            <a:ext cx="2609361" cy="3643259"/>
          </a:xfrm>
          <a:prstGeom prst="rect">
            <a:avLst/>
          </a:prstGeom>
        </p:spPr>
      </p:pic>
      <p:pic>
        <p:nvPicPr>
          <p:cNvPr id="8" name="Picture 7">
            <a:extLst>
              <a:ext uri="{FF2B5EF4-FFF2-40B4-BE49-F238E27FC236}">
                <a16:creationId xmlns:a16="http://schemas.microsoft.com/office/drawing/2014/main" id="{50F6833B-B5D4-4DE4-85DE-6240C59591E5}"/>
              </a:ext>
            </a:extLst>
          </p:cNvPr>
          <p:cNvPicPr>
            <a:picLocks noChangeAspect="1"/>
          </p:cNvPicPr>
          <p:nvPr/>
        </p:nvPicPr>
        <p:blipFill>
          <a:blip r:embed="rId3"/>
          <a:stretch>
            <a:fillRect/>
          </a:stretch>
        </p:blipFill>
        <p:spPr>
          <a:xfrm>
            <a:off x="152889" y="4024940"/>
            <a:ext cx="2609361" cy="2652275"/>
          </a:xfrm>
          <a:prstGeom prst="rect">
            <a:avLst/>
          </a:prstGeom>
        </p:spPr>
      </p:pic>
      <p:pic>
        <p:nvPicPr>
          <p:cNvPr id="5" name="Picture 2" descr="Physicist&amp;#39;s Nobel Prize up for auction; $325,000 minimum bid (Update)">
            <a:extLst>
              <a:ext uri="{FF2B5EF4-FFF2-40B4-BE49-F238E27FC236}">
                <a16:creationId xmlns:a16="http://schemas.microsoft.com/office/drawing/2014/main" id="{36FA8897-8D86-4981-9D65-D5ED8D1568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2250" y="1584292"/>
            <a:ext cx="1550864" cy="15538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hysicist&amp;#39;s Nobel Prize up for auction; $325,000 minimum bid (Update)">
            <a:extLst>
              <a:ext uri="{FF2B5EF4-FFF2-40B4-BE49-F238E27FC236}">
                <a16:creationId xmlns:a16="http://schemas.microsoft.com/office/drawing/2014/main" id="{D1057E43-5A7A-4579-A35B-301AAC3136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2250" y="4024940"/>
            <a:ext cx="1550864" cy="1553899"/>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252BBE0-9039-4363-8C3B-0C436999ABEE}"/>
              </a:ext>
            </a:extLst>
          </p:cNvPr>
          <p:cNvGrpSpPr/>
          <p:nvPr/>
        </p:nvGrpSpPr>
        <p:grpSpPr>
          <a:xfrm>
            <a:off x="9532215" y="4174738"/>
            <a:ext cx="2398568" cy="2502477"/>
            <a:chOff x="9317037" y="4105275"/>
            <a:chExt cx="2638425" cy="2752725"/>
          </a:xfrm>
        </p:grpSpPr>
        <p:pic>
          <p:nvPicPr>
            <p:cNvPr id="17" name="Picture 16">
              <a:extLst>
                <a:ext uri="{FF2B5EF4-FFF2-40B4-BE49-F238E27FC236}">
                  <a16:creationId xmlns:a16="http://schemas.microsoft.com/office/drawing/2014/main" id="{EFA15F07-DA5B-44D4-BB6C-5C90E71AC069}"/>
                </a:ext>
              </a:extLst>
            </p:cNvPr>
            <p:cNvPicPr>
              <a:picLocks noChangeAspect="1"/>
            </p:cNvPicPr>
            <p:nvPr/>
          </p:nvPicPr>
          <p:blipFill>
            <a:blip r:embed="rId5"/>
            <a:stretch>
              <a:fillRect/>
            </a:stretch>
          </p:blipFill>
          <p:spPr>
            <a:xfrm>
              <a:off x="9317037" y="4105275"/>
              <a:ext cx="2638425" cy="2752725"/>
            </a:xfrm>
            <a:prstGeom prst="rect">
              <a:avLst/>
            </a:prstGeom>
          </p:spPr>
        </p:pic>
        <p:cxnSp>
          <p:nvCxnSpPr>
            <p:cNvPr id="13" name="Straight Arrow Connector 12">
              <a:extLst>
                <a:ext uri="{FF2B5EF4-FFF2-40B4-BE49-F238E27FC236}">
                  <a16:creationId xmlns:a16="http://schemas.microsoft.com/office/drawing/2014/main" id="{B27987BE-9909-4A21-BF5C-D5975D8FB8ED}"/>
                </a:ext>
              </a:extLst>
            </p:cNvPr>
            <p:cNvCxnSpPr>
              <a:cxnSpLocks/>
            </p:cNvCxnSpPr>
            <p:nvPr/>
          </p:nvCxnSpPr>
          <p:spPr>
            <a:xfrm flipH="1">
              <a:off x="10407650" y="4828790"/>
              <a:ext cx="609600" cy="3416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A60B95A-C33D-47BF-9693-E85088ACC9D2}"/>
                </a:ext>
              </a:extLst>
            </p:cNvPr>
            <p:cNvCxnSpPr>
              <a:cxnSpLocks/>
            </p:cNvCxnSpPr>
            <p:nvPr/>
          </p:nvCxnSpPr>
          <p:spPr>
            <a:xfrm flipV="1">
              <a:off x="9963150" y="5963634"/>
              <a:ext cx="292100" cy="6721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27E6605-8154-4F57-A3E2-F30F4CE5B6E6}"/>
              </a:ext>
            </a:extLst>
          </p:cNvPr>
          <p:cNvSpPr txBox="1"/>
          <p:nvPr/>
        </p:nvSpPr>
        <p:spPr>
          <a:xfrm>
            <a:off x="5264150" y="5990954"/>
            <a:ext cx="4195772" cy="707886"/>
          </a:xfrm>
          <a:prstGeom prst="rect">
            <a:avLst/>
          </a:prstGeom>
          <a:noFill/>
        </p:spPr>
        <p:txBody>
          <a:bodyPr wrap="square">
            <a:spAutoFit/>
          </a:bodyPr>
          <a:lstStyle/>
          <a:p>
            <a:pPr algn="r"/>
            <a:r>
              <a:rPr lang="en-US" sz="2000" b="1" dirty="0">
                <a:solidFill>
                  <a:srgbClr val="00B050"/>
                </a:solidFill>
                <a:latin typeface="Arial" panose="020B0604020202020204" pitchFamily="34" charset="0"/>
                <a:cs typeface="Arial" panose="020B0604020202020204" pitchFamily="34" charset="0"/>
              </a:rPr>
              <a:t>C</a:t>
            </a:r>
            <a:r>
              <a:rPr lang="en-US" sz="2000" b="1" i="0" dirty="0">
                <a:solidFill>
                  <a:srgbClr val="00B050"/>
                </a:solidFill>
                <a:effectLst/>
                <a:latin typeface="Arial" panose="020B0604020202020204" pitchFamily="34" charset="0"/>
                <a:cs typeface="Arial" panose="020B0604020202020204" pitchFamily="34" charset="0"/>
              </a:rPr>
              <a:t>ardiac CT Image </a:t>
            </a:r>
            <a:r>
              <a:rPr lang="en-US" sz="2000" b="1" dirty="0">
                <a:solidFill>
                  <a:srgbClr val="00B050"/>
                </a:solidFill>
                <a:latin typeface="Arial" panose="020B0604020202020204" pitchFamily="34" charset="0"/>
                <a:cs typeface="Arial" panose="020B0604020202020204" pitchFamily="34" charset="0"/>
              </a:rPr>
              <a:t>M</a:t>
            </a:r>
            <a:r>
              <a:rPr lang="en-US" sz="2000" b="1" i="0" dirty="0">
                <a:solidFill>
                  <a:srgbClr val="00B050"/>
                </a:solidFill>
                <a:effectLst/>
                <a:latin typeface="Arial" panose="020B0604020202020204" pitchFamily="34" charset="0"/>
                <a:cs typeface="Arial" panose="020B0604020202020204" pitchFamily="34" charset="0"/>
              </a:rPr>
              <a:t>etallic </a:t>
            </a:r>
            <a:r>
              <a:rPr lang="en-US" sz="2000" b="1" dirty="0">
                <a:solidFill>
                  <a:srgbClr val="00B050"/>
                </a:solidFill>
                <a:latin typeface="Arial" panose="020B0604020202020204" pitchFamily="34" charset="0"/>
                <a:cs typeface="Arial" panose="020B0604020202020204" pitchFamily="34" charset="0"/>
              </a:rPr>
              <a:t>A</a:t>
            </a:r>
            <a:r>
              <a:rPr lang="en-US" sz="2000" b="1" i="0" dirty="0">
                <a:solidFill>
                  <a:srgbClr val="00B050"/>
                </a:solidFill>
                <a:effectLst/>
                <a:latin typeface="Arial" panose="020B0604020202020204" pitchFamily="34" charset="0"/>
                <a:cs typeface="Arial" panose="020B0604020202020204" pitchFamily="34" charset="0"/>
              </a:rPr>
              <a:t>rtifacts from </a:t>
            </a:r>
            <a:r>
              <a:rPr lang="en-US" sz="2000" b="1" dirty="0">
                <a:solidFill>
                  <a:srgbClr val="00B050"/>
                </a:solidFill>
                <a:latin typeface="Arial" panose="020B0604020202020204" pitchFamily="34" charset="0"/>
                <a:cs typeface="Arial" panose="020B0604020202020204" pitchFamily="34" charset="0"/>
              </a:rPr>
              <a:t>P</a:t>
            </a:r>
            <a:r>
              <a:rPr lang="en-US" sz="2000" b="1" i="0" dirty="0">
                <a:solidFill>
                  <a:srgbClr val="00B050"/>
                </a:solidFill>
                <a:effectLst/>
                <a:latin typeface="Arial" panose="020B0604020202020204" pitchFamily="34" charset="0"/>
                <a:cs typeface="Arial" panose="020B0604020202020204" pitchFamily="34" charset="0"/>
              </a:rPr>
              <a:t>acemaker </a:t>
            </a:r>
            <a:r>
              <a:rPr lang="en-US" sz="2000" b="1" dirty="0">
                <a:solidFill>
                  <a:srgbClr val="00B050"/>
                </a:solidFill>
                <a:latin typeface="Arial" panose="020B0604020202020204" pitchFamily="34" charset="0"/>
                <a:cs typeface="Arial" panose="020B0604020202020204" pitchFamily="34" charset="0"/>
              </a:rPr>
              <a:t>L</a:t>
            </a:r>
            <a:r>
              <a:rPr lang="en-US" sz="2000" b="1" i="0" dirty="0">
                <a:solidFill>
                  <a:srgbClr val="00B050"/>
                </a:solidFill>
                <a:effectLst/>
                <a:latin typeface="Arial" panose="020B0604020202020204" pitchFamily="34" charset="0"/>
                <a:cs typeface="Arial" panose="020B0604020202020204" pitchFamily="34" charset="0"/>
              </a:rPr>
              <a:t>eads</a:t>
            </a:r>
            <a:endParaRPr lang="en-US" sz="20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63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5535386-9297-497A-AA9B-A52A3B816357}"/>
              </a:ext>
            </a:extLst>
          </p:cNvPr>
          <p:cNvSpPr txBox="1"/>
          <p:nvPr/>
        </p:nvSpPr>
        <p:spPr>
          <a:xfrm>
            <a:off x="666601" y="3994776"/>
            <a:ext cx="5346447" cy="1046440"/>
          </a:xfrm>
          <a:prstGeom prst="rect">
            <a:avLst/>
          </a:prstGeom>
          <a:noFill/>
        </p:spPr>
        <p:txBody>
          <a:bodyPr wrap="square">
            <a:spAutoFit/>
          </a:bodyPr>
          <a:lstStyle/>
          <a:p>
            <a:pPr algn="just"/>
            <a:r>
              <a:rPr lang="en-US" sz="2400" b="1" dirty="0">
                <a:latin typeface="Arial" panose="020B0604020202020204" pitchFamily="34" charset="0"/>
                <a:ea typeface="SimSun" panose="02010600030101010101" pitchFamily="2" charset="-122"/>
                <a:cs typeface="Arial" panose="020B0604020202020204" pitchFamily="34" charset="0"/>
              </a:rPr>
              <a:t>Block some neurons in every layer and check network performance</a:t>
            </a:r>
          </a:p>
          <a:p>
            <a:endParaRPr lang="en-US" sz="1400" dirty="0">
              <a:latin typeface="Arial" panose="020B0604020202020204" pitchFamily="34" charset="0"/>
              <a:ea typeface="SimSun" panose="02010600030101010101" pitchFamily="2" charset="-122"/>
              <a:cs typeface="Arial" panose="020B0604020202020204" pitchFamily="34" charset="0"/>
            </a:endParaRPr>
          </a:p>
        </p:txBody>
      </p:sp>
      <p:sp>
        <p:nvSpPr>
          <p:cNvPr id="16" name="Title 1">
            <a:extLst>
              <a:ext uri="{FF2B5EF4-FFF2-40B4-BE49-F238E27FC236}">
                <a16:creationId xmlns:a16="http://schemas.microsoft.com/office/drawing/2014/main" id="{A66F2A7D-678A-419E-8670-61998B2C1D50}"/>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pPr>
              <a:defRPr/>
            </a:pPr>
            <a:r>
              <a:rPr lang="en-US" sz="4800" b="1" dirty="0">
                <a:latin typeface="Arial" panose="020B0604020202020204" pitchFamily="34" charset="0"/>
                <a:cs typeface="Arial" panose="020B0604020202020204" pitchFamily="34" charset="0"/>
              </a:rPr>
              <a:t>Important Data Path</a:t>
            </a:r>
            <a:endParaRPr kumimoji="0" lang="en-US" sz="4800" b="1" i="0" u="none" strike="noStrike" kern="1200" cap="none" spc="-10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0" name="TextBox 9">
            <a:extLst>
              <a:ext uri="{FF2B5EF4-FFF2-40B4-BE49-F238E27FC236}">
                <a16:creationId xmlns:a16="http://schemas.microsoft.com/office/drawing/2014/main" id="{95F54AE2-9741-42DB-B7AD-2431FA1F58DD}"/>
              </a:ext>
            </a:extLst>
          </p:cNvPr>
          <p:cNvSpPr txBox="1"/>
          <p:nvPr/>
        </p:nvSpPr>
        <p:spPr>
          <a:xfrm>
            <a:off x="273206" y="6243024"/>
            <a:ext cx="11749462" cy="307777"/>
          </a:xfrm>
          <a:prstGeom prst="rect">
            <a:avLst/>
          </a:prstGeom>
          <a:noFill/>
        </p:spPr>
        <p:txBody>
          <a:bodyPr wrap="square" rtlCol="0">
            <a:spAutoFit/>
          </a:bodyPr>
          <a:lstStyle/>
          <a:p>
            <a:pPr algn="r"/>
            <a:r>
              <a:rPr lang="en-US" sz="1400" b="1" dirty="0">
                <a:solidFill>
                  <a:srgbClr val="3B3BFB"/>
                </a:solidFill>
                <a:latin typeface="Arial" panose="020B0604020202020204" pitchFamily="34" charset="0"/>
              </a:rPr>
              <a:t>Y. Wang, H. </a:t>
            </a:r>
            <a:r>
              <a:rPr lang="en-US" sz="1400" b="1" dirty="0" err="1">
                <a:solidFill>
                  <a:srgbClr val="3B3BFB"/>
                </a:solidFill>
                <a:latin typeface="Arial" panose="020B0604020202020204" pitchFamily="34" charset="0"/>
              </a:rPr>
              <a:t>Su</a:t>
            </a:r>
            <a:r>
              <a:rPr lang="en-US" sz="1400" b="1" dirty="0">
                <a:solidFill>
                  <a:srgbClr val="3B3BFB"/>
                </a:solidFill>
                <a:latin typeface="Arial" panose="020B0604020202020204" pitchFamily="34" charset="0"/>
              </a:rPr>
              <a:t>, B. Zhang, X. Hu: Interpret neural networks by identifying critical data routing paths, In CVPR, 8906-8914, 2018</a:t>
            </a:r>
          </a:p>
        </p:txBody>
      </p:sp>
      <p:sp>
        <p:nvSpPr>
          <p:cNvPr id="11" name="Rectangle 10">
            <a:extLst>
              <a:ext uri="{FF2B5EF4-FFF2-40B4-BE49-F238E27FC236}">
                <a16:creationId xmlns:a16="http://schemas.microsoft.com/office/drawing/2014/main" id="{F2B924BC-B49B-4F95-BD42-684E770EAD9D}"/>
              </a:ext>
            </a:extLst>
          </p:cNvPr>
          <p:cNvSpPr/>
          <p:nvPr/>
        </p:nvSpPr>
        <p:spPr>
          <a:xfrm>
            <a:off x="632795" y="5510314"/>
            <a:ext cx="8067289" cy="461665"/>
          </a:xfrm>
          <a:prstGeom prst="rect">
            <a:avLst/>
          </a:prstGeom>
        </p:spPr>
        <p:txBody>
          <a:bodyPr wrap="square">
            <a:spAutoFit/>
          </a:bodyPr>
          <a:lstStyle/>
          <a:p>
            <a:pPr algn="just"/>
            <a:r>
              <a:rPr lang="en-US" altLang="zh-CN" sz="2400" b="1" dirty="0">
                <a:effectLst/>
                <a:latin typeface="Arial" panose="020B0604020202020204" pitchFamily="34" charset="0"/>
                <a:ea typeface="SimSun" panose="02010600030101010101" pitchFamily="2" charset="-122"/>
                <a:cs typeface="Arial" panose="020B0604020202020204" pitchFamily="34" charset="0"/>
              </a:rPr>
              <a:t>Identify the important data routing path in a network.</a:t>
            </a:r>
            <a:endParaRPr lang="en-US" sz="2400" b="1" dirty="0">
              <a:latin typeface="Arial" panose="020B0604020202020204" pitchFamily="34" charset="0"/>
              <a:ea typeface="SimSun" panose="02010600030101010101" pitchFamily="2" charset="-122"/>
              <a:cs typeface="Arial" panose="020B0604020202020204" pitchFamily="34" charset="0"/>
            </a:endParaRPr>
          </a:p>
        </p:txBody>
      </p:sp>
      <p:pic>
        <p:nvPicPr>
          <p:cNvPr id="12" name="Picture 11" descr="Chart, diagram&#10;&#10;Description automatically generated">
            <a:extLst>
              <a:ext uri="{FF2B5EF4-FFF2-40B4-BE49-F238E27FC236}">
                <a16:creationId xmlns:a16="http://schemas.microsoft.com/office/drawing/2014/main" id="{BBFB840F-D447-4CBA-9B8F-6DE0B9AC4590}"/>
              </a:ext>
            </a:extLst>
          </p:cNvPr>
          <p:cNvPicPr>
            <a:picLocks noChangeAspect="1"/>
          </p:cNvPicPr>
          <p:nvPr/>
        </p:nvPicPr>
        <p:blipFill rotWithShape="1">
          <a:blip r:embed="rId3">
            <a:extLst>
              <a:ext uri="{28A0092B-C50C-407E-A947-70E740481C1C}">
                <a14:useLocalDpi xmlns:a14="http://schemas.microsoft.com/office/drawing/2010/main" val="0"/>
              </a:ext>
            </a:extLst>
          </a:blip>
          <a:srcRect r="53155" b="12463"/>
          <a:stretch/>
        </p:blipFill>
        <p:spPr>
          <a:xfrm>
            <a:off x="6415603" y="2319273"/>
            <a:ext cx="3744397" cy="330164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CDE257E-F36D-4CDB-9F9C-36E353F1C3A7}"/>
                  </a:ext>
                </a:extLst>
              </p:cNvPr>
              <p:cNvSpPr txBox="1"/>
              <p:nvPr/>
            </p:nvSpPr>
            <p:spPr>
              <a:xfrm>
                <a:off x="403560" y="2901121"/>
                <a:ext cx="6096000" cy="6974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000" i="1" smtClean="0">
                              <a:solidFill>
                                <a:srgbClr val="836967"/>
                              </a:solidFill>
                              <a:latin typeface="Cambria Math" panose="02040503050406030204" pitchFamily="18" charset="0"/>
                            </a:rPr>
                          </m:ctrlPr>
                        </m:funcPr>
                        <m:fName>
                          <m:limLow>
                            <m:limLowPr>
                              <m:ctrlPr>
                                <a:rPr lang="en-US" sz="2000" i="1">
                                  <a:solidFill>
                                    <a:srgbClr val="836967"/>
                                  </a:solidFill>
                                  <a:latin typeface="Cambria Math" panose="02040503050406030204" pitchFamily="18" charset="0"/>
                                </a:rPr>
                              </m:ctrlPr>
                            </m:limLowPr>
                            <m:e>
                              <m:r>
                                <m:rPr>
                                  <m:sty m:val="p"/>
                                </m:rPr>
                                <a:rPr lang="en-US" sz="2000">
                                  <a:latin typeface="Cambria Math" panose="02040503050406030204" pitchFamily="18" charset="0"/>
                                </a:rPr>
                                <m:t>arg</m:t>
                              </m:r>
                              <m:r>
                                <a:rPr lang="en-US" sz="2000">
                                  <a:latin typeface="Cambria Math" panose="02040503050406030204" pitchFamily="18" charset="0"/>
                                </a:rPr>
                                <m:t> </m:t>
                              </m:r>
                              <m:r>
                                <m:rPr>
                                  <m:sty m:val="p"/>
                                </m:rPr>
                                <a:rPr lang="en-US" sz="2000">
                                  <a:latin typeface="Cambria Math" panose="02040503050406030204" pitchFamily="18" charset="0"/>
                                </a:rPr>
                                <m:t>min</m:t>
                              </m:r>
                              <m:r>
                                <a:rPr lang="en-US" sz="2000">
                                  <a:latin typeface="Cambria Math" panose="02040503050406030204" pitchFamily="18" charset="0"/>
                                </a:rPr>
                                <m:t> </m:t>
                              </m:r>
                            </m:e>
                            <m:lim>
                              <m:sSub>
                                <m:sSubPr>
                                  <m:ctrlPr>
                                    <a:rPr lang="en-US" sz="2000" i="1">
                                      <a:solidFill>
                                        <a:srgbClr val="836967"/>
                                      </a:solidFill>
                                      <a:latin typeface="Cambria Math" panose="02040503050406030204" pitchFamily="18" charset="0"/>
                                    </a:rPr>
                                  </m:ctrlPr>
                                </m:sSubPr>
                                <m:e>
                                  <m:r>
                                    <a:rPr lang="en-US" sz="2000" b="1" i="1">
                                      <a:latin typeface="Cambria Math" panose="02040503050406030204" pitchFamily="18" charset="0"/>
                                    </a:rPr>
                                    <m:t>𝝀</m:t>
                                  </m:r>
                                </m:e>
                                <m:sub>
                                  <m:r>
                                    <a:rPr lang="en-US" sz="2000" b="0" i="0">
                                      <a:latin typeface="Cambria Math" panose="02040503050406030204" pitchFamily="18" charset="0"/>
                                    </a:rPr>
                                    <m:t>1</m:t>
                                  </m:r>
                                </m:sub>
                              </m:sSub>
                              <m:r>
                                <a:rPr lang="en-US" sz="2000" b="0" i="0">
                                  <a:latin typeface="Cambria Math" panose="02040503050406030204" pitchFamily="18" charset="0"/>
                                </a:rPr>
                                <m:t>, …,</m:t>
                              </m:r>
                              <m:sSub>
                                <m:sSubPr>
                                  <m:ctrlPr>
                                    <a:rPr lang="en-US" sz="2000" b="0" i="1">
                                      <a:solidFill>
                                        <a:srgbClr val="836967"/>
                                      </a:solidFill>
                                      <a:latin typeface="Cambria Math" panose="02040503050406030204" pitchFamily="18" charset="0"/>
                                    </a:rPr>
                                  </m:ctrlPr>
                                </m:sSubPr>
                                <m:e>
                                  <m:r>
                                    <a:rPr lang="en-US" sz="2000" b="1" i="1">
                                      <a:latin typeface="Cambria Math" panose="02040503050406030204" pitchFamily="18" charset="0"/>
                                    </a:rPr>
                                    <m:t>𝝀</m:t>
                                  </m:r>
                                </m:e>
                                <m:sub>
                                  <m:r>
                                    <a:rPr lang="en-US" sz="2000" b="0" i="1">
                                      <a:latin typeface="Cambria Math" panose="02040503050406030204" pitchFamily="18" charset="0"/>
                                    </a:rPr>
                                    <m:t>𝐾</m:t>
                                  </m:r>
                                </m:sub>
                              </m:sSub>
                            </m:lim>
                          </m:limLow>
                          <m:r>
                            <a:rPr lang="en-US" sz="2000" b="0" i="0">
                              <a:latin typeface="Cambria Math" panose="02040503050406030204" pitchFamily="18" charset="0"/>
                            </a:rPr>
                            <m:t>  </m:t>
                          </m:r>
                        </m:fName>
                        <m:e>
                          <m:r>
                            <a:rPr lang="en-US" sz="2000" b="0" i="1">
                              <a:latin typeface="Cambria Math" panose="02040503050406030204" pitchFamily="18" charset="0"/>
                            </a:rPr>
                            <m:t>𝑑</m:t>
                          </m:r>
                          <m:d>
                            <m:dPr>
                              <m:ctrlPr>
                                <a:rPr lang="en-US" sz="2000" b="0" i="1">
                                  <a:solidFill>
                                    <a:srgbClr val="836967"/>
                                  </a:solidFill>
                                  <a:latin typeface="Cambria Math" panose="02040503050406030204" pitchFamily="18" charset="0"/>
                                </a:rPr>
                              </m:ctrlPr>
                            </m:dPr>
                            <m:e>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𝑓</m:t>
                                  </m:r>
                                </m:e>
                                <m:sub>
                                  <m:r>
                                    <a:rPr lang="en-US" sz="2000" b="0" i="1">
                                      <a:latin typeface="Cambria Math" panose="02040503050406030204" pitchFamily="18" charset="0"/>
                                    </a:rPr>
                                    <m:t>𝜃</m:t>
                                  </m:r>
                                </m:sub>
                              </m:sSub>
                              <m:d>
                                <m:dPr>
                                  <m:ctrlPr>
                                    <a:rPr lang="en-US" sz="2000" b="0" i="1">
                                      <a:solidFill>
                                        <a:srgbClr val="836967"/>
                                      </a:solidFill>
                                      <a:latin typeface="Cambria Math" panose="02040503050406030204" pitchFamily="18" charset="0"/>
                                    </a:rPr>
                                  </m:ctrlPr>
                                </m:dPr>
                                <m:e>
                                  <m:r>
                                    <a:rPr lang="en-US" sz="2000" b="0" i="1">
                                      <a:latin typeface="Cambria Math" panose="02040503050406030204" pitchFamily="18" charset="0"/>
                                    </a:rPr>
                                    <m:t>𝑥</m:t>
                                  </m:r>
                                </m:e>
                              </m:d>
                              <m:r>
                                <a:rPr lang="en-US" sz="2000" b="0" i="0">
                                  <a:latin typeface="Cambria Math" panose="02040503050406030204" pitchFamily="18" charset="0"/>
                                </a:rPr>
                                <m:t>,</m:t>
                              </m:r>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𝑓</m:t>
                                  </m:r>
                                </m:e>
                                <m:sub>
                                  <m:r>
                                    <a:rPr lang="en-US" sz="2000" b="0" i="1">
                                      <a:latin typeface="Cambria Math" panose="02040503050406030204" pitchFamily="18" charset="0"/>
                                    </a:rPr>
                                    <m:t>𝜃</m:t>
                                  </m:r>
                                </m:sub>
                              </m:sSub>
                              <m:d>
                                <m:dPr>
                                  <m:ctrlPr>
                                    <a:rPr lang="en-US" sz="2000" b="0" i="1">
                                      <a:solidFill>
                                        <a:srgbClr val="836967"/>
                                      </a:solidFill>
                                      <a:latin typeface="Cambria Math" panose="02040503050406030204" pitchFamily="18" charset="0"/>
                                    </a:rPr>
                                  </m:ctrlPr>
                                </m:dPr>
                                <m:e>
                                  <m:r>
                                    <a:rPr lang="en-US" sz="2000" b="0" i="1">
                                      <a:latin typeface="Cambria Math" panose="02040503050406030204" pitchFamily="18" charset="0"/>
                                    </a:rPr>
                                    <m:t>𝑥</m:t>
                                  </m:r>
                                  <m:r>
                                    <a:rPr lang="en-US" sz="2000" b="0" i="0">
                                      <a:latin typeface="Cambria Math" panose="02040503050406030204" pitchFamily="18" charset="0"/>
                                    </a:rPr>
                                    <m:t>;</m:t>
                                  </m:r>
                                  <m:sSub>
                                    <m:sSubPr>
                                      <m:ctrlPr>
                                        <a:rPr lang="en-US" sz="2000" b="0" i="1">
                                          <a:solidFill>
                                            <a:srgbClr val="836967"/>
                                          </a:solidFill>
                                          <a:latin typeface="Cambria Math" panose="02040503050406030204" pitchFamily="18" charset="0"/>
                                        </a:rPr>
                                      </m:ctrlPr>
                                    </m:sSubPr>
                                    <m:e>
                                      <m:r>
                                        <a:rPr lang="en-US" sz="2000" b="1" i="1">
                                          <a:latin typeface="Cambria Math" panose="02040503050406030204" pitchFamily="18" charset="0"/>
                                        </a:rPr>
                                        <m:t>𝝀</m:t>
                                      </m:r>
                                    </m:e>
                                    <m:sub>
                                      <m:r>
                                        <a:rPr lang="en-US" sz="2000" b="0" i="0">
                                          <a:latin typeface="Cambria Math" panose="02040503050406030204" pitchFamily="18" charset="0"/>
                                        </a:rPr>
                                        <m:t>1</m:t>
                                      </m:r>
                                    </m:sub>
                                  </m:sSub>
                                  <m:r>
                                    <a:rPr lang="en-US" sz="2000" b="0" i="0">
                                      <a:latin typeface="Cambria Math" panose="02040503050406030204" pitchFamily="18" charset="0"/>
                                    </a:rPr>
                                    <m:t>, …,</m:t>
                                  </m:r>
                                  <m:sSub>
                                    <m:sSubPr>
                                      <m:ctrlPr>
                                        <a:rPr lang="en-US" sz="2000" b="0" i="1">
                                          <a:solidFill>
                                            <a:srgbClr val="836967"/>
                                          </a:solidFill>
                                          <a:latin typeface="Cambria Math" panose="02040503050406030204" pitchFamily="18" charset="0"/>
                                        </a:rPr>
                                      </m:ctrlPr>
                                    </m:sSubPr>
                                    <m:e>
                                      <m:r>
                                        <a:rPr lang="en-US" sz="2000" b="1" i="1">
                                          <a:latin typeface="Cambria Math" panose="02040503050406030204" pitchFamily="18" charset="0"/>
                                        </a:rPr>
                                        <m:t>𝝀</m:t>
                                      </m:r>
                                    </m:e>
                                    <m:sub>
                                      <m:r>
                                        <a:rPr lang="en-US" sz="2000" b="0" i="1">
                                          <a:latin typeface="Cambria Math" panose="02040503050406030204" pitchFamily="18" charset="0"/>
                                        </a:rPr>
                                        <m:t>𝐾</m:t>
                                      </m:r>
                                    </m:sub>
                                  </m:sSub>
                                </m:e>
                              </m:d>
                            </m:e>
                          </m:d>
                          <m:r>
                            <a:rPr lang="en-US" sz="2000" b="0" i="0">
                              <a:latin typeface="Cambria Math" panose="02040503050406030204" pitchFamily="18" charset="0"/>
                            </a:rPr>
                            <m:t>+</m:t>
                          </m:r>
                          <m:r>
                            <a:rPr lang="en-US" sz="2000" b="0" i="1">
                              <a:latin typeface="Cambria Math" panose="02040503050406030204" pitchFamily="18" charset="0"/>
                            </a:rPr>
                            <m:t>𝛾</m:t>
                          </m:r>
                          <m:nary>
                            <m:naryPr>
                              <m:chr m:val="∑"/>
                              <m:limLoc m:val="subSup"/>
                              <m:supHide m:val="on"/>
                              <m:ctrlPr>
                                <a:rPr lang="en-US" sz="2000" b="0" i="1">
                                  <a:latin typeface="Cambria Math" panose="02040503050406030204" pitchFamily="18" charset="0"/>
                                </a:rPr>
                              </m:ctrlPr>
                            </m:naryPr>
                            <m:sub>
                              <m:r>
                                <a:rPr lang="en-US" sz="2000" b="0" i="1">
                                  <a:latin typeface="Cambria Math" panose="02040503050406030204" pitchFamily="18" charset="0"/>
                                </a:rPr>
                                <m:t>𝑘</m:t>
                              </m:r>
                            </m:sub>
                            <m:sup/>
                            <m:e>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𝑘</m:t>
                                          </m:r>
                                        </m:sub>
                                      </m:sSub>
                                    </m:e>
                                  </m:d>
                                  <m:r>
                                    <a:rPr lang="en-US" sz="2000" b="0" i="1" smtClean="0">
                                      <a:latin typeface="Cambria Math" panose="02040503050406030204" pitchFamily="18" charset="0"/>
                                    </a:rPr>
                                    <m:t>|</m:t>
                                  </m:r>
                                </m:e>
                                <m:sub>
                                  <m:r>
                                    <a:rPr lang="en-US" sz="2000" b="0" i="1" smtClean="0">
                                      <a:latin typeface="Cambria Math" panose="02040503050406030204" pitchFamily="18" charset="0"/>
                                    </a:rPr>
                                    <m:t>1</m:t>
                                  </m:r>
                                </m:sub>
                              </m:sSub>
                            </m:e>
                          </m:nary>
                          <m:r>
                            <a:rPr lang="en-US" sz="2000" b="0" i="0">
                              <a:latin typeface="Cambria Math" panose="02040503050406030204" pitchFamily="18" charset="0"/>
                            </a:rPr>
                            <m:t>,</m:t>
                          </m:r>
                        </m:e>
                      </m:func>
                    </m:oMath>
                  </m:oMathPara>
                </a14:m>
                <a:endParaRPr lang="en-US" sz="2000" dirty="0"/>
              </a:p>
            </p:txBody>
          </p:sp>
        </mc:Choice>
        <mc:Fallback xmlns="">
          <p:sp>
            <p:nvSpPr>
              <p:cNvPr id="9" name="TextBox 8">
                <a:extLst>
                  <a:ext uri="{FF2B5EF4-FFF2-40B4-BE49-F238E27FC236}">
                    <a16:creationId xmlns:a16="http://schemas.microsoft.com/office/drawing/2014/main" id="{5CDE257E-F36D-4CDB-9F9C-36E353F1C3A7}"/>
                  </a:ext>
                </a:extLst>
              </p:cNvPr>
              <p:cNvSpPr txBox="1">
                <a:spLocks noRot="1" noChangeAspect="1" noMove="1" noResize="1" noEditPoints="1" noAdjustHandles="1" noChangeArrowheads="1" noChangeShapeType="1" noTextEdit="1"/>
              </p:cNvSpPr>
              <p:nvPr/>
            </p:nvSpPr>
            <p:spPr>
              <a:xfrm>
                <a:off x="403560" y="2901121"/>
                <a:ext cx="6096000" cy="697499"/>
              </a:xfrm>
              <a:prstGeom prst="rect">
                <a:avLst/>
              </a:prstGeom>
              <a:blipFill>
                <a:blip r:embed="rId4"/>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9AA7ED7-04A5-41A8-868D-C4107CE24AE8}"/>
              </a:ext>
            </a:extLst>
          </p:cNvPr>
          <p:cNvSpPr txBox="1"/>
          <p:nvPr/>
        </p:nvSpPr>
        <p:spPr>
          <a:xfrm>
            <a:off x="9708445" y="2772896"/>
            <a:ext cx="1724833" cy="338554"/>
          </a:xfrm>
          <a:prstGeom prst="rect">
            <a:avLst/>
          </a:prstGeom>
          <a:noFill/>
        </p:spPr>
        <p:txBody>
          <a:bodyPr wrap="square">
            <a:spAutoFit/>
          </a:bodyPr>
          <a:lstStyle/>
          <a:p>
            <a:pPr algn="just"/>
            <a:r>
              <a:rPr lang="en-US" sz="1600" dirty="0">
                <a:solidFill>
                  <a:srgbClr val="00B050"/>
                </a:solidFill>
                <a:latin typeface="Arial" panose="020B0604020202020204" pitchFamily="34" charset="0"/>
                <a:ea typeface="SimSun" panose="02010600030101010101" pitchFamily="2" charset="-122"/>
                <a:cs typeface="Arial" panose="020B0604020202020204" pitchFamily="34" charset="0"/>
              </a:rPr>
              <a:t>Important node</a:t>
            </a:r>
          </a:p>
        </p:txBody>
      </p:sp>
      <p:sp>
        <p:nvSpPr>
          <p:cNvPr id="14" name="TextBox 13">
            <a:extLst>
              <a:ext uri="{FF2B5EF4-FFF2-40B4-BE49-F238E27FC236}">
                <a16:creationId xmlns:a16="http://schemas.microsoft.com/office/drawing/2014/main" id="{98E94161-255E-49E9-8589-79411E0D8F88}"/>
              </a:ext>
            </a:extLst>
          </p:cNvPr>
          <p:cNvSpPr txBox="1"/>
          <p:nvPr/>
        </p:nvSpPr>
        <p:spPr>
          <a:xfrm>
            <a:off x="9706828" y="3372671"/>
            <a:ext cx="1804048" cy="338554"/>
          </a:xfrm>
          <a:prstGeom prst="rect">
            <a:avLst/>
          </a:prstGeom>
          <a:noFill/>
        </p:spPr>
        <p:txBody>
          <a:bodyPr wrap="square">
            <a:spAutoFit/>
          </a:bodyPr>
          <a:lstStyle/>
          <a:p>
            <a:pPr algn="just"/>
            <a:r>
              <a:rPr lang="en-US" sz="1600" dirty="0">
                <a:solidFill>
                  <a:srgbClr val="FF0000"/>
                </a:solidFill>
                <a:latin typeface="Arial" panose="020B0604020202020204" pitchFamily="34" charset="0"/>
                <a:ea typeface="SimSun" panose="02010600030101010101" pitchFamily="2" charset="-122"/>
                <a:cs typeface="Arial" panose="020B0604020202020204" pitchFamily="34" charset="0"/>
              </a:rPr>
              <a:t>Negligible node</a:t>
            </a:r>
          </a:p>
        </p:txBody>
      </p:sp>
      <p:sp>
        <p:nvSpPr>
          <p:cNvPr id="15" name="TextBox 14">
            <a:extLst>
              <a:ext uri="{FF2B5EF4-FFF2-40B4-BE49-F238E27FC236}">
                <a16:creationId xmlns:a16="http://schemas.microsoft.com/office/drawing/2014/main" id="{E4FCA95A-4C8B-4DED-8373-5C5AF30874D2}"/>
              </a:ext>
            </a:extLst>
          </p:cNvPr>
          <p:cNvSpPr txBox="1"/>
          <p:nvPr/>
        </p:nvSpPr>
        <p:spPr>
          <a:xfrm>
            <a:off x="702781" y="1689126"/>
            <a:ext cx="11056401" cy="461665"/>
          </a:xfrm>
          <a:prstGeom prst="rect">
            <a:avLst/>
          </a:prstGeom>
          <a:noFill/>
        </p:spPr>
        <p:txBody>
          <a:bodyPr wrap="square">
            <a:spAutoFit/>
          </a:bodyPr>
          <a:lstStyle/>
          <a:p>
            <a:pPr algn="just"/>
            <a:r>
              <a:rPr lang="en-US" sz="2400" b="1" dirty="0">
                <a:solidFill>
                  <a:srgbClr val="FF0000"/>
                </a:solidFill>
                <a:latin typeface="Arial" panose="020B0604020202020204" pitchFamily="34" charset="0"/>
                <a:ea typeface="SimSun" panose="02010600030101010101" pitchFamily="2" charset="-122"/>
                <a:cs typeface="Arial" panose="020B0604020202020204" pitchFamily="34" charset="0"/>
              </a:rPr>
              <a:t>Q: What is the important data routing path in a network?</a:t>
            </a:r>
          </a:p>
        </p:txBody>
      </p:sp>
    </p:spTree>
    <p:extLst>
      <p:ext uri="{BB962C8B-B14F-4D97-AF65-F5344CB8AC3E}">
        <p14:creationId xmlns:p14="http://schemas.microsoft.com/office/powerpoint/2010/main" val="1004406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5535386-9297-497A-AA9B-A52A3B816357}"/>
              </a:ext>
            </a:extLst>
          </p:cNvPr>
          <p:cNvSpPr txBox="1"/>
          <p:nvPr/>
        </p:nvSpPr>
        <p:spPr>
          <a:xfrm>
            <a:off x="478290" y="2494225"/>
            <a:ext cx="6260316" cy="1046440"/>
          </a:xfrm>
          <a:prstGeom prst="rect">
            <a:avLst/>
          </a:prstGeom>
          <a:noFill/>
        </p:spPr>
        <p:txBody>
          <a:bodyPr wrap="square">
            <a:spAutoFit/>
          </a:bodyPr>
          <a:lstStyle/>
          <a:p>
            <a:r>
              <a:rPr lang="en-US" sz="2400" b="1" dirty="0">
                <a:latin typeface="Arial" panose="020B0604020202020204" pitchFamily="34" charset="0"/>
                <a:ea typeface="SimSun" panose="02010600030101010101" pitchFamily="2" charset="-122"/>
                <a:cs typeface="Arial" panose="020B0604020202020204" pitchFamily="34" charset="0"/>
              </a:rPr>
              <a:t>Compute the receptive field of a neuron </a:t>
            </a:r>
          </a:p>
          <a:p>
            <a:r>
              <a:rPr lang="en-US" sz="2400" b="1" dirty="0">
                <a:latin typeface="Arial" panose="020B0604020202020204" pitchFamily="34" charset="0"/>
                <a:ea typeface="SimSun" panose="02010600030101010101" pitchFamily="2" charset="-122"/>
                <a:cs typeface="Arial" panose="020B0604020202020204" pitchFamily="34" charset="0"/>
              </a:rPr>
              <a:t>interpret the role of a neuron</a:t>
            </a:r>
          </a:p>
          <a:p>
            <a:endParaRPr lang="en-US" sz="1400" dirty="0">
              <a:latin typeface="Arial" panose="020B0604020202020204" pitchFamily="34" charset="0"/>
              <a:ea typeface="SimSun" panose="02010600030101010101" pitchFamily="2" charset="-122"/>
              <a:cs typeface="Arial" panose="020B0604020202020204" pitchFamily="34" charset="0"/>
            </a:endParaRPr>
          </a:p>
        </p:txBody>
      </p:sp>
      <p:sp>
        <p:nvSpPr>
          <p:cNvPr id="16" name="Title 1">
            <a:extLst>
              <a:ext uri="{FF2B5EF4-FFF2-40B4-BE49-F238E27FC236}">
                <a16:creationId xmlns:a16="http://schemas.microsoft.com/office/drawing/2014/main" id="{A66F2A7D-678A-419E-8670-61998B2C1D50}"/>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pPr>
              <a:defRPr/>
            </a:pPr>
            <a:r>
              <a:rPr lang="en-US" sz="4800" b="1" dirty="0">
                <a:latin typeface="Arial" panose="020B0604020202020204" pitchFamily="34" charset="0"/>
                <a:cs typeface="Arial" panose="020B0604020202020204" pitchFamily="34" charset="0"/>
              </a:rPr>
              <a:t>Neuron Dissection</a:t>
            </a:r>
          </a:p>
        </p:txBody>
      </p:sp>
      <p:sp>
        <p:nvSpPr>
          <p:cNvPr id="10" name="TextBox 9">
            <a:extLst>
              <a:ext uri="{FF2B5EF4-FFF2-40B4-BE49-F238E27FC236}">
                <a16:creationId xmlns:a16="http://schemas.microsoft.com/office/drawing/2014/main" id="{95F54AE2-9741-42DB-B7AD-2431FA1F58DD}"/>
              </a:ext>
            </a:extLst>
          </p:cNvPr>
          <p:cNvSpPr txBox="1"/>
          <p:nvPr/>
        </p:nvSpPr>
        <p:spPr>
          <a:xfrm>
            <a:off x="478290" y="6254618"/>
            <a:ext cx="8568268" cy="584775"/>
          </a:xfrm>
          <a:prstGeom prst="rect">
            <a:avLst/>
          </a:prstGeom>
          <a:noFill/>
        </p:spPr>
        <p:txBody>
          <a:bodyPr wrap="square" rtlCol="0">
            <a:spAutoFit/>
          </a:bodyPr>
          <a:lstStyle/>
          <a:p>
            <a:r>
              <a:rPr lang="en-US" sz="1600" b="1" dirty="0">
                <a:solidFill>
                  <a:srgbClr val="3B3BFB"/>
                </a:solidFill>
                <a:latin typeface="Arial" panose="020B0604020202020204" pitchFamily="34" charset="0"/>
              </a:rPr>
              <a:t>D. </a:t>
            </a:r>
            <a:r>
              <a:rPr lang="en-US" sz="1600" b="1" dirty="0" err="1">
                <a:solidFill>
                  <a:srgbClr val="3B3BFB"/>
                </a:solidFill>
                <a:latin typeface="Arial" panose="020B0604020202020204" pitchFamily="34" charset="0"/>
              </a:rPr>
              <a:t>Bau</a:t>
            </a:r>
            <a:r>
              <a:rPr lang="en-US" sz="1600" b="1" dirty="0">
                <a:solidFill>
                  <a:srgbClr val="3B3BFB"/>
                </a:solidFill>
                <a:latin typeface="Arial" panose="020B0604020202020204" pitchFamily="34" charset="0"/>
              </a:rPr>
              <a:t>, et al. Understanding the role of individual units in a deep neural network. </a:t>
            </a:r>
          </a:p>
          <a:p>
            <a:r>
              <a:rPr lang="en-US" sz="1600" b="1" dirty="0">
                <a:solidFill>
                  <a:srgbClr val="3B3BFB"/>
                </a:solidFill>
                <a:latin typeface="Arial" panose="020B0604020202020204" pitchFamily="34" charset="0"/>
              </a:rPr>
              <a:t>Proceedings of the National Academy of Sciences, 117:30071-8, 2020.</a:t>
            </a:r>
          </a:p>
        </p:txBody>
      </p:sp>
      <p:pic>
        <p:nvPicPr>
          <p:cNvPr id="3" name="Picture 2" descr="Graphical user interface, website&#10;&#10;Description automatically generated">
            <a:extLst>
              <a:ext uri="{FF2B5EF4-FFF2-40B4-BE49-F238E27FC236}">
                <a16:creationId xmlns:a16="http://schemas.microsoft.com/office/drawing/2014/main" id="{5CD12B1B-B996-45C9-8DC6-70573C8C9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489" y="1446054"/>
            <a:ext cx="4240464" cy="4808564"/>
          </a:xfrm>
          <a:prstGeom prst="rect">
            <a:avLst/>
          </a:prstGeom>
        </p:spPr>
      </p:pic>
      <p:pic>
        <p:nvPicPr>
          <p:cNvPr id="5" name="Picture 4" descr="A picture containing chart&#10;&#10;Description automatically generated">
            <a:extLst>
              <a:ext uri="{FF2B5EF4-FFF2-40B4-BE49-F238E27FC236}">
                <a16:creationId xmlns:a16="http://schemas.microsoft.com/office/drawing/2014/main" id="{EBA05A80-320F-4653-AD22-40BFBB1FC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35" y="3540665"/>
            <a:ext cx="5232031" cy="2127310"/>
          </a:xfrm>
          <a:prstGeom prst="rect">
            <a:avLst/>
          </a:prstGeom>
        </p:spPr>
      </p:pic>
    </p:spTree>
    <p:extLst>
      <p:ext uri="{BB962C8B-B14F-4D97-AF65-F5344CB8AC3E}">
        <p14:creationId xmlns:p14="http://schemas.microsoft.com/office/powerpoint/2010/main" val="2768086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5535386-9297-497A-AA9B-A52A3B816357}"/>
              </a:ext>
            </a:extLst>
          </p:cNvPr>
          <p:cNvSpPr txBox="1"/>
          <p:nvPr/>
        </p:nvSpPr>
        <p:spPr>
          <a:xfrm>
            <a:off x="702781" y="1689126"/>
            <a:ext cx="11056401" cy="461665"/>
          </a:xfrm>
          <a:prstGeom prst="rect">
            <a:avLst/>
          </a:prstGeom>
          <a:noFill/>
        </p:spPr>
        <p:txBody>
          <a:bodyPr wrap="square">
            <a:spAutoFit/>
          </a:bodyPr>
          <a:lstStyle/>
          <a:p>
            <a:pPr algn="just"/>
            <a:r>
              <a:rPr lang="en-US" sz="2400" b="1" dirty="0">
                <a:solidFill>
                  <a:srgbClr val="FF0000"/>
                </a:solidFill>
                <a:latin typeface="Arial" panose="020B0604020202020204" pitchFamily="34" charset="0"/>
                <a:ea typeface="SimSun" panose="02010600030101010101" pitchFamily="2" charset="-122"/>
                <a:cs typeface="Arial" panose="020B0604020202020204" pitchFamily="34" charset="0"/>
              </a:rPr>
              <a:t>Q: How will the model’s prediction change without a given training point?</a:t>
            </a:r>
          </a:p>
        </p:txBody>
      </p:sp>
      <p:sp>
        <p:nvSpPr>
          <p:cNvPr id="16" name="Title 1">
            <a:extLst>
              <a:ext uri="{FF2B5EF4-FFF2-40B4-BE49-F238E27FC236}">
                <a16:creationId xmlns:a16="http://schemas.microsoft.com/office/drawing/2014/main" id="{A66F2A7D-678A-419E-8670-61998B2C1D50}"/>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pPr>
              <a:defRPr/>
            </a:pPr>
            <a:r>
              <a:rPr lang="en-US" sz="4800" b="1" dirty="0">
                <a:latin typeface="Arial" panose="020B0604020202020204" pitchFamily="34" charset="0"/>
                <a:cs typeface="Arial" panose="020B0604020202020204" pitchFamily="34" charset="0"/>
              </a:rPr>
              <a:t>Influence Function</a:t>
            </a:r>
            <a:endParaRPr kumimoji="0" lang="en-US" sz="4800" b="1" i="0" u="none" strike="noStrike" kern="1200" cap="none" spc="-10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5F54AE2-9741-42DB-B7AD-2431FA1F58DD}"/>
              </a:ext>
            </a:extLst>
          </p:cNvPr>
          <p:cNvSpPr txBox="1"/>
          <p:nvPr/>
        </p:nvSpPr>
        <p:spPr>
          <a:xfrm>
            <a:off x="2994006" y="6170612"/>
            <a:ext cx="8809591" cy="584775"/>
          </a:xfrm>
          <a:prstGeom prst="rect">
            <a:avLst/>
          </a:prstGeom>
          <a:noFill/>
        </p:spPr>
        <p:txBody>
          <a:bodyPr wrap="square" rtlCol="0">
            <a:spAutoFit/>
          </a:bodyPr>
          <a:lstStyle/>
          <a:p>
            <a:r>
              <a:rPr lang="en-US" sz="1600" b="1" dirty="0">
                <a:solidFill>
                  <a:srgbClr val="3B3BFB"/>
                </a:solidFill>
                <a:latin typeface="Arial" panose="020B0604020202020204" pitchFamily="34" charset="0"/>
              </a:rPr>
              <a:t>Koh PW, Liang P: Understanding black-box predictions via influence functions.</a:t>
            </a:r>
          </a:p>
          <a:p>
            <a:r>
              <a:rPr lang="en-US" sz="1600" b="1" dirty="0">
                <a:solidFill>
                  <a:srgbClr val="3B3BFB"/>
                </a:solidFill>
                <a:latin typeface="Arial" panose="020B0604020202020204" pitchFamily="34" charset="0"/>
              </a:rPr>
              <a:t>	Proceedings of International Conference on Machine Learning, 1885-1894, 2017</a:t>
            </a:r>
          </a:p>
        </p:txBody>
      </p:sp>
      <p:sp>
        <p:nvSpPr>
          <p:cNvPr id="11" name="Rectangle 10">
            <a:extLst>
              <a:ext uri="{FF2B5EF4-FFF2-40B4-BE49-F238E27FC236}">
                <a16:creationId xmlns:a16="http://schemas.microsoft.com/office/drawing/2014/main" id="{F2B924BC-B49B-4F95-BD42-684E770EAD9D}"/>
              </a:ext>
            </a:extLst>
          </p:cNvPr>
          <p:cNvSpPr/>
          <p:nvPr/>
        </p:nvSpPr>
        <p:spPr>
          <a:xfrm>
            <a:off x="702781" y="5375951"/>
            <a:ext cx="10873521" cy="461665"/>
          </a:xfrm>
          <a:prstGeom prst="rect">
            <a:avLst/>
          </a:prstGeom>
        </p:spPr>
        <p:txBody>
          <a:bodyPr wrap="square">
            <a:spAutoFit/>
          </a:bodyPr>
          <a:lstStyle/>
          <a:p>
            <a:pPr algn="just"/>
            <a:r>
              <a:rPr lang="en-US" altLang="zh-CN" sz="2400" b="1" dirty="0">
                <a:effectLst/>
                <a:latin typeface="Arial" panose="020B0604020202020204" pitchFamily="34" charset="0"/>
                <a:ea typeface="SimSun" panose="02010600030101010101" pitchFamily="2" charset="-122"/>
                <a:cs typeface="Arial" panose="020B0604020202020204" pitchFamily="34" charset="0"/>
              </a:rPr>
              <a:t>Identify which in the dataset is harmful for the prediction of a test image</a:t>
            </a:r>
            <a:endParaRPr lang="en-US" sz="2400" b="1" dirty="0">
              <a:latin typeface="Arial" panose="020B0604020202020204" pitchFamily="34" charset="0"/>
              <a:ea typeface="SimSun" panose="02010600030101010101" pitchFamily="2" charset="-122"/>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02781" y="2437985"/>
            <a:ext cx="4964988" cy="507642"/>
          </a:xfrm>
          <a:prstGeom prst="rect">
            <a:avLst/>
          </a:prstGeom>
        </p:spPr>
      </p:pic>
      <p:pic>
        <p:nvPicPr>
          <p:cNvPr id="3" name="Picture 2"/>
          <p:cNvPicPr>
            <a:picLocks noChangeAspect="1"/>
          </p:cNvPicPr>
          <p:nvPr/>
        </p:nvPicPr>
        <p:blipFill>
          <a:blip r:embed="rId4"/>
          <a:stretch>
            <a:fillRect/>
          </a:stretch>
        </p:blipFill>
        <p:spPr>
          <a:xfrm>
            <a:off x="702781" y="4163331"/>
            <a:ext cx="5161713" cy="994574"/>
          </a:xfrm>
          <a:prstGeom prst="rect">
            <a:avLst/>
          </a:prstGeom>
        </p:spPr>
      </p:pic>
      <p:pic>
        <p:nvPicPr>
          <p:cNvPr id="4" name="Picture 3"/>
          <p:cNvPicPr>
            <a:picLocks noChangeAspect="1"/>
          </p:cNvPicPr>
          <p:nvPr/>
        </p:nvPicPr>
        <p:blipFill>
          <a:blip r:embed="rId5"/>
          <a:stretch>
            <a:fillRect/>
          </a:stretch>
        </p:blipFill>
        <p:spPr>
          <a:xfrm>
            <a:off x="702781" y="3299523"/>
            <a:ext cx="6305550" cy="542925"/>
          </a:xfrm>
          <a:prstGeom prst="rect">
            <a:avLst/>
          </a:prstGeom>
          <a:ln w="38100">
            <a:solidFill>
              <a:srgbClr val="00B050"/>
            </a:solidFill>
          </a:ln>
        </p:spPr>
      </p:pic>
      <p:pic>
        <p:nvPicPr>
          <p:cNvPr id="5" name="Picture 4"/>
          <p:cNvPicPr>
            <a:picLocks noChangeAspect="1"/>
          </p:cNvPicPr>
          <p:nvPr/>
        </p:nvPicPr>
        <p:blipFill>
          <a:blip r:embed="rId6"/>
          <a:stretch>
            <a:fillRect/>
          </a:stretch>
        </p:blipFill>
        <p:spPr>
          <a:xfrm>
            <a:off x="7235413" y="2691806"/>
            <a:ext cx="4660165" cy="2361570"/>
          </a:xfrm>
          <a:prstGeom prst="rect">
            <a:avLst/>
          </a:prstGeom>
        </p:spPr>
      </p:pic>
      <p:sp>
        <p:nvSpPr>
          <p:cNvPr id="6" name="Rectangle 5"/>
          <p:cNvSpPr/>
          <p:nvPr/>
        </p:nvSpPr>
        <p:spPr>
          <a:xfrm flipH="1">
            <a:off x="9807590" y="2991317"/>
            <a:ext cx="1807899" cy="523220"/>
          </a:xfrm>
          <a:prstGeom prst="rect">
            <a:avLst/>
          </a:prstGeom>
        </p:spPr>
        <p:txBody>
          <a:bodyPr wrap="square">
            <a:spAutoFit/>
          </a:bodyPr>
          <a:lstStyle/>
          <a:p>
            <a:r>
              <a:rPr lang="en-US" sz="1400" b="1" dirty="0">
                <a:solidFill>
                  <a:srgbClr val="FFFF00"/>
                </a:solidFill>
                <a:latin typeface="Arial" panose="020B0604020202020204" pitchFamily="34" charset="0"/>
                <a:cs typeface="Arial" panose="020B0604020202020204" pitchFamily="34" charset="0"/>
              </a:rPr>
              <a:t>Removing it reduces the loss</a:t>
            </a:r>
          </a:p>
        </p:txBody>
      </p:sp>
      <p:sp>
        <p:nvSpPr>
          <p:cNvPr id="14" name="Rectangle 13"/>
          <p:cNvSpPr/>
          <p:nvPr/>
        </p:nvSpPr>
        <p:spPr>
          <a:xfrm flipH="1">
            <a:off x="4821293" y="3873798"/>
            <a:ext cx="2244512" cy="307777"/>
          </a:xfrm>
          <a:prstGeom prst="rect">
            <a:avLst/>
          </a:prstGeom>
        </p:spPr>
        <p:txBody>
          <a:bodyPr wrap="square">
            <a:spAutoFit/>
          </a:bodyPr>
          <a:lstStyle/>
          <a:p>
            <a:pPr algn="r"/>
            <a:r>
              <a:rPr lang="en-US" sz="1400" b="1" dirty="0">
                <a:solidFill>
                  <a:srgbClr val="00B050"/>
                </a:solidFill>
                <a:latin typeface="Arial" panose="020B0604020202020204" pitchFamily="34" charset="0"/>
                <a:cs typeface="Arial" panose="020B0604020202020204" pitchFamily="34" charset="0"/>
              </a:rPr>
              <a:t>Efficient approximation</a:t>
            </a:r>
          </a:p>
        </p:txBody>
      </p:sp>
    </p:spTree>
    <p:extLst>
      <p:ext uri="{BB962C8B-B14F-4D97-AF65-F5344CB8AC3E}">
        <p14:creationId xmlns:p14="http://schemas.microsoft.com/office/powerpoint/2010/main" val="964991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stretch>
            <a:fillRect/>
          </a:stretch>
        </p:blipFill>
        <p:spPr>
          <a:xfrm>
            <a:off x="1858971" y="1535953"/>
            <a:ext cx="8668822" cy="4419600"/>
          </a:xfrm>
          <a:prstGeom prst="rect">
            <a:avLst/>
          </a:prstGeom>
        </p:spPr>
      </p:pic>
      <p:sp>
        <p:nvSpPr>
          <p:cNvPr id="3" name="Title 1">
            <a:extLst>
              <a:ext uri="{FF2B5EF4-FFF2-40B4-BE49-F238E27FC236}">
                <a16:creationId xmlns:a16="http://schemas.microsoft.com/office/drawing/2014/main" id="{A66F2A7D-678A-419E-8670-61998B2C1D50}"/>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pPr>
              <a:defRPr/>
            </a:pPr>
            <a:r>
              <a:rPr lang="en-US" sz="4800" dirty="0"/>
              <a:t>Class Activation Map</a:t>
            </a:r>
            <a:endParaRPr lang="en-US" sz="4800" b="1" dirty="0"/>
          </a:p>
        </p:txBody>
      </p:sp>
      <p:sp>
        <p:nvSpPr>
          <p:cNvPr id="5" name="TextBox 4">
            <a:extLst>
              <a:ext uri="{FF2B5EF4-FFF2-40B4-BE49-F238E27FC236}">
                <a16:creationId xmlns:a16="http://schemas.microsoft.com/office/drawing/2014/main" id="{ACDB307C-5215-4744-9F81-5C1E57786F68}"/>
              </a:ext>
            </a:extLst>
          </p:cNvPr>
          <p:cNvSpPr txBox="1"/>
          <p:nvPr/>
        </p:nvSpPr>
        <p:spPr>
          <a:xfrm>
            <a:off x="2610250" y="6065042"/>
            <a:ext cx="8937316" cy="523220"/>
          </a:xfrm>
          <a:prstGeom prst="rect">
            <a:avLst/>
          </a:prstGeom>
          <a:noFill/>
        </p:spPr>
        <p:txBody>
          <a:bodyPr wrap="square" rtlCol="0">
            <a:spAutoFit/>
          </a:bodyPr>
          <a:lstStyle/>
          <a:p>
            <a:pPr algn="r"/>
            <a:r>
              <a:rPr lang="en-US" sz="1400" b="1" dirty="0">
                <a:solidFill>
                  <a:srgbClr val="3B3BFB"/>
                </a:solidFill>
                <a:latin typeface="Arial" panose="020B0604020202020204" pitchFamily="34" charset="0"/>
              </a:rPr>
              <a:t>Zhou BL, Khosla A, </a:t>
            </a:r>
            <a:r>
              <a:rPr lang="en-US" sz="1400" b="1" dirty="0" err="1">
                <a:solidFill>
                  <a:srgbClr val="3B3BFB"/>
                </a:solidFill>
                <a:latin typeface="Arial" panose="020B0604020202020204" pitchFamily="34" charset="0"/>
              </a:rPr>
              <a:t>Lapedriza</a:t>
            </a:r>
            <a:r>
              <a:rPr lang="en-US" sz="1400" b="1" dirty="0">
                <a:solidFill>
                  <a:srgbClr val="3B3BFB"/>
                </a:solidFill>
                <a:latin typeface="Arial" panose="020B0604020202020204" pitchFamily="34" charset="0"/>
              </a:rPr>
              <a:t> A, Oliva A, </a:t>
            </a:r>
            <a:r>
              <a:rPr lang="en-US" sz="1400" b="1" dirty="0" err="1">
                <a:solidFill>
                  <a:srgbClr val="3B3BFB"/>
                </a:solidFill>
                <a:latin typeface="Arial" panose="020B0604020202020204" pitchFamily="34" charset="0"/>
              </a:rPr>
              <a:t>Torralba</a:t>
            </a:r>
            <a:r>
              <a:rPr lang="en-US" sz="1400" b="1" dirty="0">
                <a:solidFill>
                  <a:srgbClr val="3B3BFB"/>
                </a:solidFill>
                <a:latin typeface="Arial" panose="020B0604020202020204" pitchFamily="34" charset="0"/>
              </a:rPr>
              <a:t> A: Learning Deep Features for Discriminative Localization. https://arxiv.org/abs/1512.04150, 2015  </a:t>
            </a:r>
          </a:p>
        </p:txBody>
      </p:sp>
    </p:spTree>
    <p:extLst>
      <p:ext uri="{BB962C8B-B14F-4D97-AF65-F5344CB8AC3E}">
        <p14:creationId xmlns:p14="http://schemas.microsoft.com/office/powerpoint/2010/main" val="1418154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66F2A7D-678A-419E-8670-61998B2C1D50}"/>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pPr>
              <a:defRPr/>
            </a:pPr>
            <a:r>
              <a:rPr lang="en-US" sz="4800" b="1" dirty="0">
                <a:latin typeface="Arial" panose="020B0604020202020204" pitchFamily="34" charset="0"/>
                <a:ea typeface="SimSun" panose="02010600030101010101" pitchFamily="2" charset="-122"/>
                <a:cs typeface="Arial" panose="020B0604020202020204" pitchFamily="34" charset="0"/>
              </a:rPr>
              <a:t>Knowledge Distillation</a:t>
            </a:r>
            <a:endParaRPr lang="en-US" sz="4800" b="1" dirty="0"/>
          </a:p>
        </p:txBody>
      </p:sp>
      <p:sp>
        <p:nvSpPr>
          <p:cNvPr id="11" name="Rectangle 10">
            <a:extLst>
              <a:ext uri="{FF2B5EF4-FFF2-40B4-BE49-F238E27FC236}">
                <a16:creationId xmlns:a16="http://schemas.microsoft.com/office/drawing/2014/main" id="{F2B924BC-B49B-4F95-BD42-684E770EAD9D}"/>
              </a:ext>
            </a:extLst>
          </p:cNvPr>
          <p:cNvSpPr/>
          <p:nvPr/>
        </p:nvSpPr>
        <p:spPr>
          <a:xfrm>
            <a:off x="3526352" y="6023690"/>
            <a:ext cx="5872420" cy="369332"/>
          </a:xfrm>
          <a:prstGeom prst="rect">
            <a:avLst/>
          </a:prstGeom>
        </p:spPr>
        <p:txBody>
          <a:bodyPr wrap="square">
            <a:spAutoFit/>
          </a:bodyPr>
          <a:lstStyle/>
          <a:p>
            <a:pPr algn="just"/>
            <a:r>
              <a:rPr lang="en-US" altLang="zh-CN" sz="1800" b="1" dirty="0">
                <a:effectLst/>
                <a:latin typeface="Arial" panose="020B0604020202020204" pitchFamily="34" charset="0"/>
                <a:ea typeface="SimSun" panose="02010600030101010101" pitchFamily="2" charset="-122"/>
                <a:cs typeface="Arial" panose="020B0604020202020204" pitchFamily="34" charset="0"/>
              </a:rPr>
              <a:t>Train a student model from a teacher network</a:t>
            </a:r>
            <a:endParaRPr lang="en-US" b="1" dirty="0">
              <a:latin typeface="Arial" panose="020B0604020202020204" pitchFamily="34" charset="0"/>
              <a:ea typeface="SimSun" panose="02010600030101010101" pitchFamily="2" charset="-122"/>
              <a:cs typeface="Arial" panose="020B0604020202020204" pitchFamily="34" charset="0"/>
            </a:endParaRPr>
          </a:p>
        </p:txBody>
      </p:sp>
      <p:pic>
        <p:nvPicPr>
          <p:cNvPr id="49" name="Picture 48">
            <a:extLst>
              <a:ext uri="{FF2B5EF4-FFF2-40B4-BE49-F238E27FC236}">
                <a16:creationId xmlns:a16="http://schemas.microsoft.com/office/drawing/2014/main" id="{53E21F35-9A57-4A95-B779-250C63E8872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05469" y="1426464"/>
            <a:ext cx="6483614" cy="4493489"/>
          </a:xfrm>
          <a:prstGeom prst="rect">
            <a:avLst/>
          </a:prstGeom>
          <a:noFill/>
          <a:ln>
            <a:noFill/>
          </a:ln>
        </p:spPr>
      </p:pic>
      <p:sp>
        <p:nvSpPr>
          <p:cNvPr id="8" name="TextBox 7">
            <a:extLst>
              <a:ext uri="{FF2B5EF4-FFF2-40B4-BE49-F238E27FC236}">
                <a16:creationId xmlns:a16="http://schemas.microsoft.com/office/drawing/2014/main" id="{1E03416B-0B5A-48A8-A85D-2C0818929904}"/>
              </a:ext>
            </a:extLst>
          </p:cNvPr>
          <p:cNvSpPr txBox="1"/>
          <p:nvPr/>
        </p:nvSpPr>
        <p:spPr>
          <a:xfrm>
            <a:off x="3102353" y="6393022"/>
            <a:ext cx="8937316" cy="307777"/>
          </a:xfrm>
          <a:prstGeom prst="rect">
            <a:avLst/>
          </a:prstGeom>
          <a:noFill/>
        </p:spPr>
        <p:txBody>
          <a:bodyPr wrap="square" rtlCol="0">
            <a:spAutoFit/>
          </a:bodyPr>
          <a:lstStyle/>
          <a:p>
            <a:pPr algn="r"/>
            <a:r>
              <a:rPr lang="en-US" sz="1400" b="1" dirty="0">
                <a:solidFill>
                  <a:srgbClr val="3B3BFB"/>
                </a:solidFill>
                <a:latin typeface="Arial" panose="020B0604020202020204" pitchFamily="34" charset="0"/>
              </a:rPr>
              <a:t>G. Hinton, O. </a:t>
            </a:r>
            <a:r>
              <a:rPr lang="en-US" sz="1400" b="1" dirty="0" err="1">
                <a:solidFill>
                  <a:srgbClr val="3B3BFB"/>
                </a:solidFill>
                <a:latin typeface="Arial" panose="020B0604020202020204" pitchFamily="34" charset="0"/>
              </a:rPr>
              <a:t>Vinyals</a:t>
            </a:r>
            <a:r>
              <a:rPr lang="en-US" sz="1400" b="1" dirty="0">
                <a:solidFill>
                  <a:srgbClr val="3B3BFB"/>
                </a:solidFill>
                <a:latin typeface="Arial" panose="020B0604020202020204" pitchFamily="34" charset="0"/>
              </a:rPr>
              <a:t>, J. Dean: Distilling the knowledge in a neural network. arXiv:1503.02531, 2015</a:t>
            </a:r>
          </a:p>
        </p:txBody>
      </p:sp>
    </p:spTree>
    <p:extLst>
      <p:ext uri="{BB962C8B-B14F-4D97-AF65-F5344CB8AC3E}">
        <p14:creationId xmlns:p14="http://schemas.microsoft.com/office/powerpoint/2010/main" val="4183773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66F2A7D-678A-419E-8670-61998B2C1D50}"/>
              </a:ext>
            </a:extLst>
          </p:cNvPr>
          <p:cNvSpPr txBox="1">
            <a:spLocks/>
          </p:cNvSpPr>
          <p:nvPr/>
        </p:nvSpPr>
        <p:spPr>
          <a:xfrm>
            <a:off x="0" y="0"/>
            <a:ext cx="12192000" cy="1426464"/>
          </a:xfrm>
          <a:prstGeom prst="rect">
            <a:avLst/>
          </a:prstGeom>
          <a:solidFill>
            <a:srgbClr val="00ADDC">
              <a:lumMod val="20000"/>
              <a:lumOff val="80000"/>
            </a:srgbClr>
          </a:solidFill>
        </p:spPr>
        <p:txBody>
          <a:bodyPr vert="horz" anchor="ctr">
            <a:noAutofit/>
          </a:bodyPr>
          <a:lst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a:lstStyle>
          <a:p>
            <a:pPr>
              <a:defRPr/>
            </a:pPr>
            <a:r>
              <a:rPr lang="en-US" sz="4800" b="1" dirty="0">
                <a:latin typeface="Arial" panose="020B0604020202020204" pitchFamily="34" charset="0"/>
                <a:ea typeface="SimSun" panose="02010600030101010101" pitchFamily="2" charset="-122"/>
                <a:cs typeface="Arial" panose="020B0604020202020204" pitchFamily="34" charset="0"/>
              </a:rPr>
              <a:t>Counterfactual Case</a:t>
            </a:r>
            <a:endParaRPr lang="en-US" sz="4800" b="1" dirty="0">
              <a:latin typeface="Arial" panose="020B0604020202020204" pitchFamily="34" charset="0"/>
              <a:cs typeface="Arial" panose="020B0604020202020204" pitchFamily="34" charset="0"/>
            </a:endParaRPr>
          </a:p>
        </p:txBody>
      </p:sp>
      <p:pic>
        <p:nvPicPr>
          <p:cNvPr id="8" name="Picture 7" descr="A screen shot of a bird&#10;&#10;Description automatically generated">
            <a:extLst>
              <a:ext uri="{FF2B5EF4-FFF2-40B4-BE49-F238E27FC236}">
                <a16:creationId xmlns:a16="http://schemas.microsoft.com/office/drawing/2014/main" id="{6B19D194-40C8-4EA7-9F26-4BEBAB633B14}"/>
              </a:ext>
            </a:extLst>
          </p:cNvPr>
          <p:cNvPicPr>
            <a:picLocks noChangeAspect="1"/>
          </p:cNvPicPr>
          <p:nvPr/>
        </p:nvPicPr>
        <p:blipFill rotWithShape="1">
          <a:blip r:embed="rId3">
            <a:extLst>
              <a:ext uri="{28A0092B-C50C-407E-A947-70E740481C1C}">
                <a14:useLocalDpi xmlns:a14="http://schemas.microsoft.com/office/drawing/2010/main" val="0"/>
              </a:ext>
            </a:extLst>
          </a:blip>
          <a:srcRect l="4986" r="3444" b="47970"/>
          <a:stretch/>
        </p:blipFill>
        <p:spPr>
          <a:xfrm>
            <a:off x="5765131" y="2690681"/>
            <a:ext cx="6096001" cy="2710745"/>
          </a:xfrm>
          <a:prstGeom prst="rect">
            <a:avLst/>
          </a:prstGeom>
        </p:spPr>
      </p:pic>
      <p:sp>
        <p:nvSpPr>
          <p:cNvPr id="9" name="TextBox 8">
            <a:extLst>
              <a:ext uri="{FF2B5EF4-FFF2-40B4-BE49-F238E27FC236}">
                <a16:creationId xmlns:a16="http://schemas.microsoft.com/office/drawing/2014/main" id="{7AEEE79B-B0E4-4408-A730-FA1949152375}"/>
              </a:ext>
            </a:extLst>
          </p:cNvPr>
          <p:cNvSpPr txBox="1"/>
          <p:nvPr/>
        </p:nvSpPr>
        <p:spPr>
          <a:xfrm>
            <a:off x="330868" y="1975901"/>
            <a:ext cx="9546909" cy="461665"/>
          </a:xfrm>
          <a:prstGeom prst="rect">
            <a:avLst/>
          </a:prstGeom>
          <a:noFill/>
        </p:spPr>
        <p:txBody>
          <a:bodyPr wrap="square">
            <a:spAutoFit/>
          </a:bodyPr>
          <a:lstStyle/>
          <a:p>
            <a:pPr algn="just"/>
            <a:r>
              <a:rPr lang="en-US" sz="2400" b="1" dirty="0">
                <a:solidFill>
                  <a:srgbClr val="FF0000"/>
                </a:solidFill>
                <a:latin typeface="Arial" panose="020B0604020202020204" pitchFamily="34" charset="0"/>
                <a:ea typeface="SimSun" panose="02010600030101010101" pitchFamily="2" charset="-122"/>
                <a:cs typeface="Arial" panose="020B0604020202020204" pitchFamily="34" charset="0"/>
              </a:rPr>
              <a:t>Q: What is “closest possible case” to yield a different outcome?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0C50DC-AAEE-4CAA-8BF6-43720F92C27A}"/>
                  </a:ext>
                </a:extLst>
              </p:cNvPr>
              <p:cNvSpPr txBox="1"/>
              <p:nvPr/>
            </p:nvSpPr>
            <p:spPr>
              <a:xfrm>
                <a:off x="443586" y="3357444"/>
                <a:ext cx="4231459" cy="5732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000" b="1" i="1" smtClean="0">
                              <a:solidFill>
                                <a:srgbClr val="836967"/>
                              </a:solidFill>
                              <a:latin typeface="Cambria Math" panose="02040503050406030204" pitchFamily="18" charset="0"/>
                            </a:rPr>
                          </m:ctrlPr>
                        </m:funcPr>
                        <m:fName>
                          <m:limLow>
                            <m:limLowPr>
                              <m:ctrlPr>
                                <a:rPr lang="en-US" sz="2000" b="1" i="1">
                                  <a:solidFill>
                                    <a:srgbClr val="836967"/>
                                  </a:solidFill>
                                  <a:latin typeface="Cambria Math" panose="02040503050406030204" pitchFamily="18" charset="0"/>
                                </a:rPr>
                              </m:ctrlPr>
                            </m:limLowPr>
                            <m:e>
                              <m:func>
                                <m:funcPr>
                                  <m:ctrlPr>
                                    <a:rPr lang="en-US" sz="2000" b="1" i="1">
                                      <a:latin typeface="Cambria Math" panose="02040503050406030204" pitchFamily="18" charset="0"/>
                                    </a:rPr>
                                  </m:ctrlPr>
                                </m:funcPr>
                                <m:fName>
                                  <m:r>
                                    <a:rPr lang="en-US" sz="2000" b="1" i="1">
                                      <a:latin typeface="Cambria Math" panose="02040503050406030204" pitchFamily="18" charset="0"/>
                                    </a:rPr>
                                    <m:t>𝒂𝒓𝒈</m:t>
                                  </m:r>
                                </m:fName>
                                <m:e>
                                  <m:r>
                                    <a:rPr lang="en-US" sz="2000" b="1" i="0">
                                      <a:latin typeface="Cambria Math" panose="02040503050406030204" pitchFamily="18" charset="0"/>
                                    </a:rPr>
                                    <m:t>𝐦𝐢𝐧</m:t>
                                  </m:r>
                                </m:e>
                              </m:func>
                              <m:r>
                                <a:rPr lang="en-US" sz="2000" b="1" i="0">
                                  <a:latin typeface="Cambria Math" panose="02040503050406030204" pitchFamily="18" charset="0"/>
                                </a:rPr>
                                <m:t> </m:t>
                              </m:r>
                            </m:e>
                            <m:lim>
                              <m:sSup>
                                <m:sSupPr>
                                  <m:ctrlPr>
                                    <a:rPr lang="en-US" sz="2000" b="1" i="1">
                                      <a:solidFill>
                                        <a:srgbClr val="836967"/>
                                      </a:solidFill>
                                      <a:latin typeface="Cambria Math" panose="02040503050406030204" pitchFamily="18" charset="0"/>
                                    </a:rPr>
                                  </m:ctrlPr>
                                </m:sSupPr>
                                <m:e>
                                  <m:r>
                                    <a:rPr lang="en-US" sz="2000" b="1" i="0">
                                      <a:latin typeface="Cambria Math" panose="02040503050406030204" pitchFamily="18" charset="0"/>
                                    </a:rPr>
                                    <m:t>       </m:t>
                                  </m:r>
                                  <m:r>
                                    <a:rPr lang="en-US" sz="2000" b="1" i="1">
                                      <a:latin typeface="Cambria Math" panose="02040503050406030204" pitchFamily="18" charset="0"/>
                                    </a:rPr>
                                    <m:t>𝒙</m:t>
                                  </m:r>
                                </m:e>
                                <m:sup>
                                  <m:r>
                                    <a:rPr lang="en-US" sz="2000" b="1" i="0">
                                      <a:latin typeface="Cambria Math" panose="02040503050406030204" pitchFamily="18" charset="0"/>
                                    </a:rPr>
                                    <m:t>′</m:t>
                                  </m:r>
                                </m:sup>
                              </m:sSup>
                            </m:lim>
                          </m:limLow>
                          <m:r>
                            <a:rPr lang="en-US" sz="2000" b="1" i="0">
                              <a:latin typeface="Cambria Math" panose="02040503050406030204" pitchFamily="18" charset="0"/>
                            </a:rPr>
                            <m:t>  </m:t>
                          </m:r>
                        </m:fName>
                        <m:e>
                          <m:r>
                            <a:rPr lang="en-US" sz="2000" b="1" i="1">
                              <a:latin typeface="Cambria Math" panose="02040503050406030204" pitchFamily="18" charset="0"/>
                            </a:rPr>
                            <m:t>𝝀</m:t>
                          </m:r>
                          <m:sSup>
                            <m:sSupPr>
                              <m:ctrlPr>
                                <a:rPr lang="en-US" sz="2000" b="1" i="1">
                                  <a:solidFill>
                                    <a:srgbClr val="836967"/>
                                  </a:solidFill>
                                  <a:latin typeface="Cambria Math" panose="02040503050406030204" pitchFamily="18" charset="0"/>
                                </a:rPr>
                              </m:ctrlPr>
                            </m:sSupPr>
                            <m:e>
                              <m:d>
                                <m:dPr>
                                  <m:ctrlPr>
                                    <a:rPr lang="en-US" sz="2000" b="1" i="1">
                                      <a:solidFill>
                                        <a:srgbClr val="836967"/>
                                      </a:solidFill>
                                      <a:latin typeface="Cambria Math" panose="02040503050406030204" pitchFamily="18" charset="0"/>
                                    </a:rPr>
                                  </m:ctrlPr>
                                </m:dPr>
                                <m:e>
                                  <m:r>
                                    <a:rPr lang="en-US" sz="2000" b="1" i="1">
                                      <a:latin typeface="Cambria Math" panose="02040503050406030204" pitchFamily="18" charset="0"/>
                                    </a:rPr>
                                    <m:t>𝒇</m:t>
                                  </m:r>
                                  <m:d>
                                    <m:dPr>
                                      <m:ctrlPr>
                                        <a:rPr lang="en-US" sz="2000" b="1" i="1">
                                          <a:solidFill>
                                            <a:srgbClr val="836967"/>
                                          </a:solidFill>
                                          <a:latin typeface="Cambria Math" panose="02040503050406030204" pitchFamily="18" charset="0"/>
                                        </a:rPr>
                                      </m:ctrlPr>
                                    </m:dPr>
                                    <m:e>
                                      <m:sSup>
                                        <m:sSupPr>
                                          <m:ctrlPr>
                                            <a:rPr lang="en-US" sz="2000" b="1" i="1">
                                              <a:solidFill>
                                                <a:srgbClr val="836967"/>
                                              </a:solidFill>
                                              <a:latin typeface="Cambria Math" panose="02040503050406030204" pitchFamily="18" charset="0"/>
                                            </a:rPr>
                                          </m:ctrlPr>
                                        </m:sSupPr>
                                        <m:e>
                                          <m:r>
                                            <a:rPr lang="en-US" sz="2000" b="1" i="1">
                                              <a:latin typeface="Cambria Math" panose="02040503050406030204" pitchFamily="18" charset="0"/>
                                            </a:rPr>
                                            <m:t>𝒙</m:t>
                                          </m:r>
                                        </m:e>
                                        <m:sup>
                                          <m:r>
                                            <a:rPr lang="en-US" sz="2000" b="1" i="0">
                                              <a:latin typeface="Cambria Math" panose="02040503050406030204" pitchFamily="18" charset="0"/>
                                            </a:rPr>
                                            <m:t>′</m:t>
                                          </m:r>
                                        </m:sup>
                                      </m:sSup>
                                    </m:e>
                                  </m:d>
                                  <m:r>
                                    <a:rPr lang="en-US" sz="2000" b="1" i="0">
                                      <a:latin typeface="Cambria Math" panose="02040503050406030204" pitchFamily="18" charset="0"/>
                                    </a:rPr>
                                    <m:t>−</m:t>
                                  </m:r>
                                  <m:sSup>
                                    <m:sSupPr>
                                      <m:ctrlPr>
                                        <a:rPr lang="en-US" sz="2000" b="1" i="1">
                                          <a:solidFill>
                                            <a:srgbClr val="836967"/>
                                          </a:solidFill>
                                          <a:latin typeface="Cambria Math" panose="02040503050406030204" pitchFamily="18" charset="0"/>
                                        </a:rPr>
                                      </m:ctrlPr>
                                    </m:sSupPr>
                                    <m:e>
                                      <m:r>
                                        <a:rPr lang="en-US" sz="2000" b="1" i="1">
                                          <a:latin typeface="Cambria Math" panose="02040503050406030204" pitchFamily="18" charset="0"/>
                                        </a:rPr>
                                        <m:t>𝒚</m:t>
                                      </m:r>
                                    </m:e>
                                    <m:sup>
                                      <m:r>
                                        <a:rPr lang="en-US" sz="2000" b="1" i="0">
                                          <a:latin typeface="Cambria Math" panose="02040503050406030204" pitchFamily="18" charset="0"/>
                                        </a:rPr>
                                        <m:t>′</m:t>
                                      </m:r>
                                    </m:sup>
                                  </m:sSup>
                                </m:e>
                              </m:d>
                            </m:e>
                            <m:sup>
                              <m:r>
                                <a:rPr lang="en-US" sz="2000" b="1" i="0">
                                  <a:latin typeface="Cambria Math" panose="02040503050406030204" pitchFamily="18" charset="0"/>
                                </a:rPr>
                                <m:t>𝟐</m:t>
                              </m:r>
                            </m:sup>
                          </m:sSup>
                          <m:r>
                            <a:rPr lang="en-US" sz="2000" b="1" i="0">
                              <a:latin typeface="Cambria Math" panose="02040503050406030204" pitchFamily="18" charset="0"/>
                            </a:rPr>
                            <m:t>+</m:t>
                          </m:r>
                          <m:r>
                            <a:rPr lang="en-US" sz="2000" b="1" i="1">
                              <a:latin typeface="Cambria Math" panose="02040503050406030204" pitchFamily="18" charset="0"/>
                            </a:rPr>
                            <m:t>𝒅</m:t>
                          </m:r>
                          <m:r>
                            <a:rPr lang="en-US" sz="2000" b="1" i="0" smtClean="0">
                              <a:latin typeface="Cambria Math" panose="02040503050406030204" pitchFamily="18" charset="0"/>
                            </a:rPr>
                            <m:t>(</m:t>
                          </m:r>
                          <m:r>
                            <a:rPr lang="en-US" sz="2000" b="1" i="1" smtClean="0">
                              <a:latin typeface="Cambria Math" panose="02040503050406030204" pitchFamily="18" charset="0"/>
                            </a:rPr>
                            <m:t>𝒙</m:t>
                          </m:r>
                          <m:r>
                            <a:rPr lang="en-US" sz="2000" b="1" i="1" smtClean="0">
                              <a:latin typeface="Cambria Math" panose="02040503050406030204" pitchFamily="18" charset="0"/>
                            </a:rPr>
                            <m:t>,</m:t>
                          </m:r>
                          <m:r>
                            <a:rPr lang="en-US" sz="2000" b="1" i="1" smtClean="0">
                              <a:latin typeface="Cambria Math" panose="02040503050406030204" pitchFamily="18" charset="0"/>
                            </a:rPr>
                            <m:t>𝒙</m:t>
                          </m:r>
                          <m:r>
                            <a:rPr lang="en-US" sz="2000" b="1" i="0" smtClean="0">
                              <a:latin typeface="Cambria Math" panose="02040503050406030204" pitchFamily="18" charset="0"/>
                            </a:rPr>
                            <m:t>′)</m:t>
                          </m:r>
                        </m:e>
                      </m:func>
                    </m:oMath>
                  </m:oMathPara>
                </a14:m>
                <a:endParaRPr lang="en-US" sz="2000" b="1" dirty="0"/>
              </a:p>
            </p:txBody>
          </p:sp>
        </mc:Choice>
        <mc:Fallback xmlns="">
          <p:sp>
            <p:nvSpPr>
              <p:cNvPr id="10" name="TextBox 9">
                <a:extLst>
                  <a:ext uri="{FF2B5EF4-FFF2-40B4-BE49-F238E27FC236}">
                    <a16:creationId xmlns:a16="http://schemas.microsoft.com/office/drawing/2014/main" id="{B80C50DC-AAEE-4CAA-8BF6-43720F92C27A}"/>
                  </a:ext>
                </a:extLst>
              </p:cNvPr>
              <p:cNvSpPr txBox="1">
                <a:spLocks noRot="1" noChangeAspect="1" noMove="1" noResize="1" noEditPoints="1" noAdjustHandles="1" noChangeArrowheads="1" noChangeShapeType="1" noTextEdit="1"/>
              </p:cNvSpPr>
              <p:nvPr/>
            </p:nvSpPr>
            <p:spPr>
              <a:xfrm>
                <a:off x="443586" y="3357444"/>
                <a:ext cx="4231459" cy="57323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4AEC6A5-67F2-4337-9811-C697803738B3}"/>
                  </a:ext>
                </a:extLst>
              </p:cNvPr>
              <p:cNvSpPr txBox="1"/>
              <p:nvPr/>
            </p:nvSpPr>
            <p:spPr>
              <a:xfrm>
                <a:off x="229268" y="4073645"/>
                <a:ext cx="6096000" cy="453137"/>
              </a:xfrm>
              <a:prstGeom prst="rect">
                <a:avLst/>
              </a:prstGeom>
              <a:noFill/>
            </p:spPr>
            <p:txBody>
              <a:bodyPr wrap="square">
                <a:spAutoFit/>
              </a:bodyPr>
              <a:lstStyle/>
              <a:p>
                <a14:m>
                  <m:oMath xmlns:m="http://schemas.openxmlformats.org/officeDocument/2006/math">
                    <m:sSup>
                      <m:sSupPr>
                        <m:ctrlPr>
                          <a:rPr lang="en-US" b="1" i="1" smtClean="0">
                            <a:solidFill>
                              <a:srgbClr val="000000"/>
                            </a:solidFill>
                            <a:effectLst/>
                            <a:latin typeface="Cambria Math" panose="02040503050406030204" pitchFamily="18" charset="0"/>
                          </a:rPr>
                        </m:ctrlPr>
                      </m:sSupPr>
                      <m:e>
                        <m:r>
                          <a:rPr lang="en-US" sz="1800" b="1"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𝒚</m:t>
                        </m:r>
                      </m:e>
                      <m:sup>
                        <m:r>
                          <a:rPr lang="en-US" sz="1800" b="1"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sup>
                    </m:sSup>
                  </m:oMath>
                </a14:m>
                <a:r>
                  <a:rPr lang="en-US" sz="18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 is a different label, and </a:t>
                </a:r>
                <a14:m>
                  <m:oMath xmlns:m="http://schemas.openxmlformats.org/officeDocument/2006/math">
                    <m:r>
                      <a:rPr lang="en-US" sz="1800" b="1"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𝒅</m:t>
                    </m:r>
                    <m:r>
                      <a:rPr lang="en-US" sz="1800" b="1"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oMath>
                </a14:m>
                <a:r>
                  <a:rPr lang="en-US" sz="18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 is a distance</a:t>
                </a:r>
                <a:endParaRPr lang="en-US" b="1"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04AEC6A5-67F2-4337-9811-C697803738B3}"/>
                  </a:ext>
                </a:extLst>
              </p:cNvPr>
              <p:cNvSpPr txBox="1">
                <a:spLocks noRot="1" noChangeAspect="1" noMove="1" noResize="1" noEditPoints="1" noAdjustHandles="1" noChangeArrowheads="1" noChangeShapeType="1" noTextEdit="1"/>
              </p:cNvSpPr>
              <p:nvPr/>
            </p:nvSpPr>
            <p:spPr>
              <a:xfrm>
                <a:off x="229268" y="4073645"/>
                <a:ext cx="6096000" cy="453137"/>
              </a:xfrm>
              <a:prstGeom prst="rect">
                <a:avLst/>
              </a:prstGeom>
              <a:blipFill>
                <a:blip r:embed="rId5"/>
                <a:stretch>
                  <a:fillRect b="-17333"/>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38C8313F-EB27-47F8-BAF4-9FEEA43EA766}"/>
              </a:ext>
            </a:extLst>
          </p:cNvPr>
          <p:cNvSpPr/>
          <p:nvPr/>
        </p:nvSpPr>
        <p:spPr>
          <a:xfrm>
            <a:off x="443586" y="3298083"/>
            <a:ext cx="4133990" cy="69195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E44350A-0DE3-4645-AF23-E5ECC8EF0652}"/>
              </a:ext>
            </a:extLst>
          </p:cNvPr>
          <p:cNvSpPr txBox="1"/>
          <p:nvPr/>
        </p:nvSpPr>
        <p:spPr>
          <a:xfrm>
            <a:off x="3033210" y="6000997"/>
            <a:ext cx="8827922" cy="523220"/>
          </a:xfrm>
          <a:prstGeom prst="rect">
            <a:avLst/>
          </a:prstGeom>
          <a:noFill/>
        </p:spPr>
        <p:txBody>
          <a:bodyPr wrap="square" rtlCol="0">
            <a:spAutoFit/>
          </a:bodyPr>
          <a:lstStyle/>
          <a:p>
            <a:pPr algn="r"/>
            <a:r>
              <a:rPr lang="en-US" sz="1400" b="1" dirty="0">
                <a:solidFill>
                  <a:srgbClr val="3B3BFB"/>
                </a:solidFill>
                <a:latin typeface="Arial" panose="020B0604020202020204" pitchFamily="34" charset="0"/>
              </a:rPr>
              <a:t>S. Wachter, B. </a:t>
            </a:r>
            <a:r>
              <a:rPr lang="en-US" sz="1400" b="1" dirty="0" err="1">
                <a:solidFill>
                  <a:srgbClr val="3B3BFB"/>
                </a:solidFill>
                <a:latin typeface="Arial" panose="020B0604020202020204" pitchFamily="34" charset="0"/>
              </a:rPr>
              <a:t>Mittelstadt</a:t>
            </a:r>
            <a:r>
              <a:rPr lang="en-US" sz="1400" b="1" dirty="0">
                <a:solidFill>
                  <a:srgbClr val="3B3BFB"/>
                </a:solidFill>
                <a:latin typeface="Arial" panose="020B0604020202020204" pitchFamily="34" charset="0"/>
              </a:rPr>
              <a:t>, C. Russell: Counterfactual explanations without opening the black box: Automated decisions and the GDPR. Harv. JL &amp; Tech., 31:841, 2017</a:t>
            </a:r>
          </a:p>
        </p:txBody>
      </p:sp>
    </p:spTree>
    <p:extLst>
      <p:ext uri="{BB962C8B-B14F-4D97-AF65-F5344CB8AC3E}">
        <p14:creationId xmlns:p14="http://schemas.microsoft.com/office/powerpoint/2010/main" val="1887025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E0EC1-9533-4F07-8FA2-C7FC0BCFE68C}"/>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C038347F-F454-46A9-980F-23E7D05D27B2}"/>
              </a:ext>
            </a:extLst>
          </p:cNvPr>
          <p:cNvSpPr>
            <a:spLocks noGrp="1"/>
          </p:cNvSpPr>
          <p:nvPr>
            <p:ph idx="1"/>
          </p:nvPr>
        </p:nvSpPr>
        <p:spPr>
          <a:xfrm>
            <a:off x="990600" y="3016404"/>
            <a:ext cx="10363200" cy="1945889"/>
          </a:xfrm>
        </p:spPr>
        <p:txBody>
          <a:bodyPr/>
          <a:lstStyle/>
          <a:p>
            <a:pPr marL="68580" indent="0">
              <a:buNone/>
            </a:pPr>
            <a:r>
              <a:rPr lang="en-US" dirty="0"/>
              <a:t>Explain the interpretability, generalizability, and robustness of deep networks in your own words and with examples (review this PPT file and search on Google if needed)</a:t>
            </a:r>
          </a:p>
        </p:txBody>
      </p:sp>
    </p:spTree>
    <p:extLst>
      <p:ext uri="{BB962C8B-B14F-4D97-AF65-F5344CB8AC3E}">
        <p14:creationId xmlns:p14="http://schemas.microsoft.com/office/powerpoint/2010/main" val="2874516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Homework </a:t>
            </a:r>
            <a:r>
              <a:rPr lang="en-US" sz="3600" b="0" dirty="0">
                <a:solidFill>
                  <a:srgbClr val="FF0000"/>
                </a:solidFill>
              </a:rPr>
              <a:t>(Find AUC for Modified Data)</a:t>
            </a:r>
          </a:p>
        </p:txBody>
      </p:sp>
      <p:pic>
        <p:nvPicPr>
          <p:cNvPr id="3" name="Picture 2"/>
          <p:cNvPicPr>
            <a:picLocks noChangeAspect="1"/>
          </p:cNvPicPr>
          <p:nvPr/>
        </p:nvPicPr>
        <p:blipFill>
          <a:blip r:embed="rId2"/>
          <a:stretch>
            <a:fillRect/>
          </a:stretch>
        </p:blipFill>
        <p:spPr>
          <a:xfrm>
            <a:off x="3224331" y="2219325"/>
            <a:ext cx="3714750" cy="4638675"/>
          </a:xfrm>
          <a:prstGeom prst="rect">
            <a:avLst/>
          </a:prstGeom>
        </p:spPr>
      </p:pic>
      <p:pic>
        <p:nvPicPr>
          <p:cNvPr id="4" name="Picture 3"/>
          <p:cNvPicPr>
            <a:picLocks noChangeAspect="1"/>
          </p:cNvPicPr>
          <p:nvPr/>
        </p:nvPicPr>
        <p:blipFill>
          <a:blip r:embed="rId3"/>
          <a:stretch>
            <a:fillRect/>
          </a:stretch>
        </p:blipFill>
        <p:spPr>
          <a:xfrm>
            <a:off x="0" y="1135949"/>
            <a:ext cx="3224331" cy="5722051"/>
          </a:xfrm>
          <a:prstGeom prst="rect">
            <a:avLst/>
          </a:prstGeom>
        </p:spPr>
      </p:pic>
      <p:pic>
        <p:nvPicPr>
          <p:cNvPr id="5" name="Picture 4"/>
          <p:cNvPicPr>
            <a:picLocks noChangeAspect="1"/>
          </p:cNvPicPr>
          <p:nvPr/>
        </p:nvPicPr>
        <p:blipFill>
          <a:blip r:embed="rId3"/>
          <a:stretch>
            <a:fillRect/>
          </a:stretch>
        </p:blipFill>
        <p:spPr>
          <a:xfrm>
            <a:off x="6939081" y="1135948"/>
            <a:ext cx="3224331" cy="5722051"/>
          </a:xfrm>
          <a:prstGeom prst="rect">
            <a:avLst/>
          </a:prstGeom>
        </p:spPr>
      </p:pic>
      <p:sp>
        <p:nvSpPr>
          <p:cNvPr id="6" name="TextBox 5"/>
          <p:cNvSpPr txBox="1"/>
          <p:nvPr/>
        </p:nvSpPr>
        <p:spPr>
          <a:xfrm>
            <a:off x="8627446" y="3886200"/>
            <a:ext cx="378630" cy="2144177"/>
          </a:xfrm>
          <a:prstGeom prst="rect">
            <a:avLst/>
          </a:prstGeom>
          <a:noFill/>
        </p:spPr>
        <p:txBody>
          <a:bodyPr wrap="none" rtlCol="0">
            <a:spAutoFit/>
          </a:bodyPr>
          <a:lstStyle/>
          <a:p>
            <a:r>
              <a:rPr lang="en-US" sz="2000" baseline="-25000" dirty="0">
                <a:solidFill>
                  <a:srgbClr val="FF0000"/>
                </a:solidFill>
              </a:rPr>
              <a:t>+2</a:t>
            </a:r>
          </a:p>
          <a:p>
            <a:r>
              <a:rPr lang="en-US" sz="2000" baseline="-25000" dirty="0">
                <a:solidFill>
                  <a:srgbClr val="FF0000"/>
                </a:solidFill>
              </a:rPr>
              <a:t>+2</a:t>
            </a:r>
          </a:p>
          <a:p>
            <a:r>
              <a:rPr lang="en-US" sz="2000" baseline="-25000" dirty="0">
                <a:solidFill>
                  <a:srgbClr val="FF0000"/>
                </a:solidFill>
              </a:rPr>
              <a:t>+2</a:t>
            </a:r>
          </a:p>
          <a:p>
            <a:r>
              <a:rPr lang="en-US" sz="2000" baseline="-25000" dirty="0">
                <a:solidFill>
                  <a:srgbClr val="FF0000"/>
                </a:solidFill>
              </a:rPr>
              <a:t>+2</a:t>
            </a:r>
          </a:p>
          <a:p>
            <a:r>
              <a:rPr lang="en-US" sz="2000" baseline="-25000" dirty="0">
                <a:solidFill>
                  <a:srgbClr val="FF0000"/>
                </a:solidFill>
              </a:rPr>
              <a:t>+2</a:t>
            </a:r>
          </a:p>
          <a:p>
            <a:r>
              <a:rPr lang="en-US" sz="2000" baseline="-25000" dirty="0">
                <a:solidFill>
                  <a:srgbClr val="FF0000"/>
                </a:solidFill>
              </a:rPr>
              <a:t>+2</a:t>
            </a:r>
          </a:p>
          <a:p>
            <a:r>
              <a:rPr lang="en-US" sz="2000" baseline="-25000" dirty="0">
                <a:solidFill>
                  <a:srgbClr val="FF0000"/>
                </a:solidFill>
              </a:rPr>
              <a:t>+2</a:t>
            </a:r>
          </a:p>
          <a:p>
            <a:r>
              <a:rPr lang="en-US" sz="2000" baseline="-25000" dirty="0">
                <a:solidFill>
                  <a:srgbClr val="FF0000"/>
                </a:solidFill>
              </a:rPr>
              <a:t>+2</a:t>
            </a:r>
          </a:p>
          <a:p>
            <a:r>
              <a:rPr lang="en-US" sz="2000" baseline="-25000" dirty="0">
                <a:solidFill>
                  <a:srgbClr val="FF0000"/>
                </a:solidFill>
              </a:rPr>
              <a:t>+2</a:t>
            </a:r>
          </a:p>
          <a:p>
            <a:r>
              <a:rPr lang="en-US" sz="2000" baseline="-25000" dirty="0">
                <a:solidFill>
                  <a:srgbClr val="FF0000"/>
                </a:solidFill>
              </a:rPr>
              <a:t>+2</a:t>
            </a:r>
          </a:p>
        </p:txBody>
      </p:sp>
      <p:grpSp>
        <p:nvGrpSpPr>
          <p:cNvPr id="22" name="Group 21"/>
          <p:cNvGrpSpPr/>
          <p:nvPr/>
        </p:nvGrpSpPr>
        <p:grpSpPr>
          <a:xfrm>
            <a:off x="9556230" y="3671403"/>
            <a:ext cx="2635770" cy="2573769"/>
            <a:chOff x="9505444" y="1168048"/>
            <a:chExt cx="3508210" cy="3425687"/>
          </a:xfrm>
        </p:grpSpPr>
        <p:sp>
          <p:nvSpPr>
            <p:cNvPr id="7" name="Rectangle 6"/>
            <p:cNvSpPr/>
            <p:nvPr/>
          </p:nvSpPr>
          <p:spPr bwMode="auto">
            <a:xfrm>
              <a:off x="9523668" y="1426464"/>
              <a:ext cx="3225365" cy="3167268"/>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dirty="0" err="1"/>
            </a:p>
          </p:txBody>
        </p:sp>
        <p:sp>
          <p:nvSpPr>
            <p:cNvPr id="10" name="Line 10"/>
            <p:cNvSpPr>
              <a:spLocks noChangeShapeType="1"/>
            </p:cNvSpPr>
            <p:nvPr/>
          </p:nvSpPr>
          <p:spPr bwMode="auto">
            <a:xfrm flipV="1">
              <a:off x="9505445" y="2422033"/>
              <a:ext cx="304801" cy="2171700"/>
            </a:xfrm>
            <a:prstGeom prst="line">
              <a:avLst/>
            </a:prstGeom>
            <a:noFill/>
            <a:ln w="381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flipV="1">
              <a:off x="9810245" y="2002934"/>
              <a:ext cx="381000" cy="381000"/>
            </a:xfrm>
            <a:prstGeom prst="line">
              <a:avLst/>
            </a:prstGeom>
            <a:noFill/>
            <a:ln w="38100">
              <a:solidFill>
                <a:srgbClr val="00B0F0"/>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2"/>
            <p:cNvSpPr>
              <a:spLocks noChangeShapeType="1"/>
            </p:cNvSpPr>
            <p:nvPr/>
          </p:nvSpPr>
          <p:spPr bwMode="auto">
            <a:xfrm flipV="1">
              <a:off x="10191245" y="1850534"/>
              <a:ext cx="381000" cy="152400"/>
            </a:xfrm>
            <a:prstGeom prst="line">
              <a:avLst/>
            </a:prstGeom>
            <a:noFill/>
            <a:ln w="38100">
              <a:solidFill>
                <a:srgbClr val="00B0F0"/>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3"/>
            <p:cNvSpPr>
              <a:spLocks noChangeShapeType="1"/>
            </p:cNvSpPr>
            <p:nvPr/>
          </p:nvSpPr>
          <p:spPr bwMode="auto">
            <a:xfrm flipV="1">
              <a:off x="11258045" y="1621934"/>
              <a:ext cx="457200" cy="76200"/>
            </a:xfrm>
            <a:prstGeom prst="line">
              <a:avLst/>
            </a:prstGeom>
            <a:noFill/>
            <a:ln w="38100">
              <a:solidFill>
                <a:srgbClr val="00B0F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flipV="1">
              <a:off x="11715245" y="1426462"/>
              <a:ext cx="990600" cy="195472"/>
            </a:xfrm>
            <a:prstGeom prst="line">
              <a:avLst/>
            </a:prstGeom>
            <a:noFill/>
            <a:ln w="381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5"/>
            <p:cNvSpPr>
              <a:spLocks noChangeShapeType="1"/>
            </p:cNvSpPr>
            <p:nvPr/>
          </p:nvSpPr>
          <p:spPr bwMode="auto">
            <a:xfrm flipV="1">
              <a:off x="10572245" y="1698134"/>
              <a:ext cx="685800" cy="152400"/>
            </a:xfrm>
            <a:prstGeom prst="line">
              <a:avLst/>
            </a:prstGeom>
            <a:noFill/>
            <a:ln w="38100">
              <a:solidFill>
                <a:srgbClr val="00B0F0"/>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7"/>
            <p:cNvSpPr>
              <a:spLocks noChangeShapeType="1"/>
            </p:cNvSpPr>
            <p:nvPr/>
          </p:nvSpPr>
          <p:spPr bwMode="auto">
            <a:xfrm flipV="1">
              <a:off x="9505444" y="1426460"/>
              <a:ext cx="3243589" cy="3167272"/>
            </a:xfrm>
            <a:prstGeom prst="line">
              <a:avLst/>
            </a:prstGeom>
            <a:noFill/>
            <a:ln w="63500">
              <a:solidFill>
                <a:srgbClr val="00B0F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6"/>
            <p:cNvSpPr>
              <a:spLocks noChangeShapeType="1"/>
            </p:cNvSpPr>
            <p:nvPr/>
          </p:nvSpPr>
          <p:spPr bwMode="auto">
            <a:xfrm flipH="1" flipV="1">
              <a:off x="9505445" y="1168048"/>
              <a:ext cx="0" cy="3425687"/>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7"/>
            <p:cNvSpPr>
              <a:spLocks noChangeShapeType="1"/>
            </p:cNvSpPr>
            <p:nvPr/>
          </p:nvSpPr>
          <p:spPr bwMode="auto">
            <a:xfrm flipV="1">
              <a:off x="9505445" y="4593734"/>
              <a:ext cx="3508209"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993630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FC208F-030E-4282-93B3-C5211A4BC016}"/>
              </a:ext>
            </a:extLst>
          </p:cNvPr>
          <p:cNvPicPr>
            <a:picLocks noChangeAspect="1"/>
          </p:cNvPicPr>
          <p:nvPr/>
        </p:nvPicPr>
        <p:blipFill>
          <a:blip r:embed="rId2"/>
          <a:stretch>
            <a:fillRect/>
          </a:stretch>
        </p:blipFill>
        <p:spPr>
          <a:xfrm>
            <a:off x="0" y="691686"/>
            <a:ext cx="12192000" cy="5474627"/>
          </a:xfrm>
          <a:prstGeom prst="rect">
            <a:avLst/>
          </a:prstGeom>
        </p:spPr>
      </p:pic>
    </p:spTree>
    <p:extLst>
      <p:ext uri="{BB962C8B-B14F-4D97-AF65-F5344CB8AC3E}">
        <p14:creationId xmlns:p14="http://schemas.microsoft.com/office/powerpoint/2010/main" val="68132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0B162079-85F5-4D16-8CB5-E0A1F5AD2872}"/>
              </a:ext>
            </a:extLst>
          </p:cNvPr>
          <p:cNvSpPr/>
          <p:nvPr/>
        </p:nvSpPr>
        <p:spPr>
          <a:xfrm>
            <a:off x="8490321" y="4813893"/>
            <a:ext cx="2455450" cy="14264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5260CB2-78C7-445C-8AE8-8C198BA25325}"/>
              </a:ext>
            </a:extLst>
          </p:cNvPr>
          <p:cNvSpPr/>
          <p:nvPr/>
        </p:nvSpPr>
        <p:spPr>
          <a:xfrm>
            <a:off x="3745803" y="4813893"/>
            <a:ext cx="2455450" cy="14264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E46E671-97E2-40C3-844D-6757D50117AC}"/>
              </a:ext>
            </a:extLst>
          </p:cNvPr>
          <p:cNvSpPr/>
          <p:nvPr/>
        </p:nvSpPr>
        <p:spPr>
          <a:xfrm>
            <a:off x="8489378" y="2603451"/>
            <a:ext cx="2455450" cy="14264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1032AC1-CAF2-4366-91CC-636559E62F58}"/>
              </a:ext>
            </a:extLst>
          </p:cNvPr>
          <p:cNvSpPr/>
          <p:nvPr/>
        </p:nvSpPr>
        <p:spPr>
          <a:xfrm>
            <a:off x="3738510" y="2603451"/>
            <a:ext cx="2455450" cy="14264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Roadmap for Deep Imaging </a:t>
            </a:r>
            <a:r>
              <a:rPr lang="en-US" b="0" dirty="0"/>
              <a:t>(2016)</a:t>
            </a:r>
          </a:p>
        </p:txBody>
      </p:sp>
      <p:cxnSp>
        <p:nvCxnSpPr>
          <p:cNvPr id="8" name="Curved Connector 10">
            <a:extLst>
              <a:ext uri="{FF2B5EF4-FFF2-40B4-BE49-F238E27FC236}">
                <a16:creationId xmlns:a16="http://schemas.microsoft.com/office/drawing/2014/main" id="{C9DB7EC0-133D-4EE8-A1CF-BA264FEB2F67}"/>
              </a:ext>
            </a:extLst>
          </p:cNvPr>
          <p:cNvCxnSpPr>
            <a:cxnSpLocks/>
            <a:stCxn id="25" idx="5"/>
            <a:endCxn id="30" idx="1"/>
          </p:cNvCxnSpPr>
          <p:nvPr/>
        </p:nvCxnSpPr>
        <p:spPr bwMode="auto">
          <a:xfrm>
            <a:off x="5834368" y="3821014"/>
            <a:ext cx="3015545" cy="1201780"/>
          </a:xfrm>
          <a:prstGeom prst="straightConnector1">
            <a:avLst/>
          </a:prstGeom>
          <a:solidFill>
            <a:schemeClr val="accent1"/>
          </a:solidFill>
          <a:ln w="63500" cap="flat" cmpd="sng" algn="ctr">
            <a:solidFill>
              <a:schemeClr val="bg1">
                <a:lumMod val="75000"/>
              </a:schemeClr>
            </a:solidFill>
            <a:prstDash val="solid"/>
            <a:round/>
            <a:headEnd type="none" w="med" len="med"/>
            <a:tailEnd type="triangle"/>
          </a:ln>
          <a:effectLst/>
        </p:spPr>
      </p:cxnSp>
      <p:cxnSp>
        <p:nvCxnSpPr>
          <p:cNvPr id="9" name="Curved Connector 10">
            <a:extLst>
              <a:ext uri="{FF2B5EF4-FFF2-40B4-BE49-F238E27FC236}">
                <a16:creationId xmlns:a16="http://schemas.microsoft.com/office/drawing/2014/main" id="{F68C27C7-C648-4DE9-8CDA-4F11B723CFE3}"/>
              </a:ext>
            </a:extLst>
          </p:cNvPr>
          <p:cNvCxnSpPr>
            <a:cxnSpLocks/>
            <a:stCxn id="25" idx="4"/>
            <a:endCxn id="31" idx="0"/>
          </p:cNvCxnSpPr>
          <p:nvPr/>
        </p:nvCxnSpPr>
        <p:spPr bwMode="auto">
          <a:xfrm>
            <a:off x="4966235" y="4029915"/>
            <a:ext cx="7293" cy="783978"/>
          </a:xfrm>
          <a:prstGeom prst="straightConnector1">
            <a:avLst/>
          </a:prstGeom>
          <a:solidFill>
            <a:schemeClr val="accent1"/>
          </a:solidFill>
          <a:ln w="63500" cap="flat" cmpd="sng" algn="ctr">
            <a:solidFill>
              <a:schemeClr val="bg1">
                <a:lumMod val="75000"/>
              </a:schemeClr>
            </a:solidFill>
            <a:prstDash val="solid"/>
            <a:round/>
            <a:headEnd type="none" w="med" len="med"/>
            <a:tailEnd type="triangle"/>
          </a:ln>
          <a:effectLst/>
        </p:spPr>
      </p:cxnSp>
      <p:cxnSp>
        <p:nvCxnSpPr>
          <p:cNvPr id="10" name="Curved Connector 10">
            <a:extLst>
              <a:ext uri="{FF2B5EF4-FFF2-40B4-BE49-F238E27FC236}">
                <a16:creationId xmlns:a16="http://schemas.microsoft.com/office/drawing/2014/main" id="{B36DFF48-AE73-4FFB-87F3-C28658016E46}"/>
              </a:ext>
            </a:extLst>
          </p:cNvPr>
          <p:cNvCxnSpPr>
            <a:cxnSpLocks/>
            <a:stCxn id="26" idx="3"/>
            <a:endCxn id="31" idx="7"/>
          </p:cNvCxnSpPr>
          <p:nvPr/>
        </p:nvCxnSpPr>
        <p:spPr bwMode="auto">
          <a:xfrm flipH="1">
            <a:off x="5841661" y="3821014"/>
            <a:ext cx="3007309" cy="1201780"/>
          </a:xfrm>
          <a:prstGeom prst="straightConnector1">
            <a:avLst/>
          </a:prstGeom>
          <a:solidFill>
            <a:schemeClr val="accent1"/>
          </a:solidFill>
          <a:ln w="63500" cap="flat" cmpd="sng" algn="ctr">
            <a:solidFill>
              <a:schemeClr val="bg1">
                <a:lumMod val="75000"/>
              </a:schemeClr>
            </a:solidFill>
            <a:prstDash val="solid"/>
            <a:round/>
            <a:headEnd type="none" w="med" len="med"/>
            <a:tailEnd type="triangle"/>
          </a:ln>
          <a:effectLst/>
        </p:spPr>
      </p:cxnSp>
      <p:sp>
        <p:nvSpPr>
          <p:cNvPr id="11" name="Content Placeholder 2">
            <a:extLst>
              <a:ext uri="{FF2B5EF4-FFF2-40B4-BE49-F238E27FC236}">
                <a16:creationId xmlns:a16="http://schemas.microsoft.com/office/drawing/2014/main" id="{49F87FBF-55AA-4C09-9E4E-B0BC21EBEBD4}"/>
              </a:ext>
            </a:extLst>
          </p:cNvPr>
          <p:cNvSpPr>
            <a:spLocks noGrp="1"/>
          </p:cNvSpPr>
          <p:nvPr>
            <p:ph idx="1"/>
          </p:nvPr>
        </p:nvSpPr>
        <p:spPr>
          <a:xfrm>
            <a:off x="3962524" y="2775953"/>
            <a:ext cx="2027976" cy="954919"/>
          </a:xfrm>
        </p:spPr>
        <p:txBody>
          <a:bodyPr>
            <a:normAutofit lnSpcReduction="10000"/>
          </a:bodyPr>
          <a:lstStyle/>
          <a:p>
            <a:pPr marL="68580" indent="0" algn="ctr">
              <a:buNone/>
            </a:pPr>
            <a:r>
              <a:rPr lang="en-US" sz="3600" dirty="0"/>
              <a:t>Data</a:t>
            </a:r>
          </a:p>
          <a:p>
            <a:pPr marL="68580" indent="0" algn="ctr">
              <a:buNone/>
            </a:pPr>
            <a:r>
              <a:rPr lang="en-US" sz="2000" b="0" dirty="0"/>
              <a:t>Acquisition</a:t>
            </a:r>
          </a:p>
        </p:txBody>
      </p:sp>
      <p:sp>
        <p:nvSpPr>
          <p:cNvPr id="12" name="Content Placeholder 2">
            <a:extLst>
              <a:ext uri="{FF2B5EF4-FFF2-40B4-BE49-F238E27FC236}">
                <a16:creationId xmlns:a16="http://schemas.microsoft.com/office/drawing/2014/main" id="{2963F707-BD1A-41DF-A921-E0C1C01C4A59}"/>
              </a:ext>
            </a:extLst>
          </p:cNvPr>
          <p:cNvSpPr txBox="1">
            <a:spLocks/>
          </p:cNvSpPr>
          <p:nvPr/>
        </p:nvSpPr>
        <p:spPr bwMode="auto">
          <a:xfrm>
            <a:off x="8702455" y="2735306"/>
            <a:ext cx="2078526" cy="1036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b="1">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gn="ctr" eaLnBrk="1" hangingPunct="1"/>
            <a:r>
              <a:rPr lang="en-US" sz="3600" kern="0" dirty="0">
                <a:solidFill>
                  <a:schemeClr val="tx1"/>
                </a:solidFill>
                <a:latin typeface="Arial" panose="020B0604020202020204" pitchFamily="34" charset="0"/>
                <a:cs typeface="Arial" panose="020B0604020202020204" pitchFamily="34" charset="0"/>
              </a:rPr>
              <a:t>Image</a:t>
            </a:r>
          </a:p>
          <a:p>
            <a:pPr algn="ctr" eaLnBrk="1" hangingPunct="1"/>
            <a:r>
              <a:rPr lang="en-US" sz="2000" b="0" kern="0" dirty="0">
                <a:solidFill>
                  <a:schemeClr val="tx1"/>
                </a:solidFill>
                <a:latin typeface="Arial" panose="020B0604020202020204" pitchFamily="34" charset="0"/>
                <a:cs typeface="Arial" panose="020B0604020202020204" pitchFamily="34" charset="0"/>
              </a:rPr>
              <a:t>Reconstruction</a:t>
            </a:r>
          </a:p>
        </p:txBody>
      </p:sp>
      <p:sp>
        <p:nvSpPr>
          <p:cNvPr id="13" name="Content Placeholder 2">
            <a:extLst>
              <a:ext uri="{FF2B5EF4-FFF2-40B4-BE49-F238E27FC236}">
                <a16:creationId xmlns:a16="http://schemas.microsoft.com/office/drawing/2014/main" id="{293BED19-BD5D-4650-9DC3-2B8228F35A10}"/>
              </a:ext>
            </a:extLst>
          </p:cNvPr>
          <p:cNvSpPr txBox="1">
            <a:spLocks/>
          </p:cNvSpPr>
          <p:nvPr/>
        </p:nvSpPr>
        <p:spPr bwMode="auto">
          <a:xfrm>
            <a:off x="8077892" y="5128984"/>
            <a:ext cx="3548958" cy="9008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b="1">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gn="ctr" eaLnBrk="1" hangingPunct="1"/>
            <a:r>
              <a:rPr lang="en-US" sz="3600" kern="0" dirty="0">
                <a:solidFill>
                  <a:schemeClr val="tx1"/>
                </a:solidFill>
                <a:latin typeface="Arial" panose="020B0604020202020204" pitchFamily="34" charset="0"/>
                <a:cs typeface="Arial" panose="020B0604020202020204" pitchFamily="34" charset="0"/>
              </a:rPr>
              <a:t>Features</a:t>
            </a:r>
          </a:p>
          <a:p>
            <a:pPr algn="ctr" eaLnBrk="1" hangingPunct="1"/>
            <a:r>
              <a:rPr lang="en-US" sz="2000" b="0" kern="0" dirty="0">
                <a:solidFill>
                  <a:schemeClr val="tx1"/>
                </a:solidFill>
                <a:latin typeface="Arial" panose="020B0604020202020204" pitchFamily="34" charset="0"/>
                <a:cs typeface="Arial" panose="020B0604020202020204" pitchFamily="34" charset="0"/>
              </a:rPr>
              <a:t>Radiomics</a:t>
            </a:r>
          </a:p>
        </p:txBody>
      </p:sp>
      <p:sp>
        <p:nvSpPr>
          <p:cNvPr id="14" name="Content Placeholder 2">
            <a:extLst>
              <a:ext uri="{FF2B5EF4-FFF2-40B4-BE49-F238E27FC236}">
                <a16:creationId xmlns:a16="http://schemas.microsoft.com/office/drawing/2014/main" id="{CEF825A5-365E-4EAB-8BEC-C5EF31AF330C}"/>
              </a:ext>
            </a:extLst>
          </p:cNvPr>
          <p:cNvSpPr txBox="1">
            <a:spLocks/>
          </p:cNvSpPr>
          <p:nvPr/>
        </p:nvSpPr>
        <p:spPr bwMode="auto">
          <a:xfrm>
            <a:off x="3577396" y="5128984"/>
            <a:ext cx="2758001" cy="9008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b="1">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gn="ctr" eaLnBrk="1" hangingPunct="1"/>
            <a:r>
              <a:rPr lang="en-US" sz="3600" kern="0" dirty="0">
                <a:solidFill>
                  <a:schemeClr val="tx1"/>
                </a:solidFill>
                <a:latin typeface="Arial" panose="020B0604020202020204" pitchFamily="34" charset="0"/>
                <a:cs typeface="Arial" panose="020B0604020202020204" pitchFamily="34" charset="0"/>
              </a:rPr>
              <a:t>Actions</a:t>
            </a:r>
          </a:p>
          <a:p>
            <a:pPr algn="ctr" eaLnBrk="1" hangingPunct="1"/>
            <a:r>
              <a:rPr lang="en-US" sz="2000" b="0" kern="0" dirty="0">
                <a:solidFill>
                  <a:schemeClr val="tx1"/>
                </a:solidFill>
                <a:latin typeface="Arial" panose="020B0604020202020204" pitchFamily="34" charset="0"/>
                <a:cs typeface="Arial" panose="020B0604020202020204" pitchFamily="34" charset="0"/>
              </a:rPr>
              <a:t>Therapeutics</a:t>
            </a:r>
          </a:p>
          <a:p>
            <a:pPr algn="ctr" eaLnBrk="1" hangingPunct="1"/>
            <a:endParaRPr lang="en-US" sz="3600" kern="0" dirty="0">
              <a:solidFill>
                <a:schemeClr val="tx1"/>
              </a:solidFill>
              <a:latin typeface="Arial" panose="020B0604020202020204" pitchFamily="34" charset="0"/>
              <a:cs typeface="Arial" panose="020B0604020202020204" pitchFamily="34" charset="0"/>
            </a:endParaRPr>
          </a:p>
        </p:txBody>
      </p:sp>
      <p:cxnSp>
        <p:nvCxnSpPr>
          <p:cNvPr id="15" name="Curved Connector 7">
            <a:extLst>
              <a:ext uri="{FF2B5EF4-FFF2-40B4-BE49-F238E27FC236}">
                <a16:creationId xmlns:a16="http://schemas.microsoft.com/office/drawing/2014/main" id="{5E17C783-D0FD-44B7-ACBE-D28370B5A7B1}"/>
              </a:ext>
            </a:extLst>
          </p:cNvPr>
          <p:cNvCxnSpPr>
            <a:cxnSpLocks/>
            <a:stCxn id="25" idx="6"/>
            <a:endCxn id="26" idx="2"/>
          </p:cNvCxnSpPr>
          <p:nvPr/>
        </p:nvCxnSpPr>
        <p:spPr bwMode="auto">
          <a:xfrm>
            <a:off x="6193960" y="3316683"/>
            <a:ext cx="2295418" cy="12700"/>
          </a:xfrm>
          <a:prstGeom prst="curvedConnector3">
            <a:avLst/>
          </a:prstGeom>
          <a:solidFill>
            <a:schemeClr val="accent1"/>
          </a:solidFill>
          <a:ln w="127000" cap="flat" cmpd="sng" algn="ctr">
            <a:solidFill>
              <a:srgbClr val="00B050"/>
            </a:solidFill>
            <a:prstDash val="solid"/>
            <a:round/>
            <a:headEnd type="none" w="med" len="med"/>
            <a:tailEnd type="triangle"/>
          </a:ln>
          <a:effectLst/>
        </p:spPr>
      </p:cxnSp>
      <p:cxnSp>
        <p:nvCxnSpPr>
          <p:cNvPr id="16" name="Curved Connector 9">
            <a:extLst>
              <a:ext uri="{FF2B5EF4-FFF2-40B4-BE49-F238E27FC236}">
                <a16:creationId xmlns:a16="http://schemas.microsoft.com/office/drawing/2014/main" id="{535425D5-C345-42F8-A32B-7B0CA4756074}"/>
              </a:ext>
            </a:extLst>
          </p:cNvPr>
          <p:cNvCxnSpPr>
            <a:cxnSpLocks/>
            <a:stCxn id="26" idx="4"/>
            <a:endCxn id="30" idx="0"/>
          </p:cNvCxnSpPr>
          <p:nvPr/>
        </p:nvCxnSpPr>
        <p:spPr bwMode="auto">
          <a:xfrm>
            <a:off x="9717103" y="4029915"/>
            <a:ext cx="943" cy="783978"/>
          </a:xfrm>
          <a:prstGeom prst="straightConnector1">
            <a:avLst/>
          </a:prstGeom>
          <a:solidFill>
            <a:schemeClr val="accent1"/>
          </a:solidFill>
          <a:ln w="127000" cap="flat" cmpd="sng" algn="ctr">
            <a:solidFill>
              <a:srgbClr val="FF0000"/>
            </a:solidFill>
            <a:prstDash val="solid"/>
            <a:round/>
            <a:headEnd type="none" w="med" len="med"/>
            <a:tailEnd type="triangle"/>
          </a:ln>
          <a:effectLst/>
        </p:spPr>
      </p:cxnSp>
      <p:cxnSp>
        <p:nvCxnSpPr>
          <p:cNvPr id="17" name="Curved Connector 12">
            <a:extLst>
              <a:ext uri="{FF2B5EF4-FFF2-40B4-BE49-F238E27FC236}">
                <a16:creationId xmlns:a16="http://schemas.microsoft.com/office/drawing/2014/main" id="{93FDBA59-5E97-4136-8113-CBD0F06A6EDA}"/>
              </a:ext>
            </a:extLst>
          </p:cNvPr>
          <p:cNvCxnSpPr>
            <a:cxnSpLocks/>
          </p:cNvCxnSpPr>
          <p:nvPr/>
        </p:nvCxnSpPr>
        <p:spPr bwMode="auto">
          <a:xfrm flipH="1">
            <a:off x="6128372" y="5579394"/>
            <a:ext cx="2438400" cy="1"/>
          </a:xfrm>
          <a:prstGeom prst="straightConnector1">
            <a:avLst/>
          </a:prstGeom>
          <a:solidFill>
            <a:schemeClr val="accent1"/>
          </a:solidFill>
          <a:ln w="127000" cap="flat" cmpd="sng" algn="ctr">
            <a:solidFill>
              <a:srgbClr val="0000FF"/>
            </a:solidFill>
            <a:prstDash val="solid"/>
            <a:round/>
            <a:headEnd type="none" w="med" len="med"/>
            <a:tailEnd type="triangle"/>
          </a:ln>
          <a:effectLst/>
        </p:spPr>
      </p:cxnSp>
      <p:sp>
        <p:nvSpPr>
          <p:cNvPr id="24" name="TextBox 23">
            <a:extLst>
              <a:ext uri="{FF2B5EF4-FFF2-40B4-BE49-F238E27FC236}">
                <a16:creationId xmlns:a16="http://schemas.microsoft.com/office/drawing/2014/main" id="{41714BE6-CC4D-4490-B965-0780C31A803E}"/>
              </a:ext>
            </a:extLst>
          </p:cNvPr>
          <p:cNvSpPr txBox="1"/>
          <p:nvPr/>
        </p:nvSpPr>
        <p:spPr>
          <a:xfrm>
            <a:off x="2928419" y="6453119"/>
            <a:ext cx="8928100" cy="307777"/>
          </a:xfrm>
          <a:prstGeom prst="rect">
            <a:avLst/>
          </a:prstGeom>
          <a:noFill/>
        </p:spPr>
        <p:txBody>
          <a:bodyPr wrap="square">
            <a:spAutoFit/>
          </a:bodyPr>
          <a:lstStyle/>
          <a:p>
            <a:pPr marL="0" marR="0" algn="r">
              <a:spcBef>
                <a:spcPts val="0"/>
              </a:spcBef>
              <a:spcAft>
                <a:spcPts val="0"/>
              </a:spcAft>
              <a:tabLst>
                <a:tab pos="457200" algn="l"/>
                <a:tab pos="571500" algn="l"/>
              </a:tabLst>
            </a:pPr>
            <a:r>
              <a:rPr lang="en-US" sz="1400" b="1" dirty="0">
                <a:solidFill>
                  <a:srgbClr val="FF0000"/>
                </a:solidFill>
                <a:effectLst/>
                <a:latin typeface="Arial" panose="020B0604020202020204" pitchFamily="34" charset="0"/>
                <a:ea typeface="SimSun" panose="02010600030101010101" pitchFamily="2" charset="-122"/>
              </a:rPr>
              <a:t>Wang G, Perspective on deep imaging. IEEE Access, DOI:10.1109/ACCESS.2016.2624938, 2016 </a:t>
            </a:r>
            <a:endParaRPr lang="en-US" sz="2000" b="1" dirty="0">
              <a:solidFill>
                <a:srgbClr val="FF0000"/>
              </a:solidFill>
              <a:effectLst/>
              <a:latin typeface="Times New Roman" panose="02020603050405020304" pitchFamily="18" charset="0"/>
              <a:ea typeface="SimSun" panose="02010600030101010101" pitchFamily="2" charset="-122"/>
            </a:endParaRPr>
          </a:p>
        </p:txBody>
      </p:sp>
      <p:cxnSp>
        <p:nvCxnSpPr>
          <p:cNvPr id="50" name="Connector: Curved 49">
            <a:extLst>
              <a:ext uri="{FF2B5EF4-FFF2-40B4-BE49-F238E27FC236}">
                <a16:creationId xmlns:a16="http://schemas.microsoft.com/office/drawing/2014/main" id="{37B9CEB0-AE4C-4C75-B3AF-894533576999}"/>
              </a:ext>
            </a:extLst>
          </p:cNvPr>
          <p:cNvCxnSpPr>
            <a:stCxn id="26" idx="0"/>
            <a:endCxn id="26" idx="6"/>
          </p:cNvCxnSpPr>
          <p:nvPr/>
        </p:nvCxnSpPr>
        <p:spPr>
          <a:xfrm rot="16200000" flipH="1">
            <a:off x="9974349" y="2346205"/>
            <a:ext cx="713232" cy="1227725"/>
          </a:xfrm>
          <a:prstGeom prst="curvedConnector4">
            <a:avLst>
              <a:gd name="adj1" fmla="val -32051"/>
              <a:gd name="adj2" fmla="val 118620"/>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215D8BA8-0626-44C2-97ED-863CF7837FB6}"/>
              </a:ext>
            </a:extLst>
          </p:cNvPr>
          <p:cNvCxnSpPr>
            <a:cxnSpLocks/>
            <a:stCxn id="25" idx="0"/>
            <a:endCxn id="25" idx="2"/>
          </p:cNvCxnSpPr>
          <p:nvPr/>
        </p:nvCxnSpPr>
        <p:spPr>
          <a:xfrm rot="16200000" flipH="1" flipV="1">
            <a:off x="3995757" y="2346204"/>
            <a:ext cx="713232" cy="1227725"/>
          </a:xfrm>
          <a:prstGeom prst="curvedConnector4">
            <a:avLst>
              <a:gd name="adj1" fmla="val -32051"/>
              <a:gd name="adj2" fmla="val 118620"/>
            </a:avLst>
          </a:prstGeom>
          <a:ln w="1270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52F4C232-B100-4D24-974F-590596EC6DD3}"/>
              </a:ext>
            </a:extLst>
          </p:cNvPr>
          <p:cNvPicPr>
            <a:picLocks noChangeAspect="1"/>
          </p:cNvPicPr>
          <p:nvPr/>
        </p:nvPicPr>
        <p:blipFill>
          <a:blip r:embed="rId3"/>
          <a:stretch>
            <a:fillRect/>
          </a:stretch>
        </p:blipFill>
        <p:spPr>
          <a:xfrm>
            <a:off x="6077" y="1535265"/>
            <a:ext cx="5907844" cy="621212"/>
          </a:xfrm>
          <a:prstGeom prst="rect">
            <a:avLst/>
          </a:prstGeom>
        </p:spPr>
      </p:pic>
      <p:pic>
        <p:nvPicPr>
          <p:cNvPr id="63" name="Picture 62">
            <a:extLst>
              <a:ext uri="{FF2B5EF4-FFF2-40B4-BE49-F238E27FC236}">
                <a16:creationId xmlns:a16="http://schemas.microsoft.com/office/drawing/2014/main" id="{C779624E-13EC-4F5A-8312-2A79FAD142E1}"/>
              </a:ext>
            </a:extLst>
          </p:cNvPr>
          <p:cNvPicPr>
            <a:picLocks noChangeAspect="1"/>
          </p:cNvPicPr>
          <p:nvPr/>
        </p:nvPicPr>
        <p:blipFill>
          <a:blip r:embed="rId4"/>
          <a:stretch>
            <a:fillRect/>
          </a:stretch>
        </p:blipFill>
        <p:spPr>
          <a:xfrm>
            <a:off x="6292865" y="1516381"/>
            <a:ext cx="2266363" cy="612531"/>
          </a:xfrm>
          <a:prstGeom prst="rect">
            <a:avLst/>
          </a:prstGeom>
        </p:spPr>
      </p:pic>
      <p:grpSp>
        <p:nvGrpSpPr>
          <p:cNvPr id="3" name="Group 2">
            <a:extLst>
              <a:ext uri="{FF2B5EF4-FFF2-40B4-BE49-F238E27FC236}">
                <a16:creationId xmlns:a16="http://schemas.microsoft.com/office/drawing/2014/main" id="{FA57DD41-F094-476D-867E-27F2680907D9}"/>
              </a:ext>
            </a:extLst>
          </p:cNvPr>
          <p:cNvGrpSpPr/>
          <p:nvPr/>
        </p:nvGrpSpPr>
        <p:grpSpPr>
          <a:xfrm>
            <a:off x="121166" y="2265278"/>
            <a:ext cx="2693649" cy="2309349"/>
            <a:chOff x="40738" y="2472864"/>
            <a:chExt cx="3943771" cy="3381119"/>
          </a:xfrm>
        </p:grpSpPr>
        <p:pic>
          <p:nvPicPr>
            <p:cNvPr id="65" name="Picture 64">
              <a:extLst>
                <a:ext uri="{FF2B5EF4-FFF2-40B4-BE49-F238E27FC236}">
                  <a16:creationId xmlns:a16="http://schemas.microsoft.com/office/drawing/2014/main" id="{91B78C13-2D80-40A5-8983-8621963DA5E8}"/>
                </a:ext>
              </a:extLst>
            </p:cNvPr>
            <p:cNvPicPr>
              <a:picLocks noChangeAspect="1"/>
            </p:cNvPicPr>
            <p:nvPr/>
          </p:nvPicPr>
          <p:blipFill>
            <a:blip r:embed="rId5"/>
            <a:stretch>
              <a:fillRect/>
            </a:stretch>
          </p:blipFill>
          <p:spPr>
            <a:xfrm>
              <a:off x="142272" y="3718627"/>
              <a:ext cx="3842237" cy="1262185"/>
            </a:xfrm>
            <a:prstGeom prst="rect">
              <a:avLst/>
            </a:prstGeom>
          </p:spPr>
        </p:pic>
        <p:pic>
          <p:nvPicPr>
            <p:cNvPr id="67" name="Picture 66">
              <a:extLst>
                <a:ext uri="{FF2B5EF4-FFF2-40B4-BE49-F238E27FC236}">
                  <a16:creationId xmlns:a16="http://schemas.microsoft.com/office/drawing/2014/main" id="{0BC6508C-3CF9-422A-9FE4-ECF27D2616EF}"/>
                </a:ext>
              </a:extLst>
            </p:cNvPr>
            <p:cNvPicPr>
              <a:picLocks noChangeAspect="1"/>
            </p:cNvPicPr>
            <p:nvPr/>
          </p:nvPicPr>
          <p:blipFill>
            <a:blip r:embed="rId6"/>
            <a:stretch>
              <a:fillRect/>
            </a:stretch>
          </p:blipFill>
          <p:spPr>
            <a:xfrm>
              <a:off x="63289" y="2472864"/>
              <a:ext cx="2000101" cy="1064569"/>
            </a:xfrm>
            <a:prstGeom prst="rect">
              <a:avLst/>
            </a:prstGeom>
          </p:spPr>
        </p:pic>
        <p:sp>
          <p:nvSpPr>
            <p:cNvPr id="70" name="TextBox 69">
              <a:extLst>
                <a:ext uri="{FF2B5EF4-FFF2-40B4-BE49-F238E27FC236}">
                  <a16:creationId xmlns:a16="http://schemas.microsoft.com/office/drawing/2014/main" id="{CB714232-F82D-4F26-80CB-E4C44567661C}"/>
                </a:ext>
              </a:extLst>
            </p:cNvPr>
            <p:cNvSpPr txBox="1"/>
            <p:nvPr/>
          </p:nvSpPr>
          <p:spPr>
            <a:xfrm>
              <a:off x="40738" y="4993716"/>
              <a:ext cx="2901580" cy="860267"/>
            </a:xfrm>
            <a:prstGeom prst="rect">
              <a:avLst/>
            </a:prstGeom>
            <a:noFill/>
          </p:spPr>
          <p:txBody>
            <a:bodyPr wrap="square" rtlCol="0">
              <a:spAutoFit/>
            </a:bodyPr>
            <a:lstStyle/>
            <a:p>
              <a:r>
                <a:rPr lang="en-US" sz="3200" i="1" dirty="0">
                  <a:solidFill>
                    <a:srgbClr val="00B0F0"/>
                  </a:solidFill>
                  <a:latin typeface="Arial" panose="020B0604020202020204" pitchFamily="34" charset="0"/>
                  <a:cs typeface="Arial" panose="020B0604020202020204" pitchFamily="34" charset="0"/>
                </a:rPr>
                <a:t>Featured</a:t>
              </a:r>
            </a:p>
          </p:txBody>
        </p:sp>
      </p:grpSp>
    </p:spTree>
    <p:extLst>
      <p:ext uri="{BB962C8B-B14F-4D97-AF65-F5344CB8AC3E}">
        <p14:creationId xmlns:p14="http://schemas.microsoft.com/office/powerpoint/2010/main" val="3889577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B98239-9BAF-41AB-AB79-81F073ABFF20}"/>
              </a:ext>
            </a:extLst>
          </p:cNvPr>
          <p:cNvPicPr>
            <a:picLocks noChangeAspect="1"/>
          </p:cNvPicPr>
          <p:nvPr/>
        </p:nvPicPr>
        <p:blipFill>
          <a:blip r:embed="rId2"/>
          <a:stretch>
            <a:fillRect/>
          </a:stretch>
        </p:blipFill>
        <p:spPr>
          <a:xfrm>
            <a:off x="-4352" y="704850"/>
            <a:ext cx="12196352" cy="5454650"/>
          </a:xfrm>
          <a:prstGeom prst="rect">
            <a:avLst/>
          </a:prstGeom>
        </p:spPr>
      </p:pic>
      <p:sp>
        <p:nvSpPr>
          <p:cNvPr id="6" name="TextBox 5">
            <a:extLst>
              <a:ext uri="{FF2B5EF4-FFF2-40B4-BE49-F238E27FC236}">
                <a16:creationId xmlns:a16="http://schemas.microsoft.com/office/drawing/2014/main" id="{EFB49522-18EA-42AC-91B8-B1B8104EC1E9}"/>
              </a:ext>
            </a:extLst>
          </p:cNvPr>
          <p:cNvSpPr txBox="1"/>
          <p:nvPr/>
        </p:nvSpPr>
        <p:spPr>
          <a:xfrm>
            <a:off x="4318000" y="6229350"/>
            <a:ext cx="7766050" cy="523220"/>
          </a:xfrm>
          <a:prstGeom prst="rect">
            <a:avLst/>
          </a:prstGeom>
          <a:noFill/>
        </p:spPr>
        <p:txBody>
          <a:bodyPr wrap="square">
            <a:spAutoFit/>
          </a:bodyPr>
          <a:lstStyle/>
          <a:p>
            <a:pPr algn="r"/>
            <a:r>
              <a:rPr lang="en-US" sz="1400" b="1" dirty="0">
                <a:solidFill>
                  <a:srgbClr val="FF0000"/>
                </a:solidFill>
                <a:effectLst/>
                <a:latin typeface="Arial" panose="020B0604020202020204" pitchFamily="34" charset="0"/>
                <a:ea typeface="SimSun" panose="02010600030101010101" pitchFamily="2" charset="-122"/>
              </a:rPr>
              <a:t>Wang G, Ye JC, De Man B: Deep learning for tomographic image reconstruction. Nature Machine Intelligence, DOI: 10.1038/s42256-020-00273-z, 2020</a:t>
            </a:r>
            <a:endParaRPr lang="en-US" sz="1400" b="1" dirty="0">
              <a:solidFill>
                <a:srgbClr val="FF0000"/>
              </a:solidFill>
            </a:endParaRPr>
          </a:p>
        </p:txBody>
      </p:sp>
      <p:sp>
        <p:nvSpPr>
          <p:cNvPr id="2" name="Title 1">
            <a:extLst>
              <a:ext uri="{FF2B5EF4-FFF2-40B4-BE49-F238E27FC236}">
                <a16:creationId xmlns:a16="http://schemas.microsoft.com/office/drawing/2014/main" id="{75A56059-A928-4A23-B473-E065EB705322}"/>
              </a:ext>
            </a:extLst>
          </p:cNvPr>
          <p:cNvSpPr>
            <a:spLocks noGrp="1"/>
          </p:cNvSpPr>
          <p:nvPr>
            <p:ph type="title"/>
          </p:nvPr>
        </p:nvSpPr>
        <p:spPr/>
        <p:txBody>
          <a:bodyPr/>
          <a:lstStyle/>
          <a:p>
            <a:r>
              <a:rPr lang="en-US" dirty="0"/>
              <a:t>Review on Deep Tomographic Imaging </a:t>
            </a:r>
            <a:r>
              <a:rPr lang="en-US" b="0" dirty="0"/>
              <a:t>(2020)</a:t>
            </a:r>
          </a:p>
        </p:txBody>
      </p:sp>
    </p:spTree>
    <p:extLst>
      <p:ext uri="{BB962C8B-B14F-4D97-AF65-F5344CB8AC3E}">
        <p14:creationId xmlns:p14="http://schemas.microsoft.com/office/powerpoint/2010/main" val="522303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8A1024-850B-D94D-BFC7-8683E90EEED8}"/>
              </a:ext>
            </a:extLst>
          </p:cNvPr>
          <p:cNvSpPr>
            <a:spLocks noGrp="1"/>
          </p:cNvSpPr>
          <p:nvPr>
            <p:ph type="ftr" sz="quarter" idx="10"/>
          </p:nvPr>
        </p:nvSpPr>
        <p:spPr>
          <a:xfrm>
            <a:off x="10224815" y="6654987"/>
            <a:ext cx="1617935" cy="8645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GE Inspira Sans"/>
                <a:ea typeface="+mn-ea"/>
                <a:cs typeface="+mn-cs"/>
              </a:rPr>
              <a:t>© 2021 GE Research</a:t>
            </a:r>
          </a:p>
        </p:txBody>
      </p:sp>
      <p:sp>
        <p:nvSpPr>
          <p:cNvPr id="6" name="Date Placeholder 5">
            <a:extLst>
              <a:ext uri="{FF2B5EF4-FFF2-40B4-BE49-F238E27FC236}">
                <a16:creationId xmlns:a16="http://schemas.microsoft.com/office/drawing/2014/main" id="{3BF74080-7157-334D-B732-DD4CE1ABCB1A}"/>
              </a:ext>
            </a:extLst>
          </p:cNvPr>
          <p:cNvSpPr>
            <a:spLocks noGrp="1"/>
          </p:cNvSpPr>
          <p:nvPr>
            <p:ph type="dt" sz="half" idx="2"/>
          </p:nvPr>
        </p:nvSpPr>
        <p:spPr>
          <a:xfrm>
            <a:off x="4241800" y="6525995"/>
            <a:ext cx="6031638" cy="2154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GE Inspira Sans" panose="020B0503060000000003" pitchFamily="34" charset="77"/>
                <a:ea typeface="+mn-ea"/>
                <a:cs typeface="+mn-cs"/>
              </a:rPr>
              <a:t>3</a:t>
            </a:r>
            <a:r>
              <a:rPr kumimoji="0" lang="en-US" sz="1400" b="1" i="0" u="none" strike="noStrike" kern="1200" cap="none" spc="0" normalizeH="0" baseline="30000" noProof="0" dirty="0">
                <a:ln>
                  <a:noFill/>
                </a:ln>
                <a:solidFill>
                  <a:srgbClr val="7030A0"/>
                </a:solidFill>
                <a:effectLst/>
                <a:uLnTx/>
                <a:uFillTx/>
                <a:latin typeface="GE Inspira Sans" panose="020B0503060000000003" pitchFamily="34" charset="77"/>
                <a:ea typeface="+mn-ea"/>
                <a:cs typeface="+mn-cs"/>
              </a:rPr>
              <a:t>rd</a:t>
            </a:r>
            <a:r>
              <a:rPr kumimoji="0" lang="en-US" sz="1400" b="1" i="0" u="none" strike="noStrike" kern="1200" cap="none" spc="0" normalizeH="0" baseline="0" noProof="0" dirty="0">
                <a:ln>
                  <a:noFill/>
                </a:ln>
                <a:solidFill>
                  <a:srgbClr val="7030A0"/>
                </a:solidFill>
                <a:effectLst/>
                <a:uLnTx/>
                <a:uFillTx/>
                <a:latin typeface="GE Inspira Sans" panose="020B0503060000000003" pitchFamily="34" charset="77"/>
                <a:ea typeface="+mn-ea"/>
                <a:cs typeface="+mn-cs"/>
              </a:rPr>
              <a:t> Deep Recon Workshop 2021: CT </a:t>
            </a:r>
            <a:r>
              <a:rPr lang="en-US" sz="1400" b="1" dirty="0">
                <a:solidFill>
                  <a:srgbClr val="7030A0"/>
                </a:solidFill>
              </a:rPr>
              <a:t>Reconstruction</a:t>
            </a:r>
            <a:r>
              <a:rPr kumimoji="0" lang="en-US" sz="1400" b="1" i="0" u="none" strike="noStrike" kern="1200" cap="none" spc="0" normalizeH="0" baseline="0" noProof="0" dirty="0">
                <a:ln>
                  <a:noFill/>
                </a:ln>
                <a:solidFill>
                  <a:srgbClr val="7030A0"/>
                </a:solidFill>
                <a:effectLst/>
                <a:uLnTx/>
                <a:uFillTx/>
                <a:latin typeface="GE Inspira Sans" panose="020B0503060000000003" pitchFamily="34" charset="77"/>
                <a:ea typeface="+mn-ea"/>
                <a:cs typeface="+mn-cs"/>
              </a:rPr>
              <a:t>: </a:t>
            </a:r>
            <a:r>
              <a:rPr lang="en-US" sz="1400" b="1" dirty="0">
                <a:solidFill>
                  <a:srgbClr val="7030A0"/>
                </a:solidFill>
              </a:rPr>
              <a:t>To L</a:t>
            </a:r>
            <a:r>
              <a:rPr kumimoji="0" lang="en-US" sz="1400" b="1" i="0" u="none" strike="noStrike" kern="1200" cap="none" spc="0" normalizeH="0" baseline="0" noProof="0" dirty="0">
                <a:ln>
                  <a:noFill/>
                </a:ln>
                <a:solidFill>
                  <a:srgbClr val="7030A0"/>
                </a:solidFill>
                <a:effectLst/>
                <a:uLnTx/>
                <a:uFillTx/>
                <a:latin typeface="GE Inspira Sans" panose="020B0503060000000003" pitchFamily="34" charset="77"/>
                <a:ea typeface="+mn-ea"/>
                <a:cs typeface="+mn-cs"/>
              </a:rPr>
              <a:t>earn or Not to Learn</a:t>
            </a:r>
          </a:p>
        </p:txBody>
      </p:sp>
      <p:sp>
        <p:nvSpPr>
          <p:cNvPr id="38" name="Title 3">
            <a:extLst>
              <a:ext uri="{FF2B5EF4-FFF2-40B4-BE49-F238E27FC236}">
                <a16:creationId xmlns:a16="http://schemas.microsoft.com/office/drawing/2014/main" id="{4B1FEC3F-FC5C-4360-B792-54F823053B40}"/>
              </a:ext>
            </a:extLst>
          </p:cNvPr>
          <p:cNvSpPr>
            <a:spLocks noGrp="1"/>
          </p:cNvSpPr>
          <p:nvPr>
            <p:ph type="title"/>
          </p:nvPr>
        </p:nvSpPr>
        <p:spPr>
          <a:xfrm>
            <a:off x="1980442" y="161258"/>
            <a:ext cx="8058296" cy="677108"/>
          </a:xfrm>
        </p:spPr>
        <p:txBody>
          <a:bodyPr wrap="none">
            <a:spAutoFit/>
          </a:bodyPr>
          <a:lstStyle/>
          <a:p>
            <a:r>
              <a:rPr lang="en-US" sz="4400" b="1" dirty="0">
                <a:latin typeface="Arial" panose="020B0604020202020204" pitchFamily="34" charset="0"/>
                <a:cs typeface="Arial" panose="020B0604020202020204" pitchFamily="34" charset="0"/>
              </a:rPr>
              <a:t>RPI-GRC Collaborations in CT</a:t>
            </a:r>
            <a:endParaRPr lang="en-GB" sz="4400" b="1" dirty="0">
              <a:latin typeface="Arial" panose="020B0604020202020204" pitchFamily="34" charset="0"/>
              <a:cs typeface="Arial" panose="020B0604020202020204" pitchFamily="34" charset="0"/>
            </a:endParaRPr>
          </a:p>
        </p:txBody>
      </p:sp>
      <p:sp>
        <p:nvSpPr>
          <p:cNvPr id="40" name="Arrow: Chevron 39">
            <a:extLst>
              <a:ext uri="{FF2B5EF4-FFF2-40B4-BE49-F238E27FC236}">
                <a16:creationId xmlns:a16="http://schemas.microsoft.com/office/drawing/2014/main" id="{5B31F918-EA69-4805-98F7-51497F86BEFA}"/>
              </a:ext>
            </a:extLst>
          </p:cNvPr>
          <p:cNvSpPr/>
          <p:nvPr/>
        </p:nvSpPr>
        <p:spPr>
          <a:xfrm>
            <a:off x="3831845" y="1010269"/>
            <a:ext cx="4950708" cy="362868"/>
          </a:xfrm>
          <a:prstGeom prst="chevr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 Inspira Sans"/>
                <a:ea typeface="+mn-ea"/>
                <a:cs typeface="+mn-cs"/>
              </a:rPr>
              <a:t>IMAGE GENERATION</a:t>
            </a:r>
          </a:p>
        </p:txBody>
      </p:sp>
      <p:sp>
        <p:nvSpPr>
          <p:cNvPr id="41" name="Arrow: Chevron 40">
            <a:extLst>
              <a:ext uri="{FF2B5EF4-FFF2-40B4-BE49-F238E27FC236}">
                <a16:creationId xmlns:a16="http://schemas.microsoft.com/office/drawing/2014/main" id="{A791E6C2-0B13-4EB2-A586-CC895BA77EDB}"/>
              </a:ext>
            </a:extLst>
          </p:cNvPr>
          <p:cNvSpPr/>
          <p:nvPr/>
        </p:nvSpPr>
        <p:spPr>
          <a:xfrm>
            <a:off x="129540" y="1010269"/>
            <a:ext cx="3799559" cy="362868"/>
          </a:xfrm>
          <a:prstGeom prst="chevron">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 Inspira Sans"/>
                <a:ea typeface="+mn-ea"/>
                <a:cs typeface="+mn-cs"/>
              </a:rPr>
              <a:t>SETUP &amp; SCAN</a:t>
            </a:r>
          </a:p>
        </p:txBody>
      </p:sp>
      <p:sp>
        <p:nvSpPr>
          <p:cNvPr id="42" name="Arrow: Chevron 41">
            <a:extLst>
              <a:ext uri="{FF2B5EF4-FFF2-40B4-BE49-F238E27FC236}">
                <a16:creationId xmlns:a16="http://schemas.microsoft.com/office/drawing/2014/main" id="{0200CD65-B6FF-451F-A7C3-62F776D58314}"/>
              </a:ext>
            </a:extLst>
          </p:cNvPr>
          <p:cNvSpPr/>
          <p:nvPr/>
        </p:nvSpPr>
        <p:spPr>
          <a:xfrm>
            <a:off x="8685298" y="1010269"/>
            <a:ext cx="3360651" cy="362868"/>
          </a:xfrm>
          <a:prstGeom prst="chevr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 Inspira Sans"/>
                <a:ea typeface="+mn-ea"/>
                <a:cs typeface="+mn-cs"/>
              </a:rPr>
              <a:t>INTERPRETATION</a:t>
            </a:r>
          </a:p>
        </p:txBody>
      </p:sp>
      <p:sp>
        <p:nvSpPr>
          <p:cNvPr id="44" name="Rectangle 43">
            <a:extLst>
              <a:ext uri="{FF2B5EF4-FFF2-40B4-BE49-F238E27FC236}">
                <a16:creationId xmlns:a16="http://schemas.microsoft.com/office/drawing/2014/main" id="{06A81ED5-C5A4-46D7-8DF8-7EEC69E48FB1}"/>
              </a:ext>
            </a:extLst>
          </p:cNvPr>
          <p:cNvSpPr/>
          <p:nvPr/>
        </p:nvSpPr>
        <p:spPr>
          <a:xfrm>
            <a:off x="4876236" y="2356514"/>
            <a:ext cx="914400" cy="6728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GE Inspira Sans"/>
                <a:ea typeface="+mn-ea"/>
                <a:cs typeface="+mn-cs"/>
              </a:rPr>
              <a:t>CALS &amp; CORREC-TIONS</a:t>
            </a:r>
          </a:p>
        </p:txBody>
      </p:sp>
      <p:sp>
        <p:nvSpPr>
          <p:cNvPr id="45" name="Rectangle 44">
            <a:extLst>
              <a:ext uri="{FF2B5EF4-FFF2-40B4-BE49-F238E27FC236}">
                <a16:creationId xmlns:a16="http://schemas.microsoft.com/office/drawing/2014/main" id="{5111F0B4-BBFD-4ACF-8ACC-455340DC2107}"/>
              </a:ext>
            </a:extLst>
          </p:cNvPr>
          <p:cNvSpPr/>
          <p:nvPr/>
        </p:nvSpPr>
        <p:spPr>
          <a:xfrm>
            <a:off x="6244139" y="2356514"/>
            <a:ext cx="914400" cy="6728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GE Inspira Sans"/>
                <a:ea typeface="+mn-ea"/>
                <a:cs typeface="+mn-cs"/>
              </a:rPr>
              <a:t>RECON</a:t>
            </a:r>
          </a:p>
        </p:txBody>
      </p:sp>
      <p:sp>
        <p:nvSpPr>
          <p:cNvPr id="46" name="Rectangle 45">
            <a:extLst>
              <a:ext uri="{FF2B5EF4-FFF2-40B4-BE49-F238E27FC236}">
                <a16:creationId xmlns:a16="http://schemas.microsoft.com/office/drawing/2014/main" id="{97D46200-2C67-4E34-93BE-B56FAEF56056}"/>
              </a:ext>
            </a:extLst>
          </p:cNvPr>
          <p:cNvSpPr/>
          <p:nvPr/>
        </p:nvSpPr>
        <p:spPr>
          <a:xfrm>
            <a:off x="772527" y="2356514"/>
            <a:ext cx="914400" cy="6728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EB8"/>
                </a:solidFill>
                <a:effectLst/>
                <a:uLnTx/>
                <a:uFillTx/>
                <a:latin typeface="GE Inspira Sans"/>
                <a:ea typeface="+mn-ea"/>
                <a:cs typeface="+mn-cs"/>
              </a:rPr>
              <a:t>SCOUT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EB8"/>
                </a:solidFill>
                <a:effectLst/>
                <a:uLnTx/>
                <a:uFillTx/>
                <a:latin typeface="GE Inspira Sans"/>
                <a:ea typeface="+mn-ea"/>
                <a:cs typeface="+mn-cs"/>
              </a:rPr>
              <a:t>SCAN</a:t>
            </a:r>
          </a:p>
        </p:txBody>
      </p:sp>
      <p:sp>
        <p:nvSpPr>
          <p:cNvPr id="47" name="Rectangle 46">
            <a:extLst>
              <a:ext uri="{FF2B5EF4-FFF2-40B4-BE49-F238E27FC236}">
                <a16:creationId xmlns:a16="http://schemas.microsoft.com/office/drawing/2014/main" id="{1B6F2FF7-340D-4970-9BD0-D07B2AA66E7A}"/>
              </a:ext>
            </a:extLst>
          </p:cNvPr>
          <p:cNvSpPr/>
          <p:nvPr/>
        </p:nvSpPr>
        <p:spPr>
          <a:xfrm>
            <a:off x="2140430" y="2356514"/>
            <a:ext cx="914400" cy="6728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GE Inspira Sans"/>
                <a:ea typeface="+mn-ea"/>
                <a:cs typeface="+mn-cs"/>
              </a:rPr>
              <a:t>SCAN  SETUP</a:t>
            </a:r>
          </a:p>
        </p:txBody>
      </p:sp>
      <p:sp>
        <p:nvSpPr>
          <p:cNvPr id="48" name="Rectangle 47">
            <a:extLst>
              <a:ext uri="{FF2B5EF4-FFF2-40B4-BE49-F238E27FC236}">
                <a16:creationId xmlns:a16="http://schemas.microsoft.com/office/drawing/2014/main" id="{3ED92B23-FF7D-4AD0-AD2D-E7BB38E30A00}"/>
              </a:ext>
            </a:extLst>
          </p:cNvPr>
          <p:cNvSpPr/>
          <p:nvPr/>
        </p:nvSpPr>
        <p:spPr>
          <a:xfrm>
            <a:off x="3508333" y="2356514"/>
            <a:ext cx="914400" cy="6728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EB8"/>
                </a:solidFill>
                <a:effectLst/>
                <a:uLnTx/>
                <a:uFillTx/>
                <a:latin typeface="GE Inspira Sans"/>
                <a:ea typeface="+mn-ea"/>
                <a:cs typeface="+mn-cs"/>
              </a:rPr>
              <a:t>SCAN</a:t>
            </a:r>
          </a:p>
        </p:txBody>
      </p:sp>
      <p:sp>
        <p:nvSpPr>
          <p:cNvPr id="49" name="Rectangle 48">
            <a:extLst>
              <a:ext uri="{FF2B5EF4-FFF2-40B4-BE49-F238E27FC236}">
                <a16:creationId xmlns:a16="http://schemas.microsoft.com/office/drawing/2014/main" id="{F509132D-DE3A-4A91-9A93-582630A9DD17}"/>
              </a:ext>
            </a:extLst>
          </p:cNvPr>
          <p:cNvSpPr/>
          <p:nvPr/>
        </p:nvSpPr>
        <p:spPr>
          <a:xfrm>
            <a:off x="7612042" y="2356514"/>
            <a:ext cx="914400" cy="6728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GE Inspira Sans"/>
                <a:ea typeface="+mn-ea"/>
                <a:cs typeface="+mn-cs"/>
              </a:rPr>
              <a:t>POST-PROCES-SING</a:t>
            </a:r>
          </a:p>
        </p:txBody>
      </p:sp>
      <p:sp>
        <p:nvSpPr>
          <p:cNvPr id="50" name="Rectangle 49">
            <a:extLst>
              <a:ext uri="{FF2B5EF4-FFF2-40B4-BE49-F238E27FC236}">
                <a16:creationId xmlns:a16="http://schemas.microsoft.com/office/drawing/2014/main" id="{F3E60062-86C9-4B20-97C2-F9E7C7148CED}"/>
              </a:ext>
            </a:extLst>
          </p:cNvPr>
          <p:cNvSpPr/>
          <p:nvPr/>
        </p:nvSpPr>
        <p:spPr>
          <a:xfrm>
            <a:off x="8979945" y="2356514"/>
            <a:ext cx="914400" cy="6728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GE Inspira Sans"/>
                <a:ea typeface="+mn-ea"/>
                <a:cs typeface="+mn-cs"/>
              </a:rPr>
              <a:t>IMAGE ANALYSIS</a:t>
            </a:r>
          </a:p>
        </p:txBody>
      </p:sp>
      <p:sp>
        <p:nvSpPr>
          <p:cNvPr id="51" name="Rectangle 50">
            <a:extLst>
              <a:ext uri="{FF2B5EF4-FFF2-40B4-BE49-F238E27FC236}">
                <a16:creationId xmlns:a16="http://schemas.microsoft.com/office/drawing/2014/main" id="{82E8AC06-E61C-4A34-BB9E-F059B7DB4060}"/>
              </a:ext>
            </a:extLst>
          </p:cNvPr>
          <p:cNvSpPr/>
          <p:nvPr/>
        </p:nvSpPr>
        <p:spPr>
          <a:xfrm>
            <a:off x="10347848" y="2356514"/>
            <a:ext cx="952720" cy="6728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GE Inspira Sans"/>
                <a:ea typeface="+mn-ea"/>
                <a:cs typeface="+mn-cs"/>
              </a:rPr>
              <a:t>GENERATE</a:t>
            </a:r>
            <a:br>
              <a:rPr kumimoji="0" lang="en-US" sz="1200" b="1" i="0" u="none" strike="noStrike" kern="1200" cap="none" spc="0" normalizeH="0" baseline="0" noProof="0" dirty="0">
                <a:ln>
                  <a:noFill/>
                </a:ln>
                <a:solidFill>
                  <a:schemeClr val="tx1"/>
                </a:solidFill>
                <a:effectLst/>
                <a:uLnTx/>
                <a:uFillTx/>
                <a:latin typeface="GE Inspira Sans"/>
                <a:ea typeface="+mn-ea"/>
                <a:cs typeface="+mn-cs"/>
              </a:rPr>
            </a:br>
            <a:r>
              <a:rPr kumimoji="0" lang="en-US" sz="1200" b="1" i="0" u="none" strike="noStrike" kern="1200" cap="none" spc="0" normalizeH="0" baseline="0" noProof="0" dirty="0">
                <a:ln>
                  <a:noFill/>
                </a:ln>
                <a:solidFill>
                  <a:schemeClr val="tx1"/>
                </a:solidFill>
                <a:effectLst/>
                <a:uLnTx/>
                <a:uFillTx/>
                <a:latin typeface="GE Inspira Sans"/>
                <a:ea typeface="+mn-ea"/>
                <a:cs typeface="+mn-cs"/>
              </a:rPr>
              <a:t>REPORT</a:t>
            </a:r>
          </a:p>
        </p:txBody>
      </p:sp>
      <p:cxnSp>
        <p:nvCxnSpPr>
          <p:cNvPr id="52" name="Straight Arrow Connector 51">
            <a:extLst>
              <a:ext uri="{FF2B5EF4-FFF2-40B4-BE49-F238E27FC236}">
                <a16:creationId xmlns:a16="http://schemas.microsoft.com/office/drawing/2014/main" id="{594B2167-EEB4-4EFC-BA3B-671B0D95E0DA}"/>
              </a:ext>
            </a:extLst>
          </p:cNvPr>
          <p:cNvCxnSpPr/>
          <p:nvPr/>
        </p:nvCxnSpPr>
        <p:spPr>
          <a:xfrm>
            <a:off x="1686927" y="2692944"/>
            <a:ext cx="4535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D8091FC-B4C9-4EDC-997F-6C8B2B834E8D}"/>
              </a:ext>
            </a:extLst>
          </p:cNvPr>
          <p:cNvCxnSpPr>
            <a:cxnSpLocks/>
          </p:cNvCxnSpPr>
          <p:nvPr/>
        </p:nvCxnSpPr>
        <p:spPr>
          <a:xfrm>
            <a:off x="319024" y="2692944"/>
            <a:ext cx="41517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6FF6253-242B-4D70-B2EB-3FD27997BEE9}"/>
              </a:ext>
            </a:extLst>
          </p:cNvPr>
          <p:cNvCxnSpPr/>
          <p:nvPr/>
        </p:nvCxnSpPr>
        <p:spPr>
          <a:xfrm>
            <a:off x="4422733" y="2692944"/>
            <a:ext cx="4535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8FAD1FA-1B53-4591-9B28-3D1FCBB6823A}"/>
              </a:ext>
            </a:extLst>
          </p:cNvPr>
          <p:cNvCxnSpPr/>
          <p:nvPr/>
        </p:nvCxnSpPr>
        <p:spPr>
          <a:xfrm>
            <a:off x="3054830" y="2692944"/>
            <a:ext cx="4535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EACE240-B411-4015-ACB3-9FB460D99333}"/>
              </a:ext>
            </a:extLst>
          </p:cNvPr>
          <p:cNvCxnSpPr/>
          <p:nvPr/>
        </p:nvCxnSpPr>
        <p:spPr>
          <a:xfrm>
            <a:off x="7158539" y="2692944"/>
            <a:ext cx="4535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FAFEEF7-A3B3-43F5-9A12-E8CBD8AA10CC}"/>
              </a:ext>
            </a:extLst>
          </p:cNvPr>
          <p:cNvCxnSpPr/>
          <p:nvPr/>
        </p:nvCxnSpPr>
        <p:spPr>
          <a:xfrm>
            <a:off x="5790636" y="2692944"/>
            <a:ext cx="4535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D6C5C9A-3493-4557-A3C1-05975E80B948}"/>
              </a:ext>
            </a:extLst>
          </p:cNvPr>
          <p:cNvCxnSpPr/>
          <p:nvPr/>
        </p:nvCxnSpPr>
        <p:spPr>
          <a:xfrm>
            <a:off x="9894345" y="2692944"/>
            <a:ext cx="4535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5583B52-6E6D-47E6-97EF-7D1DA1611288}"/>
              </a:ext>
            </a:extLst>
          </p:cNvPr>
          <p:cNvCxnSpPr/>
          <p:nvPr/>
        </p:nvCxnSpPr>
        <p:spPr>
          <a:xfrm>
            <a:off x="8526442" y="2692944"/>
            <a:ext cx="4535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E24E375-94E1-43E4-A651-2C9977B0987A}"/>
              </a:ext>
            </a:extLst>
          </p:cNvPr>
          <p:cNvCxnSpPr/>
          <p:nvPr/>
        </p:nvCxnSpPr>
        <p:spPr>
          <a:xfrm>
            <a:off x="11262247" y="2692944"/>
            <a:ext cx="4535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BD281B0E-CD65-42D2-9F1C-E45EBD8655F7}"/>
              </a:ext>
            </a:extLst>
          </p:cNvPr>
          <p:cNvSpPr/>
          <p:nvPr/>
        </p:nvSpPr>
        <p:spPr>
          <a:xfrm>
            <a:off x="4077676" y="1683652"/>
            <a:ext cx="914400" cy="336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5EB8"/>
                </a:solidFill>
                <a:effectLst/>
                <a:uLnTx/>
                <a:uFillTx/>
                <a:latin typeface="GE Inspira Sans"/>
                <a:ea typeface="+mn-ea"/>
                <a:cs typeface="+mn-cs"/>
              </a:rPr>
              <a:t>CONTRAST</a:t>
            </a:r>
            <a:endParaRPr kumimoji="0" lang="en-US" sz="1200" b="1" i="0" u="none" strike="noStrike" kern="1200" cap="none" spc="0" normalizeH="0" baseline="0" noProof="0" dirty="0">
              <a:ln>
                <a:noFill/>
              </a:ln>
              <a:solidFill>
                <a:srgbClr val="005EB8"/>
              </a:solidFill>
              <a:effectLst/>
              <a:uLnTx/>
              <a:uFillTx/>
              <a:latin typeface="GE Inspira Sans"/>
              <a:ea typeface="+mn-ea"/>
              <a:cs typeface="+mn-cs"/>
            </a:endParaRPr>
          </a:p>
        </p:txBody>
      </p:sp>
      <p:sp>
        <p:nvSpPr>
          <p:cNvPr id="62" name="Rectangle 61">
            <a:extLst>
              <a:ext uri="{FF2B5EF4-FFF2-40B4-BE49-F238E27FC236}">
                <a16:creationId xmlns:a16="http://schemas.microsoft.com/office/drawing/2014/main" id="{E29D037E-88DC-4C8F-956B-792E435054FE}"/>
              </a:ext>
            </a:extLst>
          </p:cNvPr>
          <p:cNvSpPr/>
          <p:nvPr/>
        </p:nvSpPr>
        <p:spPr>
          <a:xfrm>
            <a:off x="2904483" y="1683652"/>
            <a:ext cx="914400" cy="336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EB8"/>
                </a:solidFill>
                <a:effectLst/>
                <a:uLnTx/>
                <a:uFillTx/>
                <a:latin typeface="GE Inspira Sans"/>
                <a:ea typeface="+mn-ea"/>
                <a:cs typeface="+mn-cs"/>
              </a:rPr>
              <a:t>ECG</a:t>
            </a:r>
          </a:p>
        </p:txBody>
      </p:sp>
      <p:cxnSp>
        <p:nvCxnSpPr>
          <p:cNvPr id="63" name="Straight Arrow Connector 62">
            <a:extLst>
              <a:ext uri="{FF2B5EF4-FFF2-40B4-BE49-F238E27FC236}">
                <a16:creationId xmlns:a16="http://schemas.microsoft.com/office/drawing/2014/main" id="{4CBEA104-8CB6-489F-9764-3A42210846A4}"/>
              </a:ext>
            </a:extLst>
          </p:cNvPr>
          <p:cNvCxnSpPr/>
          <p:nvPr/>
        </p:nvCxnSpPr>
        <p:spPr>
          <a:xfrm>
            <a:off x="3365380" y="2028713"/>
            <a:ext cx="453503" cy="3278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A7AA9B9-65CC-4E05-B54A-49DE67FB4ACF}"/>
              </a:ext>
            </a:extLst>
          </p:cNvPr>
          <p:cNvCxnSpPr/>
          <p:nvPr/>
        </p:nvCxnSpPr>
        <p:spPr>
          <a:xfrm flipH="1">
            <a:off x="4124505" y="2028713"/>
            <a:ext cx="441181" cy="3278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7E3E335-4C5A-44C6-AE2C-D15C0B045BA9}"/>
              </a:ext>
            </a:extLst>
          </p:cNvPr>
          <p:cNvSpPr/>
          <p:nvPr/>
        </p:nvSpPr>
        <p:spPr>
          <a:xfrm>
            <a:off x="772527" y="1537003"/>
            <a:ext cx="914400" cy="483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EB8"/>
                </a:solidFill>
                <a:effectLst/>
                <a:uLnTx/>
                <a:uFillTx/>
                <a:latin typeface="GE Inspira Sans"/>
                <a:ea typeface="+mn-ea"/>
                <a:cs typeface="+mn-cs"/>
              </a:rPr>
              <a:t>PATIENT INFO</a:t>
            </a:r>
          </a:p>
        </p:txBody>
      </p:sp>
      <p:cxnSp>
        <p:nvCxnSpPr>
          <p:cNvPr id="66" name="Straight Arrow Connector 65">
            <a:extLst>
              <a:ext uri="{FF2B5EF4-FFF2-40B4-BE49-F238E27FC236}">
                <a16:creationId xmlns:a16="http://schemas.microsoft.com/office/drawing/2014/main" id="{7250493A-6768-4B27-A191-1DF5F799818E}"/>
              </a:ext>
            </a:extLst>
          </p:cNvPr>
          <p:cNvCxnSpPr/>
          <p:nvPr/>
        </p:nvCxnSpPr>
        <p:spPr>
          <a:xfrm>
            <a:off x="1198426" y="2028713"/>
            <a:ext cx="0" cy="3278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E9B9C62F-B105-404D-85DC-DF4520E784E8}"/>
              </a:ext>
            </a:extLst>
          </p:cNvPr>
          <p:cNvSpPr/>
          <p:nvPr/>
        </p:nvSpPr>
        <p:spPr>
          <a:xfrm>
            <a:off x="8979945" y="1469230"/>
            <a:ext cx="914400" cy="6728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EB8"/>
                </a:solidFill>
                <a:effectLst/>
                <a:uLnTx/>
                <a:uFillTx/>
                <a:latin typeface="GE Inspira Sans"/>
                <a:ea typeface="+mn-ea"/>
                <a:cs typeface="+mn-cs"/>
              </a:rPr>
              <a:t>READING</a:t>
            </a:r>
          </a:p>
        </p:txBody>
      </p:sp>
      <p:cxnSp>
        <p:nvCxnSpPr>
          <p:cNvPr id="68" name="Straight Arrow Connector 67">
            <a:extLst>
              <a:ext uri="{FF2B5EF4-FFF2-40B4-BE49-F238E27FC236}">
                <a16:creationId xmlns:a16="http://schemas.microsoft.com/office/drawing/2014/main" id="{1F59871E-E203-47CF-BEED-D3ADCE37BD6B}"/>
              </a:ext>
            </a:extLst>
          </p:cNvPr>
          <p:cNvCxnSpPr/>
          <p:nvPr/>
        </p:nvCxnSpPr>
        <p:spPr>
          <a:xfrm>
            <a:off x="9894345" y="1949921"/>
            <a:ext cx="453503" cy="5427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70A2CAD-174F-459F-8376-0EE8B4A2A39B}"/>
              </a:ext>
            </a:extLst>
          </p:cNvPr>
          <p:cNvCxnSpPr/>
          <p:nvPr/>
        </p:nvCxnSpPr>
        <p:spPr>
          <a:xfrm flipV="1">
            <a:off x="8526442" y="1949921"/>
            <a:ext cx="453502" cy="5427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F36F4603-A1D4-4993-939A-2C3E155F0A22}"/>
              </a:ext>
            </a:extLst>
          </p:cNvPr>
          <p:cNvGrpSpPr/>
          <p:nvPr/>
        </p:nvGrpSpPr>
        <p:grpSpPr>
          <a:xfrm>
            <a:off x="8393104" y="3542226"/>
            <a:ext cx="1307715" cy="2471322"/>
            <a:chOff x="4502261" y="3542226"/>
            <a:chExt cx="1307715" cy="2471322"/>
          </a:xfrm>
        </p:grpSpPr>
        <p:sp>
          <p:nvSpPr>
            <p:cNvPr id="216" name="Rectangle: Rounded Corners 215">
              <a:extLst>
                <a:ext uri="{FF2B5EF4-FFF2-40B4-BE49-F238E27FC236}">
                  <a16:creationId xmlns:a16="http://schemas.microsoft.com/office/drawing/2014/main" id="{81B919A0-C4F5-472B-BC8B-FCF064EEAEE7}"/>
                </a:ext>
              </a:extLst>
            </p:cNvPr>
            <p:cNvSpPr/>
            <p:nvPr/>
          </p:nvSpPr>
          <p:spPr>
            <a:xfrm>
              <a:off x="4502261" y="3542226"/>
              <a:ext cx="1307715" cy="2471322"/>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E Inspira Sans"/>
                <a:ea typeface="+mn-ea"/>
                <a:cs typeface="+mn-cs"/>
              </a:endParaRPr>
            </a:p>
          </p:txBody>
        </p:sp>
        <p:sp>
          <p:nvSpPr>
            <p:cNvPr id="217" name="TextBox 216">
              <a:extLst>
                <a:ext uri="{FF2B5EF4-FFF2-40B4-BE49-F238E27FC236}">
                  <a16:creationId xmlns:a16="http://schemas.microsoft.com/office/drawing/2014/main" id="{32DE0EF0-2DFD-4914-871B-452E60A95B0E}"/>
                </a:ext>
              </a:extLst>
            </p:cNvPr>
            <p:cNvSpPr txBox="1"/>
            <p:nvPr/>
          </p:nvSpPr>
          <p:spPr>
            <a:xfrm>
              <a:off x="4571270" y="3607541"/>
              <a:ext cx="1169696" cy="3046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3666A"/>
                  </a:solidFill>
                  <a:effectLst/>
                  <a:uLnTx/>
                  <a:uFillTx/>
                  <a:latin typeface="GE Inspira Sans"/>
                  <a:ea typeface="+mn-ea"/>
                  <a:cs typeface="+mn-cs"/>
                </a:rPr>
                <a:t>Direct sinogram</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3666A"/>
                  </a:solidFill>
                  <a:effectLst/>
                  <a:uLnTx/>
                  <a:uFillTx/>
                  <a:latin typeface="GE Inspira Sans"/>
                  <a:ea typeface="+mn-ea"/>
                  <a:cs typeface="+mn-cs"/>
                </a:rPr>
                <a:t>analysis</a:t>
              </a:r>
            </a:p>
          </p:txBody>
        </p:sp>
        <p:sp>
          <p:nvSpPr>
            <p:cNvPr id="255" name="AutoShape 3">
              <a:extLst>
                <a:ext uri="{FF2B5EF4-FFF2-40B4-BE49-F238E27FC236}">
                  <a16:creationId xmlns:a16="http://schemas.microsoft.com/office/drawing/2014/main" id="{49849579-D216-4361-88D5-85B74F91BB69}"/>
                </a:ext>
              </a:extLst>
            </p:cNvPr>
            <p:cNvSpPr>
              <a:spLocks noChangeAspect="1" noChangeArrowheads="1" noTextEdit="1"/>
            </p:cNvSpPr>
            <p:nvPr/>
          </p:nvSpPr>
          <p:spPr bwMode="auto">
            <a:xfrm>
              <a:off x="4531825" y="4310063"/>
              <a:ext cx="1247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GE Inspira Sans"/>
                <a:ea typeface="+mn-ea"/>
                <a:cs typeface="+mn-cs"/>
              </a:endParaRPr>
            </a:p>
          </p:txBody>
        </p:sp>
        <p:pic>
          <p:nvPicPr>
            <p:cNvPr id="2053" name="Picture 5">
              <a:extLst>
                <a:ext uri="{FF2B5EF4-FFF2-40B4-BE49-F238E27FC236}">
                  <a16:creationId xmlns:a16="http://schemas.microsoft.com/office/drawing/2014/main" id="{EF4A1294-49DE-411B-A6B4-46BA15968D2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518376" y="3962289"/>
              <a:ext cx="828109" cy="95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258">
              <a:extLst>
                <a:ext uri="{FF2B5EF4-FFF2-40B4-BE49-F238E27FC236}">
                  <a16:creationId xmlns:a16="http://schemas.microsoft.com/office/drawing/2014/main" id="{A4571C6E-80B1-46F0-B2B2-70E2B666A7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98309" y="5635566"/>
              <a:ext cx="326064" cy="306386"/>
            </a:xfrm>
            <a:prstGeom prst="rect">
              <a:avLst/>
            </a:prstGeom>
          </p:spPr>
        </p:pic>
        <p:pic>
          <p:nvPicPr>
            <p:cNvPr id="268" name="Picture 5">
              <a:extLst>
                <a:ext uri="{FF2B5EF4-FFF2-40B4-BE49-F238E27FC236}">
                  <a16:creationId xmlns:a16="http://schemas.microsoft.com/office/drawing/2014/main" id="{A5AE8396-C64D-457A-9113-E392AD837DFE}"/>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963709" y="4581323"/>
              <a:ext cx="815891" cy="95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 name="Freeform 5">
              <a:extLst>
                <a:ext uri="{FF2B5EF4-FFF2-40B4-BE49-F238E27FC236}">
                  <a16:creationId xmlns:a16="http://schemas.microsoft.com/office/drawing/2014/main" id="{0C6A171A-A67E-45AD-8199-BDB3C2315965}"/>
                </a:ext>
              </a:extLst>
            </p:cNvPr>
            <p:cNvSpPr>
              <a:spLocks noEditPoints="1"/>
            </p:cNvSpPr>
            <p:nvPr/>
          </p:nvSpPr>
          <p:spPr bwMode="auto">
            <a:xfrm>
              <a:off x="5220065" y="5605585"/>
              <a:ext cx="367486" cy="367272"/>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2340"/>
                </a:solidFill>
                <a:effectLst/>
                <a:uLnTx/>
                <a:uFillTx/>
                <a:latin typeface="GE Inspira Sans"/>
                <a:ea typeface="+mn-ea"/>
                <a:cs typeface="+mn-cs"/>
              </a:endParaRPr>
            </a:p>
          </p:txBody>
        </p:sp>
      </p:grpSp>
      <p:grpSp>
        <p:nvGrpSpPr>
          <p:cNvPr id="25" name="Group 24">
            <a:extLst>
              <a:ext uri="{FF2B5EF4-FFF2-40B4-BE49-F238E27FC236}">
                <a16:creationId xmlns:a16="http://schemas.microsoft.com/office/drawing/2014/main" id="{74686AAA-379F-44F5-BC2A-097DDC098C4C}"/>
              </a:ext>
            </a:extLst>
          </p:cNvPr>
          <p:cNvGrpSpPr/>
          <p:nvPr/>
        </p:nvGrpSpPr>
        <p:grpSpPr>
          <a:xfrm>
            <a:off x="6840453" y="3535102"/>
            <a:ext cx="1307715" cy="2471322"/>
            <a:chOff x="7035746" y="3535102"/>
            <a:chExt cx="1307715" cy="2471322"/>
          </a:xfrm>
        </p:grpSpPr>
        <p:sp>
          <p:nvSpPr>
            <p:cNvPr id="232" name="Rectangle: Rounded Corners 231">
              <a:extLst>
                <a:ext uri="{FF2B5EF4-FFF2-40B4-BE49-F238E27FC236}">
                  <a16:creationId xmlns:a16="http://schemas.microsoft.com/office/drawing/2014/main" id="{F27CE93B-D961-4BDE-9143-936A7B7AFCB8}"/>
                </a:ext>
              </a:extLst>
            </p:cNvPr>
            <p:cNvSpPr/>
            <p:nvPr/>
          </p:nvSpPr>
          <p:spPr>
            <a:xfrm>
              <a:off x="7035746" y="3535102"/>
              <a:ext cx="1307715" cy="2471322"/>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E Inspira Sans"/>
                <a:ea typeface="+mn-ea"/>
                <a:cs typeface="+mn-cs"/>
              </a:endParaRPr>
            </a:p>
          </p:txBody>
        </p:sp>
        <p:sp>
          <p:nvSpPr>
            <p:cNvPr id="233" name="TextBox 232">
              <a:extLst>
                <a:ext uri="{FF2B5EF4-FFF2-40B4-BE49-F238E27FC236}">
                  <a16:creationId xmlns:a16="http://schemas.microsoft.com/office/drawing/2014/main" id="{0D66DF7A-B5DC-4597-A702-F28C52E8D75B}"/>
                </a:ext>
              </a:extLst>
            </p:cNvPr>
            <p:cNvSpPr txBox="1"/>
            <p:nvPr/>
          </p:nvSpPr>
          <p:spPr>
            <a:xfrm>
              <a:off x="7042929" y="3597923"/>
              <a:ext cx="1293349" cy="3046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3666A"/>
                  </a:solidFill>
                  <a:effectLst/>
                  <a:uLnTx/>
                  <a:uFillTx/>
                  <a:latin typeface="GE Inspira Sans"/>
                  <a:ea typeface="+mn-ea"/>
                  <a:cs typeface="+mn-cs"/>
                </a:rPr>
                <a:t>Super-resolution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3666A"/>
                  </a:solidFill>
                  <a:effectLst/>
                  <a:uLnTx/>
                  <a:uFillTx/>
                  <a:latin typeface="GE Inspira Sans"/>
                  <a:ea typeface="+mn-ea"/>
                  <a:cs typeface="+mn-cs"/>
                </a:rPr>
                <a:t>Denoising</a:t>
              </a:r>
            </a:p>
          </p:txBody>
        </p:sp>
        <p:pic>
          <p:nvPicPr>
            <p:cNvPr id="258" name="Picture 257">
              <a:extLst>
                <a:ext uri="{FF2B5EF4-FFF2-40B4-BE49-F238E27FC236}">
                  <a16:creationId xmlns:a16="http://schemas.microsoft.com/office/drawing/2014/main" id="{B2AA8500-30E5-49F9-A62B-F978153D7F1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32108" y="5673405"/>
              <a:ext cx="326064" cy="306386"/>
            </a:xfrm>
            <a:prstGeom prst="rect">
              <a:avLst/>
            </a:prstGeom>
          </p:spPr>
        </p:pic>
        <p:pic>
          <p:nvPicPr>
            <p:cNvPr id="265" name="Picture 264">
              <a:extLst>
                <a:ext uri="{FF2B5EF4-FFF2-40B4-BE49-F238E27FC236}">
                  <a16:creationId xmlns:a16="http://schemas.microsoft.com/office/drawing/2014/main" id="{3813891A-A28E-44AB-81A3-20BC7735388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57515" y="3944509"/>
              <a:ext cx="891655" cy="809245"/>
            </a:xfrm>
            <a:prstGeom prst="rect">
              <a:avLst/>
            </a:prstGeom>
          </p:spPr>
        </p:pic>
        <p:pic>
          <p:nvPicPr>
            <p:cNvPr id="267" name="Picture 266">
              <a:extLst>
                <a:ext uri="{FF2B5EF4-FFF2-40B4-BE49-F238E27FC236}">
                  <a16:creationId xmlns:a16="http://schemas.microsoft.com/office/drawing/2014/main" id="{052AAFEC-F2D8-4125-BF2C-9FDA28DF3DF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253272" y="4783565"/>
              <a:ext cx="895388" cy="814933"/>
            </a:xfrm>
            <a:prstGeom prst="rect">
              <a:avLst/>
            </a:prstGeom>
          </p:spPr>
        </p:pic>
        <p:sp>
          <p:nvSpPr>
            <p:cNvPr id="402" name="Freeform 5">
              <a:extLst>
                <a:ext uri="{FF2B5EF4-FFF2-40B4-BE49-F238E27FC236}">
                  <a16:creationId xmlns:a16="http://schemas.microsoft.com/office/drawing/2014/main" id="{38D9914E-2ABD-423B-BD4D-429FB9A146C0}"/>
                </a:ext>
              </a:extLst>
            </p:cNvPr>
            <p:cNvSpPr>
              <a:spLocks noEditPoints="1"/>
            </p:cNvSpPr>
            <p:nvPr/>
          </p:nvSpPr>
          <p:spPr bwMode="auto">
            <a:xfrm>
              <a:off x="7732500" y="5605585"/>
              <a:ext cx="367486" cy="367272"/>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2340"/>
                </a:solidFill>
                <a:effectLst/>
                <a:uLnTx/>
                <a:uFillTx/>
                <a:latin typeface="GE Inspira Sans"/>
                <a:ea typeface="+mn-ea"/>
                <a:cs typeface="+mn-cs"/>
              </a:endParaRPr>
            </a:p>
          </p:txBody>
        </p:sp>
      </p:grpSp>
      <p:grpSp>
        <p:nvGrpSpPr>
          <p:cNvPr id="24" name="Group 23">
            <a:extLst>
              <a:ext uri="{FF2B5EF4-FFF2-40B4-BE49-F238E27FC236}">
                <a16:creationId xmlns:a16="http://schemas.microsoft.com/office/drawing/2014/main" id="{86B564B7-8DA5-4EF3-A87E-EE69153DE57A}"/>
              </a:ext>
            </a:extLst>
          </p:cNvPr>
          <p:cNvGrpSpPr/>
          <p:nvPr/>
        </p:nvGrpSpPr>
        <p:grpSpPr>
          <a:xfrm>
            <a:off x="9945754" y="3539732"/>
            <a:ext cx="1309095" cy="2471322"/>
            <a:chOff x="8665698" y="3539732"/>
            <a:chExt cx="1309095" cy="2471322"/>
          </a:xfrm>
        </p:grpSpPr>
        <p:sp>
          <p:nvSpPr>
            <p:cNvPr id="118" name="Rectangle: Rounded Corners 117">
              <a:extLst>
                <a:ext uri="{FF2B5EF4-FFF2-40B4-BE49-F238E27FC236}">
                  <a16:creationId xmlns:a16="http://schemas.microsoft.com/office/drawing/2014/main" id="{61CA6728-E0AB-48F2-9873-267D60528CD2}"/>
                </a:ext>
              </a:extLst>
            </p:cNvPr>
            <p:cNvSpPr/>
            <p:nvPr/>
          </p:nvSpPr>
          <p:spPr>
            <a:xfrm>
              <a:off x="8665698" y="3539732"/>
              <a:ext cx="1307715" cy="2471322"/>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E Inspira Sans"/>
                <a:ea typeface="+mn-ea"/>
                <a:cs typeface="+mn-cs"/>
              </a:endParaRPr>
            </a:p>
          </p:txBody>
        </p:sp>
        <p:sp>
          <p:nvSpPr>
            <p:cNvPr id="121" name="TextBox 120">
              <a:extLst>
                <a:ext uri="{FF2B5EF4-FFF2-40B4-BE49-F238E27FC236}">
                  <a16:creationId xmlns:a16="http://schemas.microsoft.com/office/drawing/2014/main" id="{A92C609C-1B2F-4328-A2D9-897E7B12159E}"/>
                </a:ext>
              </a:extLst>
            </p:cNvPr>
            <p:cNvSpPr txBox="1"/>
            <p:nvPr/>
          </p:nvSpPr>
          <p:spPr>
            <a:xfrm>
              <a:off x="8706109" y="3605047"/>
              <a:ext cx="1226892" cy="3046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3666A"/>
                  </a:solidFill>
                  <a:effectLst/>
                  <a:uLnTx/>
                  <a:uFillTx/>
                  <a:latin typeface="GE Inspira Sans"/>
                  <a:ea typeface="+mn-ea"/>
                  <a:cs typeface="+mn-cs"/>
                </a:rPr>
                <a:t>Radiomics &amp;</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63666A"/>
                  </a:solidFill>
                  <a:effectLst/>
                  <a:uLnTx/>
                  <a:uFillTx/>
                  <a:latin typeface="GE Inspira Sans"/>
                  <a:ea typeface="+mn-ea"/>
                  <a:cs typeface="+mn-cs"/>
                </a:rPr>
                <a:t>Rawdiomics</a:t>
              </a:r>
              <a:endParaRPr kumimoji="0" lang="en-US" sz="1100" b="0" i="0" u="none" strike="noStrike" kern="1200" cap="none" spc="0" normalizeH="0" baseline="0" noProof="0" dirty="0">
                <a:ln>
                  <a:noFill/>
                </a:ln>
                <a:solidFill>
                  <a:srgbClr val="63666A"/>
                </a:solidFill>
                <a:effectLst/>
                <a:uLnTx/>
                <a:uFillTx/>
                <a:latin typeface="GE Inspira Sans"/>
                <a:ea typeface="+mn-ea"/>
                <a:cs typeface="+mn-cs"/>
              </a:endParaRPr>
            </a:p>
          </p:txBody>
        </p:sp>
        <p:pic>
          <p:nvPicPr>
            <p:cNvPr id="122" name="Picture 121">
              <a:extLst>
                <a:ext uri="{FF2B5EF4-FFF2-40B4-BE49-F238E27FC236}">
                  <a16:creationId xmlns:a16="http://schemas.microsoft.com/office/drawing/2014/main" id="{656075FC-71F3-4302-BBCD-5C1BE7AB8C5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459818" y="5614701"/>
              <a:ext cx="326064" cy="306386"/>
            </a:xfrm>
            <a:prstGeom prst="rect">
              <a:avLst/>
            </a:prstGeom>
          </p:spPr>
        </p:pic>
        <p:pic>
          <p:nvPicPr>
            <p:cNvPr id="124" name="Picture 7" descr="Queen&amp;#39;s University at Kingston">
              <a:extLst>
                <a:ext uri="{FF2B5EF4-FFF2-40B4-BE49-F238E27FC236}">
                  <a16:creationId xmlns:a16="http://schemas.microsoft.com/office/drawing/2014/main" id="{08F8FCE8-A202-42D2-B88B-FECAA1AE4F0C}"/>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774346" y="5228099"/>
              <a:ext cx="630875" cy="354261"/>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Image result for memorial sloan kettering logo">
              <a:extLst>
                <a:ext uri="{FF2B5EF4-FFF2-40B4-BE49-F238E27FC236}">
                  <a16:creationId xmlns:a16="http://schemas.microsoft.com/office/drawing/2014/main" id="{B40C62D1-BEB8-4FDE-9B54-AE93956CEB8A}"/>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7776" t="13989" r="7776" b="13989"/>
            <a:stretch/>
          </p:blipFill>
          <p:spPr bwMode="auto">
            <a:xfrm>
              <a:off x="8820338" y="5529790"/>
              <a:ext cx="574755" cy="41216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1DA4D04F-C57C-4A76-AB5B-83F05003208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5994"/>
            <a:stretch/>
          </p:blipFill>
          <p:spPr>
            <a:xfrm>
              <a:off x="8678054" y="4033687"/>
              <a:ext cx="1296739" cy="1031079"/>
            </a:xfrm>
            <a:prstGeom prst="rect">
              <a:avLst/>
            </a:prstGeom>
          </p:spPr>
        </p:pic>
        <p:sp>
          <p:nvSpPr>
            <p:cNvPr id="404" name="Freeform 5">
              <a:extLst>
                <a:ext uri="{FF2B5EF4-FFF2-40B4-BE49-F238E27FC236}">
                  <a16:creationId xmlns:a16="http://schemas.microsoft.com/office/drawing/2014/main" id="{C63818AE-C9DA-4610-9BCE-7E42DCA1DABD}"/>
                </a:ext>
              </a:extLst>
            </p:cNvPr>
            <p:cNvSpPr>
              <a:spLocks noEditPoints="1"/>
            </p:cNvSpPr>
            <p:nvPr/>
          </p:nvSpPr>
          <p:spPr bwMode="auto">
            <a:xfrm>
              <a:off x="9477791" y="5185146"/>
              <a:ext cx="367486" cy="367272"/>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2340"/>
                </a:solidFill>
                <a:effectLst/>
                <a:uLnTx/>
                <a:uFillTx/>
                <a:latin typeface="GE Inspira Sans"/>
                <a:ea typeface="+mn-ea"/>
                <a:cs typeface="+mn-cs"/>
              </a:endParaRPr>
            </a:p>
          </p:txBody>
        </p:sp>
      </p:grpSp>
      <p:grpSp>
        <p:nvGrpSpPr>
          <p:cNvPr id="84" name="Group 83">
            <a:extLst>
              <a:ext uri="{FF2B5EF4-FFF2-40B4-BE49-F238E27FC236}">
                <a16:creationId xmlns:a16="http://schemas.microsoft.com/office/drawing/2014/main" id="{1782C9CD-3796-426F-BE49-10BB46974D12}"/>
              </a:ext>
            </a:extLst>
          </p:cNvPr>
          <p:cNvGrpSpPr/>
          <p:nvPr/>
        </p:nvGrpSpPr>
        <p:grpSpPr>
          <a:xfrm>
            <a:off x="5287802" y="3539732"/>
            <a:ext cx="1307715" cy="2471322"/>
            <a:chOff x="6365442" y="3539732"/>
            <a:chExt cx="1307715" cy="2471322"/>
          </a:xfrm>
        </p:grpSpPr>
        <p:sp>
          <p:nvSpPr>
            <p:cNvPr id="394" name="Rectangle: Rounded Corners 393">
              <a:extLst>
                <a:ext uri="{FF2B5EF4-FFF2-40B4-BE49-F238E27FC236}">
                  <a16:creationId xmlns:a16="http://schemas.microsoft.com/office/drawing/2014/main" id="{DA62337F-F06E-47FB-BA3C-D19D919E89C5}"/>
                </a:ext>
              </a:extLst>
            </p:cNvPr>
            <p:cNvSpPr/>
            <p:nvPr/>
          </p:nvSpPr>
          <p:spPr>
            <a:xfrm>
              <a:off x="6365442" y="3539732"/>
              <a:ext cx="1307715" cy="2471322"/>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395" name="TextBox 394">
              <a:extLst>
                <a:ext uri="{FF2B5EF4-FFF2-40B4-BE49-F238E27FC236}">
                  <a16:creationId xmlns:a16="http://schemas.microsoft.com/office/drawing/2014/main" id="{F73DDB8F-0377-4F4C-A0A9-EE7A07004DFC}"/>
                </a:ext>
              </a:extLst>
            </p:cNvPr>
            <p:cNvSpPr txBox="1"/>
            <p:nvPr/>
          </p:nvSpPr>
          <p:spPr>
            <a:xfrm>
              <a:off x="6434451" y="3605047"/>
              <a:ext cx="1169696" cy="145424"/>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63666A"/>
                  </a:solidFill>
                  <a:effectLst/>
                  <a:uLnTx/>
                  <a:uFillTx/>
                  <a:latin typeface="GE Inspira Sans"/>
                  <a:ea typeface="+mn-ea"/>
                  <a:cs typeface="+mn-cs"/>
                </a:rPr>
                <a:t>Cardiac CT</a:t>
              </a:r>
            </a:p>
          </p:txBody>
        </p:sp>
        <p:pic>
          <p:nvPicPr>
            <p:cNvPr id="396" name="Picture 395">
              <a:extLst>
                <a:ext uri="{FF2B5EF4-FFF2-40B4-BE49-F238E27FC236}">
                  <a16:creationId xmlns:a16="http://schemas.microsoft.com/office/drawing/2014/main" id="{5CDB40EF-9C52-49E9-82A2-8867A7589F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22225" y="5561850"/>
              <a:ext cx="326064" cy="306386"/>
            </a:xfrm>
            <a:prstGeom prst="rect">
              <a:avLst/>
            </a:prstGeom>
          </p:spPr>
        </p:pic>
        <p:sp>
          <p:nvSpPr>
            <p:cNvPr id="405" name="Freeform 5">
              <a:extLst>
                <a:ext uri="{FF2B5EF4-FFF2-40B4-BE49-F238E27FC236}">
                  <a16:creationId xmlns:a16="http://schemas.microsoft.com/office/drawing/2014/main" id="{907DD18E-8E13-49F5-8746-ADCD060D94C6}"/>
                </a:ext>
              </a:extLst>
            </p:cNvPr>
            <p:cNvSpPr>
              <a:spLocks noEditPoints="1"/>
            </p:cNvSpPr>
            <p:nvPr/>
          </p:nvSpPr>
          <p:spPr bwMode="auto">
            <a:xfrm>
              <a:off x="6674301" y="5548272"/>
              <a:ext cx="367486" cy="367272"/>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2340"/>
                </a:solidFill>
                <a:effectLst/>
                <a:uLnTx/>
                <a:uFillTx/>
                <a:latin typeface="GE Inspira Sans"/>
                <a:ea typeface="+mn-ea"/>
                <a:cs typeface="+mn-cs"/>
              </a:endParaRPr>
            </a:p>
          </p:txBody>
        </p:sp>
      </p:grpSp>
      <p:pic>
        <p:nvPicPr>
          <p:cNvPr id="406" name="Picture 405">
            <a:extLst>
              <a:ext uri="{FF2B5EF4-FFF2-40B4-BE49-F238E27FC236}">
                <a16:creationId xmlns:a16="http://schemas.microsoft.com/office/drawing/2014/main" id="{564E7EC0-747F-48AA-8FF5-36A28A2A70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807226" y="558052"/>
            <a:ext cx="326064" cy="306386"/>
          </a:xfrm>
          <a:prstGeom prst="rect">
            <a:avLst/>
          </a:prstGeom>
        </p:spPr>
      </p:pic>
      <p:grpSp>
        <p:nvGrpSpPr>
          <p:cNvPr id="80" name="Group 79">
            <a:extLst>
              <a:ext uri="{FF2B5EF4-FFF2-40B4-BE49-F238E27FC236}">
                <a16:creationId xmlns:a16="http://schemas.microsoft.com/office/drawing/2014/main" id="{8D6FFF99-3270-49F1-978D-D3A877A732E2}"/>
              </a:ext>
            </a:extLst>
          </p:cNvPr>
          <p:cNvGrpSpPr/>
          <p:nvPr/>
        </p:nvGrpSpPr>
        <p:grpSpPr>
          <a:xfrm>
            <a:off x="2182500" y="3535102"/>
            <a:ext cx="1307715" cy="2471322"/>
            <a:chOff x="2639080" y="3535102"/>
            <a:chExt cx="1307715" cy="2471322"/>
          </a:xfrm>
        </p:grpSpPr>
        <p:sp>
          <p:nvSpPr>
            <p:cNvPr id="283" name="Rectangle: Rounded Corners 282">
              <a:extLst>
                <a:ext uri="{FF2B5EF4-FFF2-40B4-BE49-F238E27FC236}">
                  <a16:creationId xmlns:a16="http://schemas.microsoft.com/office/drawing/2014/main" id="{EAE5F7F4-F895-4E1A-8CBA-FFB22731D950}"/>
                </a:ext>
              </a:extLst>
            </p:cNvPr>
            <p:cNvSpPr/>
            <p:nvPr/>
          </p:nvSpPr>
          <p:spPr>
            <a:xfrm>
              <a:off x="2639080" y="3535102"/>
              <a:ext cx="1307715" cy="2471322"/>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299" name="TextBox 298">
              <a:extLst>
                <a:ext uri="{FF2B5EF4-FFF2-40B4-BE49-F238E27FC236}">
                  <a16:creationId xmlns:a16="http://schemas.microsoft.com/office/drawing/2014/main" id="{0C225E9E-1F8F-45E5-9D35-7747F41BEB93}"/>
                </a:ext>
              </a:extLst>
            </p:cNvPr>
            <p:cNvSpPr txBox="1"/>
            <p:nvPr/>
          </p:nvSpPr>
          <p:spPr>
            <a:xfrm>
              <a:off x="2665356" y="3600417"/>
              <a:ext cx="1266166" cy="145424"/>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63666A"/>
                  </a:solidFill>
                  <a:effectLst/>
                  <a:uLnTx/>
                  <a:uFillTx/>
                  <a:latin typeface="GE Inspira Sans"/>
                  <a:ea typeface="+mn-ea"/>
                  <a:cs typeface="+mn-cs"/>
                </a:rPr>
                <a:t>Photon-counting CT</a:t>
              </a:r>
            </a:p>
          </p:txBody>
        </p:sp>
        <p:pic>
          <p:nvPicPr>
            <p:cNvPr id="415" name="Picture 414">
              <a:extLst>
                <a:ext uri="{FF2B5EF4-FFF2-40B4-BE49-F238E27FC236}">
                  <a16:creationId xmlns:a16="http://schemas.microsoft.com/office/drawing/2014/main" id="{5340D7D1-AA74-4801-9E2B-5965366EBDF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98316" y="5635566"/>
              <a:ext cx="326064" cy="306386"/>
            </a:xfrm>
            <a:prstGeom prst="rect">
              <a:avLst/>
            </a:prstGeom>
          </p:spPr>
        </p:pic>
        <p:sp>
          <p:nvSpPr>
            <p:cNvPr id="416" name="Freeform 5">
              <a:extLst>
                <a:ext uri="{FF2B5EF4-FFF2-40B4-BE49-F238E27FC236}">
                  <a16:creationId xmlns:a16="http://schemas.microsoft.com/office/drawing/2014/main" id="{03B24662-A82F-4672-A201-0A1C116433AF}"/>
                </a:ext>
              </a:extLst>
            </p:cNvPr>
            <p:cNvSpPr>
              <a:spLocks noEditPoints="1"/>
            </p:cNvSpPr>
            <p:nvPr/>
          </p:nvSpPr>
          <p:spPr bwMode="auto">
            <a:xfrm>
              <a:off x="3320072" y="5605585"/>
              <a:ext cx="367486" cy="367272"/>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2340"/>
                </a:solidFill>
                <a:effectLst/>
                <a:uLnTx/>
                <a:uFillTx/>
                <a:latin typeface="GE Inspira Sans"/>
                <a:ea typeface="+mn-ea"/>
                <a:cs typeface="+mn-cs"/>
              </a:endParaRPr>
            </a:p>
          </p:txBody>
        </p:sp>
        <p:pic>
          <p:nvPicPr>
            <p:cNvPr id="73" name="Picture 72">
              <a:extLst>
                <a:ext uri="{FF2B5EF4-FFF2-40B4-BE49-F238E27FC236}">
                  <a16:creationId xmlns:a16="http://schemas.microsoft.com/office/drawing/2014/main" id="{F19EDF91-1262-41A7-AD21-F3F393C73DB9}"/>
                </a:ext>
              </a:extLst>
            </p:cNvPr>
            <p:cNvPicPr>
              <a:picLocks noChangeAspect="1"/>
            </p:cNvPicPr>
            <p:nvPr/>
          </p:nvPicPr>
          <p:blipFill>
            <a:blip r:embed="rId11"/>
            <a:stretch>
              <a:fillRect/>
            </a:stretch>
          </p:blipFill>
          <p:spPr>
            <a:xfrm>
              <a:off x="2680972" y="3811157"/>
              <a:ext cx="1214905" cy="1771204"/>
            </a:xfrm>
            <a:prstGeom prst="rect">
              <a:avLst/>
            </a:prstGeom>
          </p:spPr>
        </p:pic>
      </p:grpSp>
      <p:sp>
        <p:nvSpPr>
          <p:cNvPr id="74" name="TextBox 73">
            <a:extLst>
              <a:ext uri="{FF2B5EF4-FFF2-40B4-BE49-F238E27FC236}">
                <a16:creationId xmlns:a16="http://schemas.microsoft.com/office/drawing/2014/main" id="{211655E5-FCF7-4AF1-B8B0-59CCC2A76699}"/>
              </a:ext>
            </a:extLst>
          </p:cNvPr>
          <p:cNvSpPr txBox="1"/>
          <p:nvPr/>
        </p:nvSpPr>
        <p:spPr>
          <a:xfrm>
            <a:off x="825087" y="6071739"/>
            <a:ext cx="917239"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GE Inspira Sans"/>
                <a:ea typeface="+mn-ea"/>
                <a:cs typeface="+mn-cs"/>
              </a:rPr>
              <a:t>PROPOSAL</a:t>
            </a:r>
          </a:p>
        </p:txBody>
      </p:sp>
      <p:sp>
        <p:nvSpPr>
          <p:cNvPr id="420" name="TextBox 419">
            <a:extLst>
              <a:ext uri="{FF2B5EF4-FFF2-40B4-BE49-F238E27FC236}">
                <a16:creationId xmlns:a16="http://schemas.microsoft.com/office/drawing/2014/main" id="{C52E62AD-095F-48AF-A6D3-1A849A1C0ED5}"/>
              </a:ext>
            </a:extLst>
          </p:cNvPr>
          <p:cNvSpPr txBox="1"/>
          <p:nvPr/>
        </p:nvSpPr>
        <p:spPr>
          <a:xfrm>
            <a:off x="2171636" y="6071739"/>
            <a:ext cx="1383712"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GE Inspira Sans"/>
                <a:ea typeface="+mn-ea"/>
                <a:cs typeface="+mn-cs"/>
              </a:rPr>
              <a:t>PAST PROJECT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GE Inspira Sans"/>
                <a:ea typeface="+mn-ea"/>
                <a:cs typeface="+mn-cs"/>
              </a:rPr>
              <a:t>NEW PROPOSAL</a:t>
            </a:r>
          </a:p>
        </p:txBody>
      </p:sp>
      <p:sp>
        <p:nvSpPr>
          <p:cNvPr id="421" name="TextBox 420">
            <a:extLst>
              <a:ext uri="{FF2B5EF4-FFF2-40B4-BE49-F238E27FC236}">
                <a16:creationId xmlns:a16="http://schemas.microsoft.com/office/drawing/2014/main" id="{5CD11E60-2295-4D04-B4C1-5052D18C644E}"/>
              </a:ext>
            </a:extLst>
          </p:cNvPr>
          <p:cNvSpPr txBox="1"/>
          <p:nvPr/>
        </p:nvSpPr>
        <p:spPr>
          <a:xfrm>
            <a:off x="5808933" y="6071739"/>
            <a:ext cx="416909"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GE Inspira Sans"/>
                <a:ea typeface="+mn-ea"/>
                <a:cs typeface="+mn-cs"/>
              </a:rPr>
              <a:t>PAST</a:t>
            </a:r>
          </a:p>
        </p:txBody>
      </p:sp>
      <p:sp>
        <p:nvSpPr>
          <p:cNvPr id="422" name="TextBox 421">
            <a:extLst>
              <a:ext uri="{FF2B5EF4-FFF2-40B4-BE49-F238E27FC236}">
                <a16:creationId xmlns:a16="http://schemas.microsoft.com/office/drawing/2014/main" id="{53B6ACBF-860F-4FED-8748-93FDE88F9293}"/>
              </a:ext>
            </a:extLst>
          </p:cNvPr>
          <p:cNvSpPr txBox="1"/>
          <p:nvPr/>
        </p:nvSpPr>
        <p:spPr>
          <a:xfrm>
            <a:off x="7158212" y="6071739"/>
            <a:ext cx="609334"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GE Inspira Sans"/>
                <a:ea typeface="+mn-ea"/>
                <a:cs typeface="+mn-cs"/>
              </a:rPr>
              <a:t>ACTIVE</a:t>
            </a:r>
          </a:p>
        </p:txBody>
      </p:sp>
      <p:sp>
        <p:nvSpPr>
          <p:cNvPr id="423" name="TextBox 422">
            <a:extLst>
              <a:ext uri="{FF2B5EF4-FFF2-40B4-BE49-F238E27FC236}">
                <a16:creationId xmlns:a16="http://schemas.microsoft.com/office/drawing/2014/main" id="{F4CB92F1-EBD5-4DC2-B671-ED3968D7D885}"/>
              </a:ext>
            </a:extLst>
          </p:cNvPr>
          <p:cNvSpPr txBox="1"/>
          <p:nvPr/>
        </p:nvSpPr>
        <p:spPr>
          <a:xfrm>
            <a:off x="10402083" y="6071739"/>
            <a:ext cx="609334"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GE Inspira Sans"/>
                <a:ea typeface="+mn-ea"/>
                <a:cs typeface="+mn-cs"/>
              </a:rPr>
              <a:t>ACTIVE</a:t>
            </a:r>
          </a:p>
        </p:txBody>
      </p:sp>
      <p:sp>
        <p:nvSpPr>
          <p:cNvPr id="424" name="TextBox 423">
            <a:extLst>
              <a:ext uri="{FF2B5EF4-FFF2-40B4-BE49-F238E27FC236}">
                <a16:creationId xmlns:a16="http://schemas.microsoft.com/office/drawing/2014/main" id="{011912C6-A9C2-406F-BF00-59B18AEE41BA}"/>
              </a:ext>
            </a:extLst>
          </p:cNvPr>
          <p:cNvSpPr txBox="1"/>
          <p:nvPr/>
        </p:nvSpPr>
        <p:spPr>
          <a:xfrm>
            <a:off x="8810161" y="6071739"/>
            <a:ext cx="609334"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GE Inspira Sans"/>
                <a:ea typeface="+mn-ea"/>
                <a:cs typeface="+mn-cs"/>
              </a:rPr>
              <a:t>ACTIVE</a:t>
            </a:r>
          </a:p>
        </p:txBody>
      </p:sp>
      <p:grpSp>
        <p:nvGrpSpPr>
          <p:cNvPr id="79" name="Group 78">
            <a:extLst>
              <a:ext uri="{FF2B5EF4-FFF2-40B4-BE49-F238E27FC236}">
                <a16:creationId xmlns:a16="http://schemas.microsoft.com/office/drawing/2014/main" id="{F69692C4-6282-4F9D-917F-93B4DB1505C8}"/>
              </a:ext>
            </a:extLst>
          </p:cNvPr>
          <p:cNvGrpSpPr/>
          <p:nvPr/>
        </p:nvGrpSpPr>
        <p:grpSpPr>
          <a:xfrm>
            <a:off x="629849" y="3535102"/>
            <a:ext cx="1307715" cy="2471322"/>
            <a:chOff x="775899" y="3535102"/>
            <a:chExt cx="1307715" cy="2471322"/>
          </a:xfrm>
        </p:grpSpPr>
        <p:sp>
          <p:nvSpPr>
            <p:cNvPr id="408" name="Rectangle: Rounded Corners 407">
              <a:extLst>
                <a:ext uri="{FF2B5EF4-FFF2-40B4-BE49-F238E27FC236}">
                  <a16:creationId xmlns:a16="http://schemas.microsoft.com/office/drawing/2014/main" id="{E6122C0C-DC96-4FE4-A7B4-643FDF7070CF}"/>
                </a:ext>
              </a:extLst>
            </p:cNvPr>
            <p:cNvSpPr/>
            <p:nvPr/>
          </p:nvSpPr>
          <p:spPr>
            <a:xfrm>
              <a:off x="775899" y="3535102"/>
              <a:ext cx="1307715" cy="2471322"/>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409" name="TextBox 408">
              <a:extLst>
                <a:ext uri="{FF2B5EF4-FFF2-40B4-BE49-F238E27FC236}">
                  <a16:creationId xmlns:a16="http://schemas.microsoft.com/office/drawing/2014/main" id="{DFF9FC8F-DBE9-433F-AB1B-6C9C0F26BC12}"/>
                </a:ext>
              </a:extLst>
            </p:cNvPr>
            <p:cNvSpPr txBox="1"/>
            <p:nvPr/>
          </p:nvSpPr>
          <p:spPr>
            <a:xfrm>
              <a:off x="804232" y="3600417"/>
              <a:ext cx="1266166" cy="29084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63666A"/>
                  </a:solidFill>
                  <a:effectLst/>
                  <a:uLnTx/>
                  <a:uFillTx/>
                  <a:latin typeface="GE Inspira Sans"/>
                  <a:ea typeface="+mn-ea"/>
                  <a:cs typeface="+mn-cs"/>
                </a:rPr>
                <a:t>Ultra-low-dose screening</a:t>
              </a:r>
            </a:p>
          </p:txBody>
        </p:sp>
        <p:pic>
          <p:nvPicPr>
            <p:cNvPr id="417" name="Picture 416">
              <a:extLst>
                <a:ext uri="{FF2B5EF4-FFF2-40B4-BE49-F238E27FC236}">
                  <a16:creationId xmlns:a16="http://schemas.microsoft.com/office/drawing/2014/main" id="{4882F416-9235-4EB8-9366-6EB113D8600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58517" y="5548257"/>
              <a:ext cx="326064" cy="306386"/>
            </a:xfrm>
            <a:prstGeom prst="rect">
              <a:avLst/>
            </a:prstGeom>
          </p:spPr>
        </p:pic>
        <p:pic>
          <p:nvPicPr>
            <p:cNvPr id="418" name="Picture 18" descr="Image result for MGH logo">
              <a:extLst>
                <a:ext uri="{FF2B5EF4-FFF2-40B4-BE49-F238E27FC236}">
                  <a16:creationId xmlns:a16="http://schemas.microsoft.com/office/drawing/2014/main" id="{4DECB394-D062-44F8-AE8D-41BE044F38EF}"/>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34174" r="81039" b="34402"/>
            <a:stretch/>
          </p:blipFill>
          <p:spPr bwMode="auto">
            <a:xfrm>
              <a:off x="851438" y="5480683"/>
              <a:ext cx="281869" cy="467133"/>
            </a:xfrm>
            <a:prstGeom prst="rect">
              <a:avLst/>
            </a:prstGeom>
            <a:noFill/>
            <a:extLst>
              <a:ext uri="{909E8E84-426E-40DD-AFC4-6F175D3DCCD1}">
                <a14:hiddenFill xmlns:a14="http://schemas.microsoft.com/office/drawing/2010/main">
                  <a:solidFill>
                    <a:srgbClr val="FFFFFF"/>
                  </a:solidFill>
                </a14:hiddenFill>
              </a:ext>
            </a:extLst>
          </p:spPr>
        </p:pic>
        <p:sp>
          <p:nvSpPr>
            <p:cNvPr id="419" name="Freeform 5">
              <a:extLst>
                <a:ext uri="{FF2B5EF4-FFF2-40B4-BE49-F238E27FC236}">
                  <a16:creationId xmlns:a16="http://schemas.microsoft.com/office/drawing/2014/main" id="{E7853209-DC3B-4B2D-A806-E82B9DA2AA59}"/>
                </a:ext>
              </a:extLst>
            </p:cNvPr>
            <p:cNvSpPr>
              <a:spLocks noEditPoints="1"/>
            </p:cNvSpPr>
            <p:nvPr/>
          </p:nvSpPr>
          <p:spPr bwMode="auto">
            <a:xfrm>
              <a:off x="1210593" y="5534679"/>
              <a:ext cx="367486" cy="367272"/>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2340"/>
                </a:solidFill>
                <a:effectLst/>
                <a:uLnTx/>
                <a:uFillTx/>
                <a:latin typeface="GE Inspira Sans"/>
                <a:ea typeface="+mn-ea"/>
                <a:cs typeface="+mn-cs"/>
              </a:endParaRPr>
            </a:p>
          </p:txBody>
        </p:sp>
        <p:pic>
          <p:nvPicPr>
            <p:cNvPr id="76" name="Picture 75">
              <a:extLst>
                <a:ext uri="{FF2B5EF4-FFF2-40B4-BE49-F238E27FC236}">
                  <a16:creationId xmlns:a16="http://schemas.microsoft.com/office/drawing/2014/main" id="{9C9A80EC-C895-4778-B0A1-EB419E477B4C}"/>
                </a:ext>
              </a:extLst>
            </p:cNvPr>
            <p:cNvPicPr>
              <a:picLocks noChangeAspect="1"/>
            </p:cNvPicPr>
            <p:nvPr/>
          </p:nvPicPr>
          <p:blipFill>
            <a:blip r:embed="rId13"/>
            <a:stretch>
              <a:fillRect/>
            </a:stretch>
          </p:blipFill>
          <p:spPr>
            <a:xfrm>
              <a:off x="909220" y="3944509"/>
              <a:ext cx="1033935" cy="789811"/>
            </a:xfrm>
            <a:prstGeom prst="rect">
              <a:avLst/>
            </a:prstGeom>
          </p:spPr>
        </p:pic>
        <p:pic>
          <p:nvPicPr>
            <p:cNvPr id="78" name="Picture 77">
              <a:extLst>
                <a:ext uri="{FF2B5EF4-FFF2-40B4-BE49-F238E27FC236}">
                  <a16:creationId xmlns:a16="http://schemas.microsoft.com/office/drawing/2014/main" id="{D827E484-D808-45FA-B3B0-6FC17C73A8A4}"/>
                </a:ext>
              </a:extLst>
            </p:cNvPr>
            <p:cNvPicPr>
              <a:picLocks noChangeAspect="1"/>
            </p:cNvPicPr>
            <p:nvPr/>
          </p:nvPicPr>
          <p:blipFill>
            <a:blip r:embed="rId14"/>
            <a:stretch>
              <a:fillRect/>
            </a:stretch>
          </p:blipFill>
          <p:spPr>
            <a:xfrm>
              <a:off x="919401" y="4722340"/>
              <a:ext cx="1065180" cy="736750"/>
            </a:xfrm>
            <a:prstGeom prst="rect">
              <a:avLst/>
            </a:prstGeom>
          </p:spPr>
        </p:pic>
      </p:grpSp>
      <p:grpSp>
        <p:nvGrpSpPr>
          <p:cNvPr id="425" name="Group 424">
            <a:extLst>
              <a:ext uri="{FF2B5EF4-FFF2-40B4-BE49-F238E27FC236}">
                <a16:creationId xmlns:a16="http://schemas.microsoft.com/office/drawing/2014/main" id="{90014A86-C77A-4697-A357-A2FF010BF858}"/>
              </a:ext>
            </a:extLst>
          </p:cNvPr>
          <p:cNvGrpSpPr/>
          <p:nvPr/>
        </p:nvGrpSpPr>
        <p:grpSpPr>
          <a:xfrm>
            <a:off x="3735151" y="3539732"/>
            <a:ext cx="1307715" cy="2471322"/>
            <a:chOff x="5542827" y="3539732"/>
            <a:chExt cx="1307715" cy="2471322"/>
          </a:xfrm>
        </p:grpSpPr>
        <p:sp>
          <p:nvSpPr>
            <p:cNvPr id="426" name="Rectangle: Rounded Corners 425">
              <a:extLst>
                <a:ext uri="{FF2B5EF4-FFF2-40B4-BE49-F238E27FC236}">
                  <a16:creationId xmlns:a16="http://schemas.microsoft.com/office/drawing/2014/main" id="{6DD3C4EB-49D8-4E1A-AC96-87EBC3139CDD}"/>
                </a:ext>
              </a:extLst>
            </p:cNvPr>
            <p:cNvSpPr/>
            <p:nvPr/>
          </p:nvSpPr>
          <p:spPr>
            <a:xfrm>
              <a:off x="5542827" y="3539732"/>
              <a:ext cx="1307715" cy="2471322"/>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427" name="TextBox 426">
              <a:extLst>
                <a:ext uri="{FF2B5EF4-FFF2-40B4-BE49-F238E27FC236}">
                  <a16:creationId xmlns:a16="http://schemas.microsoft.com/office/drawing/2014/main" id="{C71A7F71-3E53-43AD-B448-08BC31528512}"/>
                </a:ext>
              </a:extLst>
            </p:cNvPr>
            <p:cNvSpPr txBox="1"/>
            <p:nvPr/>
          </p:nvSpPr>
          <p:spPr>
            <a:xfrm>
              <a:off x="5611836" y="3605047"/>
              <a:ext cx="1169696" cy="29084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63666A"/>
                  </a:solidFill>
                  <a:effectLst/>
                  <a:uLnTx/>
                  <a:uFillTx/>
                  <a:latin typeface="GE Inspira Sans"/>
                  <a:ea typeface="+mn-ea"/>
                  <a:cs typeface="+mn-cs"/>
                </a:rPr>
                <a:t>MAR for radiation therapy planning</a:t>
              </a:r>
            </a:p>
          </p:txBody>
        </p:sp>
        <p:pic>
          <p:nvPicPr>
            <p:cNvPr id="428" name="Picture 427">
              <a:extLst>
                <a:ext uri="{FF2B5EF4-FFF2-40B4-BE49-F238E27FC236}">
                  <a16:creationId xmlns:a16="http://schemas.microsoft.com/office/drawing/2014/main" id="{5B0D40B8-9F5F-411C-9BD4-44C74EE77E7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50911" y="5561850"/>
              <a:ext cx="326064" cy="306386"/>
            </a:xfrm>
            <a:prstGeom prst="rect">
              <a:avLst/>
            </a:prstGeom>
          </p:spPr>
        </p:pic>
        <p:pic>
          <p:nvPicPr>
            <p:cNvPr id="429" name="Picture 18" descr="Image result for MGH logo">
              <a:extLst>
                <a:ext uri="{FF2B5EF4-FFF2-40B4-BE49-F238E27FC236}">
                  <a16:creationId xmlns:a16="http://schemas.microsoft.com/office/drawing/2014/main" id="{0917714B-80F0-40F9-A2DD-0364FF0FD725}"/>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34174" r="81039" b="34402"/>
            <a:stretch/>
          </p:blipFill>
          <p:spPr bwMode="auto">
            <a:xfrm>
              <a:off x="5622061" y="5494276"/>
              <a:ext cx="281869" cy="467133"/>
            </a:xfrm>
            <a:prstGeom prst="rect">
              <a:avLst/>
            </a:prstGeom>
            <a:noFill/>
            <a:extLst>
              <a:ext uri="{909E8E84-426E-40DD-AFC4-6F175D3DCCD1}">
                <a14:hiddenFill xmlns:a14="http://schemas.microsoft.com/office/drawing/2010/main">
                  <a:solidFill>
                    <a:srgbClr val="FFFFFF"/>
                  </a:solidFill>
                </a14:hiddenFill>
              </a:ext>
            </a:extLst>
          </p:spPr>
        </p:pic>
        <p:pic>
          <p:nvPicPr>
            <p:cNvPr id="430" name="Picture 429">
              <a:extLst>
                <a:ext uri="{FF2B5EF4-FFF2-40B4-BE49-F238E27FC236}">
                  <a16:creationId xmlns:a16="http://schemas.microsoft.com/office/drawing/2014/main" id="{84E45C96-63CF-4A21-B09D-C476DCB52DDF}"/>
                </a:ext>
              </a:extLst>
            </p:cNvPr>
            <p:cNvPicPr>
              <a:picLocks noChangeAspect="1"/>
            </p:cNvPicPr>
            <p:nvPr/>
          </p:nvPicPr>
          <p:blipFill rotWithShape="1">
            <a:blip r:embed="rId15"/>
            <a:srcRect r="50241"/>
            <a:stretch/>
          </p:blipFill>
          <p:spPr>
            <a:xfrm>
              <a:off x="5711089" y="3919192"/>
              <a:ext cx="962770" cy="791544"/>
            </a:xfrm>
            <a:prstGeom prst="rect">
              <a:avLst/>
            </a:prstGeom>
          </p:spPr>
        </p:pic>
        <p:pic>
          <p:nvPicPr>
            <p:cNvPr id="431" name="Picture 430">
              <a:extLst>
                <a:ext uri="{FF2B5EF4-FFF2-40B4-BE49-F238E27FC236}">
                  <a16:creationId xmlns:a16="http://schemas.microsoft.com/office/drawing/2014/main" id="{213D9757-E048-461F-96BB-588F858F02D7}"/>
                </a:ext>
              </a:extLst>
            </p:cNvPr>
            <p:cNvPicPr>
              <a:picLocks noChangeAspect="1"/>
            </p:cNvPicPr>
            <p:nvPr/>
          </p:nvPicPr>
          <p:blipFill rotWithShape="1">
            <a:blip r:embed="rId15"/>
            <a:srcRect l="50000" r="241"/>
            <a:stretch/>
          </p:blipFill>
          <p:spPr>
            <a:xfrm>
              <a:off x="5711089" y="4702732"/>
              <a:ext cx="962770" cy="791544"/>
            </a:xfrm>
            <a:prstGeom prst="rect">
              <a:avLst/>
            </a:prstGeom>
          </p:spPr>
        </p:pic>
        <p:sp>
          <p:nvSpPr>
            <p:cNvPr id="432" name="Freeform 5">
              <a:extLst>
                <a:ext uri="{FF2B5EF4-FFF2-40B4-BE49-F238E27FC236}">
                  <a16:creationId xmlns:a16="http://schemas.microsoft.com/office/drawing/2014/main" id="{389DE63E-C8DE-4521-B747-F16AC6A85C3B}"/>
                </a:ext>
              </a:extLst>
            </p:cNvPr>
            <p:cNvSpPr>
              <a:spLocks noEditPoints="1"/>
            </p:cNvSpPr>
            <p:nvPr/>
          </p:nvSpPr>
          <p:spPr bwMode="auto">
            <a:xfrm>
              <a:off x="6002987" y="5548272"/>
              <a:ext cx="367486" cy="367272"/>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2340"/>
                </a:solidFill>
                <a:effectLst/>
                <a:uLnTx/>
                <a:uFillTx/>
                <a:latin typeface="GE Inspira Sans"/>
                <a:ea typeface="+mn-ea"/>
                <a:cs typeface="+mn-cs"/>
              </a:endParaRPr>
            </a:p>
          </p:txBody>
        </p:sp>
      </p:grpSp>
      <p:sp>
        <p:nvSpPr>
          <p:cNvPr id="433" name="TextBox 432">
            <a:extLst>
              <a:ext uri="{FF2B5EF4-FFF2-40B4-BE49-F238E27FC236}">
                <a16:creationId xmlns:a16="http://schemas.microsoft.com/office/drawing/2014/main" id="{3FE650BD-1B1F-4EF6-91F6-838A893D6D24}"/>
              </a:ext>
            </a:extLst>
          </p:cNvPr>
          <p:cNvSpPr txBox="1"/>
          <p:nvPr/>
        </p:nvSpPr>
        <p:spPr>
          <a:xfrm>
            <a:off x="4084341" y="6071739"/>
            <a:ext cx="609334"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GE Inspira Sans"/>
                <a:ea typeface="+mn-ea"/>
                <a:cs typeface="+mn-cs"/>
              </a:rPr>
              <a:t>ACTIVE</a:t>
            </a:r>
          </a:p>
        </p:txBody>
      </p:sp>
      <p:pic>
        <p:nvPicPr>
          <p:cNvPr id="86" name="Picture 85">
            <a:extLst>
              <a:ext uri="{FF2B5EF4-FFF2-40B4-BE49-F238E27FC236}">
                <a16:creationId xmlns:a16="http://schemas.microsoft.com/office/drawing/2014/main" id="{4C8CA36B-B309-4F62-85F1-DBA39C23E448}"/>
              </a:ext>
            </a:extLst>
          </p:cNvPr>
          <p:cNvPicPr>
            <a:picLocks noChangeAspect="1"/>
          </p:cNvPicPr>
          <p:nvPr/>
        </p:nvPicPr>
        <p:blipFill>
          <a:blip r:embed="rId16"/>
          <a:stretch>
            <a:fillRect/>
          </a:stretch>
        </p:blipFill>
        <p:spPr>
          <a:xfrm>
            <a:off x="5555997" y="3872267"/>
            <a:ext cx="742296" cy="758062"/>
          </a:xfrm>
          <a:prstGeom prst="rect">
            <a:avLst/>
          </a:prstGeom>
        </p:spPr>
      </p:pic>
      <p:pic>
        <p:nvPicPr>
          <p:cNvPr id="88" name="Picture 87">
            <a:extLst>
              <a:ext uri="{FF2B5EF4-FFF2-40B4-BE49-F238E27FC236}">
                <a16:creationId xmlns:a16="http://schemas.microsoft.com/office/drawing/2014/main" id="{A5B4BC18-227B-40F0-A784-194304704B58}"/>
              </a:ext>
            </a:extLst>
          </p:cNvPr>
          <p:cNvPicPr>
            <a:picLocks noChangeAspect="1"/>
          </p:cNvPicPr>
          <p:nvPr/>
        </p:nvPicPr>
        <p:blipFill>
          <a:blip r:embed="rId17"/>
          <a:stretch>
            <a:fillRect/>
          </a:stretch>
        </p:blipFill>
        <p:spPr>
          <a:xfrm>
            <a:off x="5561326" y="4691014"/>
            <a:ext cx="748096" cy="824432"/>
          </a:xfrm>
          <a:prstGeom prst="rect">
            <a:avLst/>
          </a:prstGeom>
        </p:spPr>
      </p:pic>
    </p:spTree>
    <p:extLst>
      <p:ext uri="{BB962C8B-B14F-4D97-AF65-F5344CB8AC3E}">
        <p14:creationId xmlns:p14="http://schemas.microsoft.com/office/powerpoint/2010/main" val="2497163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4042F3-8FDE-4217-84A3-5120DC1ACE81}"/>
              </a:ext>
            </a:extLst>
          </p:cNvPr>
          <p:cNvPicPr>
            <a:picLocks noChangeAspect="1"/>
          </p:cNvPicPr>
          <p:nvPr/>
        </p:nvPicPr>
        <p:blipFill>
          <a:blip r:embed="rId2"/>
          <a:stretch>
            <a:fillRect/>
          </a:stretch>
        </p:blipFill>
        <p:spPr>
          <a:xfrm>
            <a:off x="384518" y="1433004"/>
            <a:ext cx="8021574" cy="4863656"/>
          </a:xfrm>
          <a:prstGeom prst="rect">
            <a:avLst/>
          </a:prstGeom>
        </p:spPr>
      </p:pic>
      <p:sp>
        <p:nvSpPr>
          <p:cNvPr id="3" name="Content Placeholder 2">
            <a:extLst>
              <a:ext uri="{FF2B5EF4-FFF2-40B4-BE49-F238E27FC236}">
                <a16:creationId xmlns:a16="http://schemas.microsoft.com/office/drawing/2014/main" id="{42B69ECB-7208-4434-AAD1-DF545B343A23}"/>
              </a:ext>
            </a:extLst>
          </p:cNvPr>
          <p:cNvSpPr txBox="1">
            <a:spLocks/>
          </p:cNvSpPr>
          <p:nvPr/>
        </p:nvSpPr>
        <p:spPr>
          <a:xfrm>
            <a:off x="127620" y="66304"/>
            <a:ext cx="11936276" cy="693488"/>
          </a:xfrm>
          <a:prstGeom prst="rect">
            <a:avLst/>
          </a:prstGeom>
        </p:spPr>
        <p:txBody>
          <a:bodyPr vert="horz">
            <a:noAutofit/>
          </a:bodyPr>
          <a:lstStyle>
            <a:lvl1pPr marL="411480" indent="-342900" algn="l" rtl="0" eaLnBrk="1" latinLnBrk="0" hangingPunct="1">
              <a:spcBef>
                <a:spcPts val="700"/>
              </a:spcBef>
              <a:buClrTx/>
              <a:buSzPct val="95000"/>
              <a:buFont typeface="Courier New" panose="02070309020205020404" pitchFamily="49" charset="0"/>
              <a:buChar char="o"/>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Courier New" panose="02070309020205020404" pitchFamily="49" charset="0"/>
              <a:buChar char="o"/>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Courier New" panose="02070309020205020404" pitchFamily="49" charset="0"/>
              <a:buChar char="o"/>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Courier New" panose="02070309020205020404" pitchFamily="49" charset="0"/>
              <a:buChar char="o"/>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Courier New" panose="02070309020205020404" pitchFamily="49" charset="0"/>
              <a:buChar char="o"/>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lgn="ctr" fontAlgn="auto">
              <a:spcAft>
                <a:spcPts val="0"/>
              </a:spcAft>
              <a:buNone/>
            </a:pPr>
            <a:r>
              <a:rPr lang="en-US" sz="4800" dirty="0">
                <a:solidFill>
                  <a:srgbClr val="FF0000"/>
                </a:solidFill>
              </a:rPr>
              <a:t>Deep Recon Papers in Scopus</a:t>
            </a:r>
          </a:p>
        </p:txBody>
      </p:sp>
      <p:sp>
        <p:nvSpPr>
          <p:cNvPr id="4" name="Title 1">
            <a:extLst>
              <a:ext uri="{FF2B5EF4-FFF2-40B4-BE49-F238E27FC236}">
                <a16:creationId xmlns:a16="http://schemas.microsoft.com/office/drawing/2014/main" id="{05E34962-8603-400A-8D1C-C1ABB4954534}"/>
              </a:ext>
            </a:extLst>
          </p:cNvPr>
          <p:cNvSpPr>
            <a:spLocks noGrp="1"/>
          </p:cNvSpPr>
          <p:nvPr>
            <p:ph type="title"/>
          </p:nvPr>
        </p:nvSpPr>
        <p:spPr>
          <a:xfrm>
            <a:off x="5738037" y="3590092"/>
            <a:ext cx="3856537" cy="1477095"/>
          </a:xfrm>
        </p:spPr>
        <p:txBody>
          <a:bodyPr/>
          <a:lstStyle/>
          <a:p>
            <a:r>
              <a:rPr lang="en-US" sz="2000" dirty="0"/>
              <a:t>TAC:(“</a:t>
            </a:r>
            <a:r>
              <a:rPr lang="en-US" sz="2000" dirty="0">
                <a:solidFill>
                  <a:srgbClr val="FF0000"/>
                </a:solidFill>
              </a:rPr>
              <a:t>Deep learning</a:t>
            </a:r>
            <a:r>
              <a:rPr lang="en-US" sz="2000" dirty="0"/>
              <a:t>” AND “</a:t>
            </a:r>
            <a:r>
              <a:rPr lang="en-US" sz="2000" dirty="0">
                <a:solidFill>
                  <a:srgbClr val="FF0000"/>
                </a:solidFill>
              </a:rPr>
              <a:t>Medical</a:t>
            </a:r>
            <a:r>
              <a:rPr lang="en-US" sz="2000" dirty="0"/>
              <a:t>” AND “</a:t>
            </a:r>
            <a:r>
              <a:rPr lang="en-US" sz="2000" dirty="0">
                <a:solidFill>
                  <a:srgbClr val="FF0000"/>
                </a:solidFill>
              </a:rPr>
              <a:t>Image</a:t>
            </a:r>
            <a:r>
              <a:rPr lang="en-US" sz="2000" dirty="0"/>
              <a:t>”</a:t>
            </a:r>
            <a:br>
              <a:rPr lang="en-US" sz="2000" dirty="0"/>
            </a:br>
            <a:r>
              <a:rPr lang="en-US" sz="2000" dirty="0"/>
              <a:t>AND “</a:t>
            </a:r>
            <a:r>
              <a:rPr lang="en-US" sz="2000" dirty="0">
                <a:solidFill>
                  <a:srgbClr val="FF0000"/>
                </a:solidFill>
              </a:rPr>
              <a:t>Reconstruct*</a:t>
            </a:r>
            <a:r>
              <a:rPr lang="en-US" sz="2000" dirty="0"/>
              <a:t>”)</a:t>
            </a:r>
          </a:p>
        </p:txBody>
      </p:sp>
    </p:spTree>
    <p:extLst>
      <p:ext uri="{BB962C8B-B14F-4D97-AF65-F5344CB8AC3E}">
        <p14:creationId xmlns:p14="http://schemas.microsoft.com/office/powerpoint/2010/main" val="24335963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037D29BF67744493AC767626542B74" ma:contentTypeVersion="8" ma:contentTypeDescription="Create a new document." ma:contentTypeScope="" ma:versionID="9fba13bb70f6fdc0d8881ca83cca6939">
  <xsd:schema xmlns:xsd="http://www.w3.org/2001/XMLSchema" xmlns:xs="http://www.w3.org/2001/XMLSchema" xmlns:p="http://schemas.microsoft.com/office/2006/metadata/properties" xmlns:ns3="e5cbae32-1e56-4ed1-98f0-920e58778960" targetNamespace="http://schemas.microsoft.com/office/2006/metadata/properties" ma:root="true" ma:fieldsID="e0701a60e0df51587e5e07234ec8de35" ns3:_="">
    <xsd:import namespace="e5cbae32-1e56-4ed1-98f0-920e5877896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cbae32-1e56-4ed1-98f0-920e587789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E0D81F-FD3B-4692-82F9-CF66C76BDE22}">
  <ds:schemaRefs>
    <ds:schemaRef ds:uri="http://schemas.openxmlformats.org/package/2006/metadata/core-properties"/>
    <ds:schemaRef ds:uri="http://purl.org/dc/elements/1.1/"/>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e5cbae32-1e56-4ed1-98f0-920e58778960"/>
    <ds:schemaRef ds:uri="http://purl.org/dc/dcmitype/"/>
  </ds:schemaRefs>
</ds:datastoreItem>
</file>

<file path=customXml/itemProps2.xml><?xml version="1.0" encoding="utf-8"?>
<ds:datastoreItem xmlns:ds="http://schemas.openxmlformats.org/officeDocument/2006/customXml" ds:itemID="{6538D22B-7418-4B83-9BEF-05CEE3E2AF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cbae32-1e56-4ed1-98f0-920e58778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B10355-A441-4EDA-B44D-7727BD6250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28841</TotalTime>
  <Words>2147</Words>
  <Application>Microsoft Office PowerPoint</Application>
  <PresentationFormat>Widescreen</PresentationFormat>
  <Paragraphs>387</Paragraphs>
  <Slides>58</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Calibri</vt:lpstr>
      <vt:lpstr>Cambria Math</vt:lpstr>
      <vt:lpstr>Corbel</vt:lpstr>
      <vt:lpstr>Courier New</vt:lpstr>
      <vt:lpstr>Garamond</vt:lpstr>
      <vt:lpstr>GE Inspira Sans</vt:lpstr>
      <vt:lpstr>Times New Roman</vt:lpstr>
      <vt:lpstr>Wingdings</vt:lpstr>
      <vt:lpstr>Wingdings 2</vt:lpstr>
      <vt:lpstr>Metro</vt:lpstr>
      <vt:lpstr>PowerPoint Presentation</vt:lpstr>
      <vt:lpstr>MI Schedule for F21</vt:lpstr>
      <vt:lpstr>Outline</vt:lpstr>
      <vt:lpstr>Importance of Medical Imaging</vt:lpstr>
      <vt:lpstr>Challenges in Medical Imaging</vt:lpstr>
      <vt:lpstr>Roadmap for Deep Imaging (2016)</vt:lpstr>
      <vt:lpstr>Review on Deep Tomographic Imaging (2020)</vt:lpstr>
      <vt:lpstr>RPI-GRC Collaborations in CT</vt:lpstr>
      <vt:lpstr>TAC:(“Deep learning” AND “Medical” AND “Image” AND “Reconstruct*”)</vt:lpstr>
      <vt:lpstr>PowerPoint Presentation</vt:lpstr>
      <vt:lpstr>TAC:((“Deep learning" OR “Artificial intelligence" OR AI OR “Machine learning") AND (Tomographic OR Tomography) AND Reconstruction)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Outline</vt:lpstr>
      <vt:lpstr>Task-specific Measures</vt:lpstr>
      <vt:lpstr>Four Cases (Two Error Types)</vt:lpstr>
      <vt:lpstr>Sensitivity &amp; Specificity</vt:lpstr>
      <vt:lpstr>Receiver Operating Characteristic</vt:lpstr>
      <vt:lpstr>Big Data</vt:lpstr>
      <vt:lpstr>Training, Validation, &amp; Testing</vt:lpstr>
      <vt:lpstr>PowerPoint Presentation</vt:lpstr>
      <vt:lpstr>Outline</vt:lpstr>
      <vt:lpstr>PURGE: Major AI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Robustness Issue</vt:lpstr>
      <vt:lpstr>PowerPoint Presentation</vt:lpstr>
      <vt:lpstr>Instabilities of Deep Reconstruction</vt:lpstr>
      <vt:lpstr>General Answer: Superiority Principle</vt:lpstr>
      <vt:lpstr>Specific Answer: ACID</vt:lpstr>
      <vt:lpstr>Best Solution in the Intersection</vt:lpstr>
      <vt:lpstr>Illustration of Reconstruction Workflow</vt:lpstr>
      <vt:lpstr>Lipschitz Continuity</vt:lpstr>
      <vt:lpstr>PowerPoint Presentation</vt:lpstr>
      <vt:lpstr>Explainability Issue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Homework (Find AUC for Modified Data)</vt:lpstr>
      <vt:lpstr>PowerPoint Presentation</vt:lpstr>
    </vt:vector>
  </TitlesOfParts>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 PowerPoint Template2</dc:title>
  <dc:creator>David Stanley</dc:creator>
  <cp:lastModifiedBy>Wang, Ge</cp:lastModifiedBy>
  <cp:revision>3471</cp:revision>
  <cp:lastPrinted>2012-03-08T21:40:16Z</cp:lastPrinted>
  <dcterms:created xsi:type="dcterms:W3CDTF">2006-10-23T16:36:06Z</dcterms:created>
  <dcterms:modified xsi:type="dcterms:W3CDTF">2021-11-30T12:28:14Z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0x010100AE037D29BF67744493AC767626542B74</vt:lpwstr>
  </property>
</Properties>
</file>