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 id="2147483672" r:id="rId5"/>
    <p:sldMasterId id="2147483686" r:id="rId6"/>
    <p:sldMasterId id="2147483700" r:id="rId7"/>
  </p:sldMasterIdLst>
  <p:notesMasterIdLst>
    <p:notesMasterId r:id="rId55"/>
  </p:notesMasterIdLst>
  <p:handoutMasterIdLst>
    <p:handoutMasterId r:id="rId56"/>
  </p:handoutMasterIdLst>
  <p:sldIdLst>
    <p:sldId id="1214" r:id="rId8"/>
    <p:sldId id="1581" r:id="rId9"/>
    <p:sldId id="1972" r:id="rId10"/>
    <p:sldId id="1973" r:id="rId11"/>
    <p:sldId id="1974" r:id="rId12"/>
    <p:sldId id="2022" r:id="rId13"/>
    <p:sldId id="2021" r:id="rId14"/>
    <p:sldId id="2020" r:id="rId15"/>
    <p:sldId id="2019" r:id="rId16"/>
    <p:sldId id="1975" r:id="rId17"/>
    <p:sldId id="1976" r:id="rId18"/>
    <p:sldId id="1977" r:id="rId19"/>
    <p:sldId id="1978" r:id="rId20"/>
    <p:sldId id="1979" r:id="rId21"/>
    <p:sldId id="1980" r:id="rId22"/>
    <p:sldId id="1981" r:id="rId23"/>
    <p:sldId id="1982" r:id="rId24"/>
    <p:sldId id="1983" r:id="rId25"/>
    <p:sldId id="1993" r:id="rId26"/>
    <p:sldId id="1994" r:id="rId27"/>
    <p:sldId id="1984" r:id="rId28"/>
    <p:sldId id="1985" r:id="rId29"/>
    <p:sldId id="1986" r:id="rId30"/>
    <p:sldId id="1992" r:id="rId31"/>
    <p:sldId id="1995" r:id="rId32"/>
    <p:sldId id="1996" r:id="rId33"/>
    <p:sldId id="1997" r:id="rId34"/>
    <p:sldId id="1998" r:id="rId35"/>
    <p:sldId id="1999" r:id="rId36"/>
    <p:sldId id="2000" r:id="rId37"/>
    <p:sldId id="2001" r:id="rId38"/>
    <p:sldId id="2002" r:id="rId39"/>
    <p:sldId id="2003" r:id="rId40"/>
    <p:sldId id="2004" r:id="rId41"/>
    <p:sldId id="2023" r:id="rId42"/>
    <p:sldId id="2006" r:id="rId43"/>
    <p:sldId id="2007" r:id="rId44"/>
    <p:sldId id="2008" r:id="rId45"/>
    <p:sldId id="2009" r:id="rId46"/>
    <p:sldId id="2010" r:id="rId47"/>
    <p:sldId id="2011" r:id="rId48"/>
    <p:sldId id="2012" r:id="rId49"/>
    <p:sldId id="2013" r:id="rId50"/>
    <p:sldId id="2014" r:id="rId51"/>
    <p:sldId id="2015" r:id="rId52"/>
    <p:sldId id="2016" r:id="rId53"/>
    <p:sldId id="2017" r:id="rId5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FF9900"/>
    <a:srgbClr val="00CCFF"/>
    <a:srgbClr val="009900"/>
    <a:srgbClr val="FF99CC"/>
    <a:srgbClr val="9900FF"/>
    <a:srgbClr val="CC0000"/>
    <a:srgbClr val="0033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1" autoAdjust="0"/>
    <p:restoredTop sz="93979" autoAdjust="0"/>
  </p:normalViewPr>
  <p:slideViewPr>
    <p:cSldViewPr snapToGrid="0">
      <p:cViewPr varScale="1">
        <p:scale>
          <a:sx n="72" d="100"/>
          <a:sy n="72" d="100"/>
        </p:scale>
        <p:origin x="224" y="38"/>
      </p:cViewPr>
      <p:guideLst>
        <p:guide orient="horz" pos="2160"/>
        <p:guide pos="3840"/>
      </p:guideLst>
    </p:cSldViewPr>
  </p:slideViewPr>
  <p:outlineViewPr>
    <p:cViewPr>
      <p:scale>
        <a:sx n="33" d="100"/>
        <a:sy n="33" d="100"/>
      </p:scale>
      <p:origin x="0" y="-8156"/>
    </p:cViewPr>
  </p:outlineViewPr>
  <p:notesTextViewPr>
    <p:cViewPr>
      <p:scale>
        <a:sx n="3" d="2"/>
        <a:sy n="3" d="2"/>
      </p:scale>
      <p:origin x="0" y="0"/>
    </p:cViewPr>
  </p:notesTextViewPr>
  <p:sorterViewPr>
    <p:cViewPr varScale="1">
      <p:scale>
        <a:sx n="1" d="1"/>
        <a:sy n="1" d="1"/>
      </p:scale>
      <p:origin x="0" y="-1908"/>
    </p:cViewPr>
  </p:sorterViewPr>
  <p:notesViewPr>
    <p:cSldViewPr snapToGrid="0">
      <p:cViewPr varScale="1">
        <p:scale>
          <a:sx n="84" d="100"/>
          <a:sy n="84" d="100"/>
        </p:scale>
        <p:origin x="38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 Id="rId9"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12.wmf"/><Relationship Id="rId3" Type="http://schemas.openxmlformats.org/officeDocument/2006/relationships/image" Target="../media/image14.wmf"/><Relationship Id="rId7" Type="http://schemas.openxmlformats.org/officeDocument/2006/relationships/image" Target="../media/image17.wmf"/><Relationship Id="rId12" Type="http://schemas.openxmlformats.org/officeDocument/2006/relationships/image" Target="../media/image11.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6.wmf"/><Relationship Id="rId11" Type="http://schemas.openxmlformats.org/officeDocument/2006/relationships/image" Target="../media/image10.wmf"/><Relationship Id="rId5" Type="http://schemas.openxmlformats.org/officeDocument/2006/relationships/image" Target="../media/image9.wmf"/><Relationship Id="rId10" Type="http://schemas.openxmlformats.org/officeDocument/2006/relationships/image" Target="../media/image20.wmf"/><Relationship Id="rId4" Type="http://schemas.openxmlformats.org/officeDocument/2006/relationships/image" Target="../media/image15.wmf"/><Relationship Id="rId9" Type="http://schemas.openxmlformats.org/officeDocument/2006/relationships/image" Target="../media/image19.wmf"/><Relationship Id="rId14"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34316-6637-4CE1-9B72-F0CA3A461E32}" type="datetimeFigureOut">
              <a:rPr lang="en-US" smtClean="0"/>
              <a:t>11/11/2021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F9BD-D9D2-4553-9EC6-6BBB2D7F9AFC}" type="slidenum">
              <a:rPr lang="en-US" smtClean="0"/>
              <a:t>‹#›</a:t>
            </a:fld>
            <a:endParaRPr lang="en-US"/>
          </a:p>
        </p:txBody>
      </p:sp>
    </p:spTree>
    <p:extLst>
      <p:ext uri="{BB962C8B-B14F-4D97-AF65-F5344CB8AC3E}">
        <p14:creationId xmlns:p14="http://schemas.microsoft.com/office/powerpoint/2010/main" val="154511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F30534E-9FB8-46AE-8E3B-5675B268AE6A}" type="slidenum">
              <a:rPr lang="en-US"/>
              <a:pPr/>
              <a:t>‹#›</a:t>
            </a:fld>
            <a:endParaRPr lang="en-US"/>
          </a:p>
        </p:txBody>
      </p:sp>
    </p:spTree>
    <p:extLst>
      <p:ext uri="{BB962C8B-B14F-4D97-AF65-F5344CB8AC3E}">
        <p14:creationId xmlns:p14="http://schemas.microsoft.com/office/powerpoint/2010/main" val="3913618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1</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C0EDDE-ACF6-479C-BB55-10C53FCBC922}"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3707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DA78F4-B156-46B5-B43E-EE6B12757DCD}"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50206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516A8-FC55-4945-A4E6-3BDDA592A427}"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59021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6828C9-2B0B-451E-9A66-72B84A704FAE}" type="slidenum">
              <a:rPr kumimoji="0" lang="nl-BE" sz="1200" b="0" i="0" u="none" strike="noStrike" kern="1200" cap="none" spc="0" normalizeH="0" baseline="0" noProof="0" smtClean="0">
                <a:ln>
                  <a:noFill/>
                </a:ln>
                <a:solidFill>
                  <a:prstClr val="black"/>
                </a:solidFill>
                <a:effectLst/>
                <a:uLnTx/>
                <a:uFillTx/>
                <a:latin typeface="Arial" charset="0"/>
                <a:ea typeface="ＭＳ Ｐゴシック" pitchFamily="1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Arial" charset="0"/>
              <a:ea typeface="ＭＳ Ｐゴシック" pitchFamily="116" charset="-128"/>
              <a:cs typeface="+mn-cs"/>
            </a:endParaRPr>
          </a:p>
        </p:txBody>
      </p:sp>
    </p:spTree>
    <p:extLst>
      <p:ext uri="{BB962C8B-B14F-4D97-AF65-F5344CB8AC3E}">
        <p14:creationId xmlns:p14="http://schemas.microsoft.com/office/powerpoint/2010/main" val="100883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FF36D5-8C61-4EBB-9104-0DF3735E3F2C}"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67843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202DBF-0236-49E0-8C2F-DBDC2955DE3B}"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02593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C1FD8B-B96D-4B64-804E-1CAE829B5D4C}" type="slidenum">
              <a:rPr kumimoji="0" lang="nl-BE" sz="1200" b="0" i="0" u="none" strike="noStrike" kern="1200" cap="none" spc="0" normalizeH="0" baseline="0" noProof="0" smtClean="0">
                <a:ln>
                  <a:noFill/>
                </a:ln>
                <a:solidFill>
                  <a:prstClr val="black"/>
                </a:solidFill>
                <a:effectLst/>
                <a:uLnTx/>
                <a:uFillTx/>
                <a:latin typeface="Arial" charset="0"/>
                <a:ea typeface="ＭＳ Ｐゴシック" pitchFamily="1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Arial" charset="0"/>
              <a:ea typeface="ＭＳ Ｐゴシック" pitchFamily="116" charset="-128"/>
              <a:cs typeface="+mn-cs"/>
            </a:endParaRPr>
          </a:p>
        </p:txBody>
      </p:sp>
    </p:spTree>
    <p:extLst>
      <p:ext uri="{BB962C8B-B14F-4D97-AF65-F5344CB8AC3E}">
        <p14:creationId xmlns:p14="http://schemas.microsoft.com/office/powerpoint/2010/main" val="67581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36F2FC-E52D-4C31-96B6-FBDA440C8484}"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1033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94E460-7CC3-452B-8E5B-C3F1174EB34A}"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01340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8F6AA7-AA53-49B2-BB7D-1919FD247206}"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5554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2</a:t>
            </a:fld>
            <a:endParaRPr lang="en-US"/>
          </a:p>
        </p:txBody>
      </p:sp>
    </p:spTree>
    <p:extLst>
      <p:ext uri="{BB962C8B-B14F-4D97-AF65-F5344CB8AC3E}">
        <p14:creationId xmlns:p14="http://schemas.microsoft.com/office/powerpoint/2010/main" val="4090823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CA2E69-2B94-406E-92E8-17C161D4A032}"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56811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FA8FD-9DC1-4ABB-B720-2CA826004A03}"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31924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4D782D-D23A-451F-9310-73B73AA358B1}"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0863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B26EDD-55C9-4FCA-A3B4-7917B808B244}"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17943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21256-D588-4CC1-B292-B79CE05E3B7A}"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17833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5E56D2-8884-4377-93F0-D4E37BD23D2C}"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31466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7</a:t>
            </a:fld>
            <a:endParaRPr lang="en-US"/>
          </a:p>
        </p:txBody>
      </p:sp>
    </p:spTree>
    <p:extLst>
      <p:ext uri="{BB962C8B-B14F-4D97-AF65-F5344CB8AC3E}">
        <p14:creationId xmlns:p14="http://schemas.microsoft.com/office/powerpoint/2010/main" val="999226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5EE921-AC91-4952-95E8-5358BDEDC087}"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00284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E21542-D28C-4DDB-B539-78091D6B6A08}"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64884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380FC4-CD11-491A-84A9-554BF09055AD}"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58797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EB031B-49AA-4179-8D0B-6BDC888C63BB}" type="slidenum">
              <a:rPr kumimoji="0" lang="nl-BE" sz="13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6773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A9FEFB-552F-4218-99FB-A08EF544E351}"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725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1ECB41-DAF7-4DE2-8C6F-697A1E1250FD}" type="slidenum">
              <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sz="13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8543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70BB656-96AB-4B78-8EA5-C82FE78C7608}" type="datetime1">
              <a:rPr lang="en-US" smtClean="0"/>
              <a:t>11/11/2021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6A09340-0AFB-4924-A558-5568C0609C8B}" type="slidenum">
              <a:rPr lang="en-US" smtClean="0"/>
              <a:t>‹#›</a:t>
            </a:fld>
            <a:endParaRPr lang="en-US"/>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7177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ACAD0C-DDA8-41F8-B355-8FC9FC1D91D6}" type="datetime1">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FABA215-C6CD-4E2F-96B1-2280DCFBB8B3}" type="slidenum">
              <a:rPr lang="en-US" smtClean="0"/>
              <a:pPr>
                <a:defRPr/>
              </a:pPr>
              <a:t>‹#›</a:t>
            </a:fld>
            <a:endParaRPr lang="en-US"/>
          </a:p>
        </p:txBody>
      </p:sp>
    </p:spTree>
    <p:extLst>
      <p:ext uri="{BB962C8B-B14F-4D97-AF65-F5344CB8AC3E}">
        <p14:creationId xmlns:p14="http://schemas.microsoft.com/office/powerpoint/2010/main" val="23466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4"/>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C40C58-476B-4006-B784-E343E3609029}" type="datetime1">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8083724-F38A-4329-8323-400DF434F34B}" type="slidenum">
              <a:rPr lang="en-US" smtClean="0"/>
              <a:pPr>
                <a:defRPr/>
              </a:pPr>
              <a:t>‹#›</a:t>
            </a:fld>
            <a:endParaRPr lang="en-US"/>
          </a:p>
        </p:txBody>
      </p:sp>
    </p:spTree>
    <p:extLst>
      <p:ext uri="{BB962C8B-B14F-4D97-AF65-F5344CB8AC3E}">
        <p14:creationId xmlns:p14="http://schemas.microsoft.com/office/powerpoint/2010/main" val="18630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3" name="Object 11"/>
          <p:cNvGraphicFramePr>
            <a:graphicFrameLocks noChangeAspect="1"/>
          </p:cNvGraphicFramePr>
          <p:nvPr/>
        </p:nvGraphicFramePr>
        <p:xfrm>
          <a:off x="107951" y="87314"/>
          <a:ext cx="2755900" cy="2568575"/>
        </p:xfrm>
        <a:graphic>
          <a:graphicData uri="http://schemas.openxmlformats.org/presentationml/2006/ole">
            <mc:AlternateContent xmlns:mc="http://schemas.openxmlformats.org/markup-compatibility/2006">
              <mc:Choice xmlns:v="urn:schemas-microsoft-com:vml" Requires="v">
                <p:oleObj spid="_x0000_s145427" name="Image" r:id="rId3" imgW="2228092" imgH="2770638" progId="">
                  <p:embed/>
                </p:oleObj>
              </mc:Choice>
              <mc:Fallback>
                <p:oleObj name="Image" r:id="rId3" imgW="2228092" imgH="2770638" progId="">
                  <p:embed/>
                  <p:pic>
                    <p:nvPicPr>
                      <p:cNvPr id="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1" y="87314"/>
                        <a:ext cx="27559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 name="AutoShape 4"/>
          <p:cNvSpPr>
            <a:spLocks noChangeArrowheads="1"/>
          </p:cNvSpPr>
          <p:nvPr/>
        </p:nvSpPr>
        <p:spPr bwMode="auto">
          <a:xfrm>
            <a:off x="3494618" y="2339975"/>
            <a:ext cx="8210549" cy="152400"/>
          </a:xfrm>
          <a:custGeom>
            <a:avLst/>
            <a:gdLst>
              <a:gd name="T0" fmla="*/ 0 w 1000"/>
              <a:gd name="T1" fmla="*/ 0 h 1000"/>
              <a:gd name="T2" fmla="*/ 3805590 w 1000"/>
              <a:gd name="T3" fmla="*/ 0 h 1000"/>
              <a:gd name="T4" fmla="*/ 3805590 w 1000"/>
              <a:gd name="T5" fmla="*/ 152400 h 1000"/>
              <a:gd name="T6" fmla="*/ 0 w 1000"/>
              <a:gd name="T7" fmla="*/ 152400 h 1000"/>
              <a:gd name="T8" fmla="*/ 0 w 1000"/>
              <a:gd name="T9" fmla="*/ 0 h 1000"/>
              <a:gd name="T10" fmla="*/ 6157912 w 1000"/>
              <a:gd name="T11" fmla="*/ 0 h 1000"/>
              <a:gd name="T12" fmla="*/ 0 60000 65536"/>
              <a:gd name="T13" fmla="*/ 0 60000 65536"/>
              <a:gd name="T14" fmla="*/ 0 60000 65536"/>
              <a:gd name="T15" fmla="*/ 0 60000 65536"/>
              <a:gd name="T16" fmla="*/ 0 60000 65536"/>
              <a:gd name="T17" fmla="*/ 0 60000 65536"/>
              <a:gd name="T18" fmla="*/ 0 w 1000"/>
              <a:gd name="T19" fmla="*/ 0 h 1000"/>
              <a:gd name="T20" fmla="*/ 1000 w 1000"/>
              <a:gd name="T21" fmla="*/ 1000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close/>
              </a:path>
              <a:path w="1000" h="1000">
                <a:moveTo>
                  <a:pt x="0" y="0"/>
                </a:moveTo>
                <a:lnTo>
                  <a:pt x="1000" y="0"/>
                </a:ln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2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 name="Title 1"/>
          <p:cNvSpPr>
            <a:spLocks noGrp="1"/>
          </p:cNvSpPr>
          <p:nvPr>
            <p:ph type="ctrTitle"/>
          </p:nvPr>
        </p:nvSpPr>
        <p:spPr>
          <a:xfrm>
            <a:off x="3390918" y="2571746"/>
            <a:ext cx="8515373" cy="857255"/>
          </a:xfrm>
        </p:spPr>
        <p:txBody>
          <a:bodyPr/>
          <a:lstStyle>
            <a:lvl1pPr algn="l">
              <a:lnSpc>
                <a:spcPct val="150000"/>
              </a:lnSpc>
              <a:defRPr sz="2800">
                <a:solidFill>
                  <a:schemeClr val="bg2"/>
                </a:solidFill>
              </a:defRPr>
            </a:lvl1pPr>
          </a:lstStyle>
          <a:p>
            <a:r>
              <a:rPr lang="en-US"/>
              <a:t>Click to edit Master title style</a:t>
            </a:r>
            <a:endParaRPr lang="nl-BE" dirty="0"/>
          </a:p>
        </p:txBody>
      </p:sp>
      <p:sp>
        <p:nvSpPr>
          <p:cNvPr id="5" name="Date Placeholder 3"/>
          <p:cNvSpPr>
            <a:spLocks noGrp="1"/>
          </p:cNvSpPr>
          <p:nvPr>
            <p:ph type="dt" sz="half" idx="10"/>
          </p:nvPr>
        </p:nvSpPr>
        <p:spPr/>
        <p:txBody>
          <a:bodyPr/>
          <a:lstStyle>
            <a:lvl1pPr>
              <a:defRPr/>
            </a:lvl1pPr>
          </a:lstStyle>
          <a:p>
            <a:pPr eaLnBrk="1" hangingPunct="1">
              <a:defRPr/>
            </a:pPr>
            <a:fld id="{C91C9DAD-57BD-4046-9D5D-55C750D2067A}"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6"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7" name="Slide Number Placeholder 5"/>
          <p:cNvSpPr>
            <a:spLocks noGrp="1"/>
          </p:cNvSpPr>
          <p:nvPr>
            <p:ph type="sldNum" sz="quarter" idx="12"/>
          </p:nvPr>
        </p:nvSpPr>
        <p:spPr/>
        <p:txBody>
          <a:bodyPr/>
          <a:lstStyle>
            <a:lvl1pPr algn="r">
              <a:defRPr/>
            </a:lvl1pPr>
          </a:lstStyle>
          <a:p>
            <a:pPr>
              <a:defRPr/>
            </a:pPr>
            <a:fld id="{181838EA-39D6-43C0-8D52-408E90A0F8E3}"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35026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104405EC-7662-4C16-BCCD-BC2F4C7F466D}"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908D6E59-F65D-4085-AD0C-F7F979BF742C}"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2806272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7167"/>
            <a:ext cx="10972800" cy="5857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59FB819C-60F1-4621-A2DF-2B3BA73A0E84}"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CEB03682-B61C-498A-A8FF-7D98E98FF2BF}"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89857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a:xfrm>
            <a:off x="609600" y="1600201"/>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Content Placeholder 2"/>
          <p:cNvSpPr>
            <a:spLocks noGrp="1"/>
          </p:cNvSpPr>
          <p:nvPr>
            <p:ph idx="13"/>
          </p:nvPr>
        </p:nvSpPr>
        <p:spPr>
          <a:xfrm>
            <a:off x="609600" y="3786190"/>
            <a:ext cx="10972800" cy="204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3"/>
          <p:cNvSpPr>
            <a:spLocks noGrp="1"/>
          </p:cNvSpPr>
          <p:nvPr>
            <p:ph type="dt" sz="half" idx="14"/>
          </p:nvPr>
        </p:nvSpPr>
        <p:spPr/>
        <p:txBody>
          <a:bodyPr/>
          <a:lstStyle>
            <a:lvl1pPr>
              <a:defRPr/>
            </a:lvl1pPr>
          </a:lstStyle>
          <a:p>
            <a:pPr eaLnBrk="1" hangingPunct="1">
              <a:defRPr/>
            </a:pPr>
            <a:fld id="{C516D169-479E-4896-AFAF-19CDCB94B3B9}"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6" name="Footer Placeholder 4"/>
          <p:cNvSpPr>
            <a:spLocks noGrp="1"/>
          </p:cNvSpPr>
          <p:nvPr>
            <p:ph type="ftr" sz="quarter" idx="15"/>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8" name="Slide Number Placeholder 5"/>
          <p:cNvSpPr>
            <a:spLocks noGrp="1"/>
          </p:cNvSpPr>
          <p:nvPr>
            <p:ph type="sldNum" sz="quarter" idx="16"/>
          </p:nvPr>
        </p:nvSpPr>
        <p:spPr/>
        <p:txBody>
          <a:bodyPr/>
          <a:lstStyle>
            <a:lvl1pPr algn="r">
              <a:defRPr/>
            </a:lvl1pPr>
          </a:lstStyle>
          <a:p>
            <a:pPr>
              <a:defRPr/>
            </a:pPr>
            <a:fld id="{E4CD182A-DABE-421E-AA3B-2BCAFAA6263B}"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73886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hangingPunct="1">
              <a:defRPr/>
            </a:pPr>
            <a:fld id="{9AB08C04-BC8B-4469-A8AA-0176BC874ABC}"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D9EB8A49-D611-4764-A09E-D3958AE8CE93}"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405322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lvl1pPr>
              <a:defRPr/>
            </a:lvl1pPr>
          </a:lstStyle>
          <a:p>
            <a:pPr eaLnBrk="1" hangingPunct="1">
              <a:defRPr/>
            </a:pPr>
            <a:fld id="{E1096937-035D-4CE6-B668-A4A190CB4FEE}"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6" name="Footer Placeholder 5"/>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7" name="Slide Number Placeholder 6"/>
          <p:cNvSpPr>
            <a:spLocks noGrp="1"/>
          </p:cNvSpPr>
          <p:nvPr>
            <p:ph type="sldNum" sz="quarter" idx="12"/>
          </p:nvPr>
        </p:nvSpPr>
        <p:spPr/>
        <p:txBody>
          <a:bodyPr/>
          <a:lstStyle>
            <a:lvl1pPr algn="r">
              <a:defRPr/>
            </a:lvl1pPr>
          </a:lstStyle>
          <a:p>
            <a:pPr>
              <a:defRPr/>
            </a:pPr>
            <a:fld id="{C9E5AA97-969B-448A-A05B-82E358DAB2FF}"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673092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lvl1pPr>
              <a:defRPr/>
            </a:lvl1pPr>
          </a:lstStyle>
          <a:p>
            <a:pPr eaLnBrk="1" hangingPunct="1">
              <a:defRPr/>
            </a:pPr>
            <a:fld id="{624D00C0-6063-481D-ABD3-AB4AD1E9D19C}"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8" name="Footer Placeholder 7"/>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9" name="Slide Number Placeholder 8"/>
          <p:cNvSpPr>
            <a:spLocks noGrp="1"/>
          </p:cNvSpPr>
          <p:nvPr>
            <p:ph type="sldNum" sz="quarter" idx="12"/>
          </p:nvPr>
        </p:nvSpPr>
        <p:spPr/>
        <p:txBody>
          <a:bodyPr/>
          <a:lstStyle>
            <a:lvl1pPr algn="r">
              <a:defRPr/>
            </a:lvl1pPr>
          </a:lstStyle>
          <a:p>
            <a:pPr>
              <a:defRPr/>
            </a:pPr>
            <a:fld id="{19CA9EFC-5F4F-4B94-BF3A-6306DCA5246D}"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259476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lvl1pPr>
              <a:defRPr/>
            </a:lvl1pPr>
          </a:lstStyle>
          <a:p>
            <a:pPr eaLnBrk="1" hangingPunct="1">
              <a:defRPr/>
            </a:pPr>
            <a:fld id="{B6DAC699-7D45-465C-953F-29F3ED59E95C}"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4" name="Footer Placeholder 3"/>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5" name="Slide Number Placeholder 4"/>
          <p:cNvSpPr>
            <a:spLocks noGrp="1"/>
          </p:cNvSpPr>
          <p:nvPr>
            <p:ph type="sldNum" sz="quarter" idx="12"/>
          </p:nvPr>
        </p:nvSpPr>
        <p:spPr/>
        <p:txBody>
          <a:bodyPr/>
          <a:lstStyle>
            <a:lvl1pPr algn="r">
              <a:defRPr/>
            </a:lvl1pPr>
          </a:lstStyle>
          <a:p>
            <a:pPr>
              <a:defRPr/>
            </a:pPr>
            <a:fld id="{DBCC2F95-A49C-4F8D-AD30-42B410397710}"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220873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426464"/>
          </a:xfrm>
          <a:solidFill>
            <a:schemeClr val="accent4">
              <a:lumMod val="20000"/>
              <a:lumOff val="80000"/>
            </a:schemeClr>
          </a:solidFill>
        </p:spPr>
        <p:txBody>
          <a:bodyPr anchor="ctr"/>
          <a:lstStyle>
            <a:lvl1pPr>
              <a:defRPr sz="4000"/>
            </a:lvl1pPr>
          </a:lstStyle>
          <a:p>
            <a:r>
              <a:rPr kumimoji="0" lang="en-US" dirty="0"/>
              <a:t>Click to Edit Master Title Style</a:t>
            </a:r>
          </a:p>
        </p:txBody>
      </p:sp>
      <p:sp>
        <p:nvSpPr>
          <p:cNvPr id="3" name="Content Placeholder 2"/>
          <p:cNvSpPr>
            <a:spLocks noGrp="1"/>
          </p:cNvSpPr>
          <p:nvPr>
            <p:ph idx="1"/>
          </p:nvPr>
        </p:nvSpPr>
        <p:spPr/>
        <p:txBody>
          <a:bodyPr/>
          <a:lstStyle>
            <a:lvl1pPr marL="411480" indent="-342900">
              <a:buFont typeface="Arial" panose="020B0604020202020204" pitchFamily="34" charset="0"/>
              <a:buChar char="•"/>
              <a:defRPr/>
            </a:lvl1pPr>
            <a:lvl2pPr marL="740664" indent="-285750">
              <a:buFont typeface="Arial" panose="020B0604020202020204" pitchFamily="34" charset="0"/>
              <a:buChar char="•"/>
              <a:defRPr/>
            </a:lvl2pPr>
            <a:lvl3pPr marL="996696" indent="-228600">
              <a:buFont typeface="Arial" panose="020B0604020202020204" pitchFamily="34" charset="0"/>
              <a:buChar char="•"/>
              <a:defRPr/>
            </a:lvl3pPr>
            <a:lvl4pPr marL="1261872" indent="-228600">
              <a:buFont typeface="Arial" panose="020B0604020202020204" pitchFamily="34" charset="0"/>
              <a:buChar char="•"/>
              <a:defRPr/>
            </a:lvl4pPr>
            <a:lvl5pPr marL="1481328" indent="-210312">
              <a:buFont typeface="Arial" panose="020B0604020202020204" pitchFamily="34" charset="0"/>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18136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1" hangingPunct="1">
              <a:defRPr/>
            </a:pPr>
            <a:fld id="{9D0133FB-EDCF-4F9A-B63C-8E1C8C67992C}"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3" name="Footer Placeholder 2"/>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4" name="Slide Number Placeholder 3"/>
          <p:cNvSpPr>
            <a:spLocks noGrp="1"/>
          </p:cNvSpPr>
          <p:nvPr>
            <p:ph type="sldNum" sz="quarter" idx="12"/>
          </p:nvPr>
        </p:nvSpPr>
        <p:spPr/>
        <p:txBody>
          <a:bodyPr/>
          <a:lstStyle>
            <a:lvl1pPr algn="r">
              <a:defRPr/>
            </a:lvl1pPr>
          </a:lstStyle>
          <a:p>
            <a:pPr>
              <a:defRPr/>
            </a:pPr>
            <a:fld id="{15A4B5F0-9F8B-498C-B506-7CD1FADC85AF}"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3835669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BE"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eaLnBrk="1" hangingPunct="1">
              <a:defRPr/>
            </a:pPr>
            <a:fld id="{F13FED03-81E7-4AE1-8EF7-85F8EBCFD201}"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6" name="Footer Placeholder 5"/>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7" name="Slide Number Placeholder 6"/>
          <p:cNvSpPr>
            <a:spLocks noGrp="1"/>
          </p:cNvSpPr>
          <p:nvPr>
            <p:ph type="sldNum" sz="quarter" idx="12"/>
          </p:nvPr>
        </p:nvSpPr>
        <p:spPr/>
        <p:txBody>
          <a:bodyPr/>
          <a:lstStyle>
            <a:lvl1pPr algn="r">
              <a:defRPr/>
            </a:lvl1pPr>
          </a:lstStyle>
          <a:p>
            <a:pPr>
              <a:defRPr/>
            </a:pPr>
            <a:fld id="{8DD8233A-CBBB-40B3-9BBA-3640069656C2}"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771069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eaLnBrk="1" hangingPunct="1">
              <a:defRPr/>
            </a:pPr>
            <a:fld id="{0C6BD1BB-BAF6-4013-BB91-5EFD4B44399E}"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6" name="Footer Placeholder 5"/>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7" name="Slide Number Placeholder 6"/>
          <p:cNvSpPr>
            <a:spLocks noGrp="1"/>
          </p:cNvSpPr>
          <p:nvPr>
            <p:ph type="sldNum" sz="quarter" idx="12"/>
          </p:nvPr>
        </p:nvSpPr>
        <p:spPr/>
        <p:txBody>
          <a:bodyPr/>
          <a:lstStyle>
            <a:lvl1pPr algn="r">
              <a:defRPr/>
            </a:lvl1pPr>
          </a:lstStyle>
          <a:p>
            <a:pPr>
              <a:defRPr/>
            </a:pPr>
            <a:fld id="{14B5F7F7-775F-452E-8EC9-5BF7F6A05174}"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1768643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13E6CD52-6C3D-4998-8B74-BE2A02C8CB5D}"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62EAE97F-C8F9-4B2A-B178-1E68DF6DF65E}"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Tree>
    <p:extLst>
      <p:ext uri="{BB962C8B-B14F-4D97-AF65-F5344CB8AC3E}">
        <p14:creationId xmlns:p14="http://schemas.microsoft.com/office/powerpoint/2010/main" val="2331331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eaLnBrk="1" hangingPunct="1">
              <a:defRPr/>
            </a:pPr>
            <a:fld id="{C2D4ED15-B6EF-4DB5-9C2B-1E3AC86E801A}" type="datetime1">
              <a:rPr lang="nl-BE" smtClean="0">
                <a:solidFill>
                  <a:srgbClr val="1C1C1C">
                    <a:lumMod val="50000"/>
                    <a:lumOff val="50000"/>
                  </a:srgbClr>
                </a:solidFill>
                <a:ea typeface="ＭＳ Ｐゴシック" charset="0"/>
              </a:rPr>
              <a:pPr eaLnBrk="1" hangingPunct="1">
                <a:defRPr/>
              </a:pPr>
              <a:t>11/11/2021</a:t>
            </a:fld>
            <a:endParaRPr lang="nl-BE">
              <a:solidFill>
                <a:srgbClr val="1C1C1C">
                  <a:lumMod val="50000"/>
                  <a:lumOff val="50000"/>
                </a:srgbClr>
              </a:solidFill>
              <a:ea typeface="ＭＳ Ｐゴシック" charset="0"/>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77F33598-7D04-4CB5-95B4-02044CEF57FC}" type="slidenum">
              <a:rPr lang="en-US" smtClean="0">
                <a:solidFill>
                  <a:srgbClr val="1C1C1C">
                    <a:lumMod val="50000"/>
                    <a:lumOff val="50000"/>
                  </a:srgbClr>
                </a:solidFill>
              </a:rPr>
              <a:pPr>
                <a:defRPr/>
              </a:pPr>
              <a:t>‹#›</a:t>
            </a:fld>
            <a:endParaRPr lang="en-US">
              <a:solidFill>
                <a:srgbClr val="1C1C1C">
                  <a:lumMod val="50000"/>
                  <a:lumOff val="50000"/>
                </a:srgbClr>
              </a:solidFill>
            </a:endParaRPr>
          </a:p>
        </p:txBody>
      </p:sp>
    </p:spTree>
    <p:extLst>
      <p:ext uri="{BB962C8B-B14F-4D97-AF65-F5344CB8AC3E}">
        <p14:creationId xmlns:p14="http://schemas.microsoft.com/office/powerpoint/2010/main" val="595699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125" name="Line 29"/>
          <p:cNvSpPr>
            <a:spLocks noChangeShapeType="1"/>
          </p:cNvSpPr>
          <p:nvPr userDrawn="1"/>
        </p:nvSpPr>
        <p:spPr bwMode="auto">
          <a:xfrm>
            <a:off x="1117600" y="457200"/>
            <a:ext cx="0" cy="609600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4126" name="Line 30"/>
          <p:cNvSpPr>
            <a:spLocks noChangeShapeType="1"/>
          </p:cNvSpPr>
          <p:nvPr userDrawn="1"/>
        </p:nvSpPr>
        <p:spPr bwMode="auto">
          <a:xfrm>
            <a:off x="1117600" y="6553200"/>
            <a:ext cx="10566400" cy="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4127" name="Line 31"/>
          <p:cNvSpPr>
            <a:spLocks noChangeShapeType="1"/>
          </p:cNvSpPr>
          <p:nvPr userDrawn="1"/>
        </p:nvSpPr>
        <p:spPr bwMode="auto">
          <a:xfrm flipV="1">
            <a:off x="11684000" y="5791200"/>
            <a:ext cx="0" cy="76200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4128" name="Line 32"/>
          <p:cNvSpPr>
            <a:spLocks noChangeShapeType="1"/>
          </p:cNvSpPr>
          <p:nvPr userDrawn="1"/>
        </p:nvSpPr>
        <p:spPr bwMode="auto">
          <a:xfrm flipH="1">
            <a:off x="8636000" y="5791200"/>
            <a:ext cx="3048000" cy="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4131" name="Line 35"/>
          <p:cNvSpPr>
            <a:spLocks noChangeShapeType="1"/>
          </p:cNvSpPr>
          <p:nvPr userDrawn="1"/>
        </p:nvSpPr>
        <p:spPr bwMode="auto">
          <a:xfrm>
            <a:off x="1117600" y="457200"/>
            <a:ext cx="1727200" cy="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Tree>
    <p:extLst>
      <p:ext uri="{BB962C8B-B14F-4D97-AF65-F5344CB8AC3E}">
        <p14:creationId xmlns:p14="http://schemas.microsoft.com/office/powerpoint/2010/main" val="838829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785600" cy="838200"/>
          </a:xfrm>
        </p:spPr>
        <p:txBody>
          <a:bodyPr/>
          <a:lstStyle>
            <a:lvl1pPr>
              <a:defRPr sz="36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200" y="1066800"/>
            <a:ext cx="11785600" cy="4419600"/>
          </a:xfrm>
        </p:spPr>
        <p:txBody>
          <a:bodyPr/>
          <a:lstStyle>
            <a:lvl1pPr>
              <a:defRPr b="1"/>
            </a:lvl1pPr>
          </a:lstStyle>
          <a:p>
            <a:pPr lvl="0"/>
            <a:r>
              <a:rPr lang="en-US" dirty="0"/>
              <a:t>Click to edit Master text styles</a:t>
            </a:r>
          </a:p>
        </p:txBody>
      </p:sp>
    </p:spTree>
    <p:extLst>
      <p:ext uri="{BB962C8B-B14F-4D97-AF65-F5344CB8AC3E}">
        <p14:creationId xmlns:p14="http://schemas.microsoft.com/office/powerpoint/2010/main" val="52428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42551609-7012-4524-8F91-CAEC89A8DA2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742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EC38EB37-9F67-488F-AFCB-318363D4DA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325EC937-4EEB-42FF-9745-F8ECC712C67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327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4" y="4246568"/>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4739A26-BFCB-49C7-BDA3-6C4EAADC5527}" type="datetime1">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224DB9F-C2A9-4DA1-8168-14E954073F73}" type="slidenum">
              <a:rPr lang="en-US" smtClean="0"/>
              <a:pPr>
                <a:defRPr/>
              </a:pPr>
              <a:t>‹#›</a:t>
            </a:fld>
            <a:endParaRPr lang="en-US"/>
          </a:p>
        </p:txBody>
      </p:sp>
      <p:sp>
        <p:nvSpPr>
          <p:cNvPr id="7" name="Rectangle 6"/>
          <p:cNvSpPr/>
          <p:nvPr/>
        </p:nvSpPr>
        <p:spPr>
          <a:xfrm>
            <a:off x="484213" y="402269"/>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639271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26E09F27-08E5-47E1-9081-CDEF6FA9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256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CC251E47-B223-48F4-A299-CE4A766087D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954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5BB27830-E813-4D5B-BECC-EB4E76333BE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69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8950E5CE-EF1E-495C-8D34-E9307ADFFB2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335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EDA7D03F-0D9F-4D6E-A9DA-DA22B08C88F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24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pPr>
              <a:defRPr/>
            </a:pPr>
            <a:fld id="{5D488692-0FB6-433E-9CFB-08D03A34DD8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038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fld id="{85BAD774-DDFF-4B0A-AE05-0D450AF43C76}" type="datetimeFigureOut">
              <a:rPr lang="en-US" smtClean="0">
                <a:solidFill>
                  <a:srgbClr val="000000"/>
                </a:solidFill>
              </a:rPr>
              <a:pPr>
                <a:defRPr/>
              </a:pPr>
              <a:t>11/11/2021</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defRPr/>
            </a:pPr>
            <a:fld id="{56F833A8-2DF3-4424-BA1C-F0A37C312A7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700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3" name="Object 11"/>
          <p:cNvGraphicFramePr>
            <a:graphicFrameLocks noChangeAspect="1"/>
          </p:cNvGraphicFramePr>
          <p:nvPr/>
        </p:nvGraphicFramePr>
        <p:xfrm>
          <a:off x="107951" y="87314"/>
          <a:ext cx="2755900" cy="2568575"/>
        </p:xfrm>
        <a:graphic>
          <a:graphicData uri="http://schemas.openxmlformats.org/presentationml/2006/ole">
            <mc:AlternateContent xmlns:mc="http://schemas.openxmlformats.org/markup-compatibility/2006">
              <mc:Choice xmlns:v="urn:schemas-microsoft-com:vml" Requires="v">
                <p:oleObj spid="_x0000_s146451" name="Image" r:id="rId3" imgW="2228092" imgH="2770638" progId="">
                  <p:embed/>
                </p:oleObj>
              </mc:Choice>
              <mc:Fallback>
                <p:oleObj name="Image" r:id="rId3" imgW="2228092" imgH="2770638" progId="">
                  <p:embed/>
                  <p:pic>
                    <p:nvPicPr>
                      <p:cNvPr id="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1" y="87314"/>
                        <a:ext cx="27559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 name="AutoShape 4"/>
          <p:cNvSpPr>
            <a:spLocks noChangeArrowheads="1"/>
          </p:cNvSpPr>
          <p:nvPr/>
        </p:nvSpPr>
        <p:spPr bwMode="auto">
          <a:xfrm>
            <a:off x="3494618" y="2339975"/>
            <a:ext cx="8210549" cy="152400"/>
          </a:xfrm>
          <a:custGeom>
            <a:avLst/>
            <a:gdLst>
              <a:gd name="T0" fmla="*/ 0 w 1000"/>
              <a:gd name="T1" fmla="*/ 0 h 1000"/>
              <a:gd name="T2" fmla="*/ 3805590 w 1000"/>
              <a:gd name="T3" fmla="*/ 0 h 1000"/>
              <a:gd name="T4" fmla="*/ 3805590 w 1000"/>
              <a:gd name="T5" fmla="*/ 152400 h 1000"/>
              <a:gd name="T6" fmla="*/ 0 w 1000"/>
              <a:gd name="T7" fmla="*/ 152400 h 1000"/>
              <a:gd name="T8" fmla="*/ 0 w 1000"/>
              <a:gd name="T9" fmla="*/ 0 h 1000"/>
              <a:gd name="T10" fmla="*/ 6157912 w 1000"/>
              <a:gd name="T11" fmla="*/ 0 h 1000"/>
              <a:gd name="T12" fmla="*/ 0 60000 65536"/>
              <a:gd name="T13" fmla="*/ 0 60000 65536"/>
              <a:gd name="T14" fmla="*/ 0 60000 65536"/>
              <a:gd name="T15" fmla="*/ 0 60000 65536"/>
              <a:gd name="T16" fmla="*/ 0 60000 65536"/>
              <a:gd name="T17" fmla="*/ 0 60000 65536"/>
              <a:gd name="T18" fmla="*/ 0 w 1000"/>
              <a:gd name="T19" fmla="*/ 0 h 1000"/>
              <a:gd name="T20" fmla="*/ 1000 w 1000"/>
              <a:gd name="T21" fmla="*/ 1000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close/>
              </a:path>
              <a:path w="1000" h="1000">
                <a:moveTo>
                  <a:pt x="0" y="0"/>
                </a:moveTo>
                <a:lnTo>
                  <a:pt x="1000" y="0"/>
                </a:ln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2400" b="0" i="0" u="none" strike="noStrike" kern="1200" cap="none" spc="0" normalizeH="0" baseline="0" noProof="0">
              <a:ln>
                <a:noFill/>
              </a:ln>
              <a:solidFill>
                <a:srgbClr val="FF0000"/>
              </a:solidFill>
              <a:effectLst/>
              <a:uLnTx/>
              <a:uFillTx/>
              <a:latin typeface="Arial" charset="0"/>
              <a:ea typeface="ＭＳ Ｐゴシック"/>
              <a:cs typeface="+mn-cs"/>
            </a:endParaRPr>
          </a:p>
        </p:txBody>
      </p:sp>
      <p:sp>
        <p:nvSpPr>
          <p:cNvPr id="2" name="Title 1"/>
          <p:cNvSpPr>
            <a:spLocks noGrp="1"/>
          </p:cNvSpPr>
          <p:nvPr>
            <p:ph type="ctrTitle"/>
          </p:nvPr>
        </p:nvSpPr>
        <p:spPr>
          <a:xfrm>
            <a:off x="3390918" y="2571746"/>
            <a:ext cx="8515373" cy="857255"/>
          </a:xfrm>
        </p:spPr>
        <p:txBody>
          <a:bodyPr/>
          <a:lstStyle>
            <a:lvl1pPr algn="l">
              <a:lnSpc>
                <a:spcPct val="150000"/>
              </a:lnSpc>
              <a:defRPr sz="2800">
                <a:solidFill>
                  <a:schemeClr val="bg2"/>
                </a:solidFill>
              </a:defRPr>
            </a:lvl1pPr>
          </a:lstStyle>
          <a:p>
            <a:r>
              <a:rPr lang="en-US"/>
              <a:t>Click to edit Master title style</a:t>
            </a:r>
            <a:endParaRPr lang="nl-BE" dirty="0"/>
          </a:p>
        </p:txBody>
      </p:sp>
      <p:sp>
        <p:nvSpPr>
          <p:cNvPr id="5" name="Date Placeholder 3"/>
          <p:cNvSpPr>
            <a:spLocks noGrp="1"/>
          </p:cNvSpPr>
          <p:nvPr>
            <p:ph type="dt" sz="half" idx="10"/>
          </p:nvPr>
        </p:nvSpPr>
        <p:spPr>
          <a:xfrm>
            <a:off x="5524500" y="6356351"/>
            <a:ext cx="2844800" cy="365125"/>
          </a:xfrm>
          <a:prstGeom prst="rect">
            <a:avLst/>
          </a:prstGeom>
        </p:spPr>
        <p:txBody>
          <a:bodyPr/>
          <a:lstStyle>
            <a:lvl1pPr>
              <a:defRPr/>
            </a:lvl1pPr>
          </a:lstStyle>
          <a:p>
            <a:pPr eaLnBrk="1" hangingPunct="1">
              <a:defRPr/>
            </a:pPr>
            <a:fld id="{C91C9DAD-57BD-4046-9D5D-55C750D2067A}" type="datetime1">
              <a:rPr lang="nl-BE" sz="1800" smtClean="0">
                <a:solidFill>
                  <a:srgbClr val="1C1C1C">
                    <a:lumMod val="50000"/>
                    <a:lumOff val="50000"/>
                  </a:srgbClr>
                </a:solidFill>
                <a:ea typeface="ＭＳ Ｐゴシック" charset="0"/>
              </a:rPr>
              <a:pPr eaLnBrk="1" hangingPunct="1">
                <a:defRPr/>
              </a:pPr>
              <a:t>11/11/2021</a:t>
            </a:fld>
            <a:endParaRPr lang="nl-BE" sz="1800">
              <a:solidFill>
                <a:srgbClr val="1C1C1C">
                  <a:lumMod val="50000"/>
                  <a:lumOff val="50000"/>
                </a:srgbClr>
              </a:solidFill>
              <a:ea typeface="ＭＳ Ｐゴシック" charset="0"/>
            </a:endParaRPr>
          </a:p>
        </p:txBody>
      </p:sp>
      <p:sp>
        <p:nvSpPr>
          <p:cNvPr id="6" name="Footer Placeholder 4"/>
          <p:cNvSpPr>
            <a:spLocks noGrp="1"/>
          </p:cNvSpPr>
          <p:nvPr>
            <p:ph type="ftr" sz="quarter" idx="11"/>
          </p:nvPr>
        </p:nvSpPr>
        <p:spPr>
          <a:xfrm>
            <a:off x="584200" y="6356351"/>
            <a:ext cx="3860800" cy="365125"/>
          </a:xfrm>
          <a:prstGeom prst="rect">
            <a:avLst/>
          </a:prstGeom>
        </p:spPr>
        <p:txBody>
          <a:bodyPr/>
          <a:lstStyle>
            <a:lvl1pPr algn="l">
              <a:defRPr/>
            </a:lvl1pPr>
          </a:lstStyle>
          <a:p>
            <a:pPr eaLnBrk="1" hangingPunct="1">
              <a:defRPr/>
            </a:pPr>
            <a:r>
              <a:rPr lang="en-US" sz="1800">
                <a:solidFill>
                  <a:srgbClr val="1C1C1C">
                    <a:lumMod val="50000"/>
                    <a:lumOff val="50000"/>
                  </a:srgbClr>
                </a:solidFill>
                <a:ea typeface="ＭＳ Ｐゴシック" charset="0"/>
              </a:rPr>
              <a:t>K.U.Leuven – UZ Leuven Medical Imaging Research Center</a:t>
            </a:r>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lgn="r">
              <a:defRPr/>
            </a:lvl1pPr>
          </a:lstStyle>
          <a:p>
            <a:pPr eaLnBrk="1" hangingPunct="1">
              <a:defRPr/>
            </a:pPr>
            <a:fld id="{181838EA-39D6-43C0-8D52-408E90A0F8E3}" type="slidenum">
              <a:rPr lang="en-US" sz="1800" smtClean="0">
                <a:solidFill>
                  <a:srgbClr val="1C1C1C">
                    <a:lumMod val="50000"/>
                    <a:lumOff val="50000"/>
                  </a:srgbClr>
                </a:solidFill>
                <a:ea typeface="ＭＳ Ｐゴシック" charset="0"/>
              </a:rPr>
              <a:pPr eaLnBrk="1" hangingPunct="1">
                <a:defRPr/>
              </a:pPr>
              <a:t>‹#›</a:t>
            </a:fld>
            <a:endParaRPr lang="en-US" sz="1800" dirty="0">
              <a:solidFill>
                <a:srgbClr val="1C1C1C">
                  <a:lumMod val="50000"/>
                  <a:lumOff val="50000"/>
                </a:srgbClr>
              </a:solidFill>
              <a:ea typeface="ＭＳ Ｐゴシック" charset="0"/>
            </a:endParaRPr>
          </a:p>
        </p:txBody>
      </p:sp>
    </p:spTree>
    <p:extLst>
      <p:ext uri="{BB962C8B-B14F-4D97-AF65-F5344CB8AC3E}">
        <p14:creationId xmlns:p14="http://schemas.microsoft.com/office/powerpoint/2010/main" val="3502202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125" name="Line 29"/>
          <p:cNvSpPr>
            <a:spLocks noChangeShapeType="1"/>
          </p:cNvSpPr>
          <p:nvPr userDrawn="1"/>
        </p:nvSpPr>
        <p:spPr bwMode="auto">
          <a:xfrm>
            <a:off x="1117600" y="457200"/>
            <a:ext cx="0" cy="6096000"/>
          </a:xfrm>
          <a:prstGeom prst="line">
            <a:avLst/>
          </a:prstGeom>
          <a:noFill/>
          <a:ln w="9525">
            <a:solidFill>
              <a:schemeClr val="bg1"/>
            </a:solidFill>
            <a:round/>
            <a:headEnd/>
            <a:tailEnd/>
          </a:ln>
        </p:spPr>
        <p:txBody>
          <a:bodyPr wrap="none" anchor="ctr"/>
          <a:lstStyle/>
          <a:p>
            <a:endParaRPr lang="en-US" sz="2400"/>
          </a:p>
        </p:txBody>
      </p:sp>
      <p:sp>
        <p:nvSpPr>
          <p:cNvPr id="4126" name="Line 30"/>
          <p:cNvSpPr>
            <a:spLocks noChangeShapeType="1"/>
          </p:cNvSpPr>
          <p:nvPr userDrawn="1"/>
        </p:nvSpPr>
        <p:spPr bwMode="auto">
          <a:xfrm>
            <a:off x="1117600" y="6553200"/>
            <a:ext cx="10566400" cy="0"/>
          </a:xfrm>
          <a:prstGeom prst="line">
            <a:avLst/>
          </a:prstGeom>
          <a:noFill/>
          <a:ln w="9525">
            <a:solidFill>
              <a:schemeClr val="bg1"/>
            </a:solidFill>
            <a:round/>
            <a:headEnd/>
            <a:tailEnd/>
          </a:ln>
        </p:spPr>
        <p:txBody>
          <a:bodyPr wrap="none" anchor="ctr"/>
          <a:lstStyle/>
          <a:p>
            <a:endParaRPr lang="en-US" sz="2400"/>
          </a:p>
        </p:txBody>
      </p:sp>
      <p:sp>
        <p:nvSpPr>
          <p:cNvPr id="4127" name="Line 31"/>
          <p:cNvSpPr>
            <a:spLocks noChangeShapeType="1"/>
          </p:cNvSpPr>
          <p:nvPr userDrawn="1"/>
        </p:nvSpPr>
        <p:spPr bwMode="auto">
          <a:xfrm flipV="1">
            <a:off x="11684000" y="5791200"/>
            <a:ext cx="0" cy="762000"/>
          </a:xfrm>
          <a:prstGeom prst="line">
            <a:avLst/>
          </a:prstGeom>
          <a:noFill/>
          <a:ln w="9525">
            <a:solidFill>
              <a:schemeClr val="bg1"/>
            </a:solidFill>
            <a:round/>
            <a:headEnd/>
            <a:tailEnd/>
          </a:ln>
        </p:spPr>
        <p:txBody>
          <a:bodyPr wrap="none" anchor="ctr"/>
          <a:lstStyle/>
          <a:p>
            <a:endParaRPr lang="en-US" sz="2400"/>
          </a:p>
        </p:txBody>
      </p:sp>
      <p:sp>
        <p:nvSpPr>
          <p:cNvPr id="4128" name="Line 32"/>
          <p:cNvSpPr>
            <a:spLocks noChangeShapeType="1"/>
          </p:cNvSpPr>
          <p:nvPr userDrawn="1"/>
        </p:nvSpPr>
        <p:spPr bwMode="auto">
          <a:xfrm flipH="1">
            <a:off x="8636000" y="5791200"/>
            <a:ext cx="3048000" cy="0"/>
          </a:xfrm>
          <a:prstGeom prst="line">
            <a:avLst/>
          </a:prstGeom>
          <a:noFill/>
          <a:ln w="9525">
            <a:solidFill>
              <a:schemeClr val="bg1"/>
            </a:solidFill>
            <a:round/>
            <a:headEnd/>
            <a:tailEnd/>
          </a:ln>
        </p:spPr>
        <p:txBody>
          <a:bodyPr wrap="none" anchor="ctr"/>
          <a:lstStyle/>
          <a:p>
            <a:endParaRPr lang="en-US" sz="2400"/>
          </a:p>
        </p:txBody>
      </p:sp>
      <p:sp>
        <p:nvSpPr>
          <p:cNvPr id="4131" name="Line 35"/>
          <p:cNvSpPr>
            <a:spLocks noChangeShapeType="1"/>
          </p:cNvSpPr>
          <p:nvPr userDrawn="1"/>
        </p:nvSpPr>
        <p:spPr bwMode="auto">
          <a:xfrm>
            <a:off x="1117600" y="457200"/>
            <a:ext cx="1727200" cy="0"/>
          </a:xfrm>
          <a:prstGeom prst="line">
            <a:avLst/>
          </a:prstGeom>
          <a:noFill/>
          <a:ln w="9525">
            <a:solidFill>
              <a:schemeClr val="bg1"/>
            </a:solidFill>
            <a:round/>
            <a:headEnd/>
            <a:tailEnd/>
          </a:ln>
        </p:spPr>
        <p:txBody>
          <a:bodyPr wrap="none" anchor="ctr"/>
          <a:lstStyle/>
          <a:p>
            <a:endParaRPr lang="en-US" sz="2400"/>
          </a:p>
        </p:txBody>
      </p:sp>
    </p:spTree>
    <p:extLst>
      <p:ext uri="{BB962C8B-B14F-4D97-AF65-F5344CB8AC3E}">
        <p14:creationId xmlns:p14="http://schemas.microsoft.com/office/powerpoint/2010/main" val="406617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785600" cy="838200"/>
          </a:xfrm>
        </p:spPr>
        <p:txBody>
          <a:bodyPr/>
          <a:lstStyle>
            <a:lvl1pPr algn="ctr">
              <a:defRPr sz="36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200" y="1066800"/>
            <a:ext cx="11785600" cy="4419600"/>
          </a:xfrm>
        </p:spPr>
        <p:txBody>
          <a:bodyPr/>
          <a:lstStyle>
            <a:lvl1pPr>
              <a:defRPr b="1"/>
            </a:lvl1pPr>
          </a:lstStyle>
          <a:p>
            <a:pPr lvl="0"/>
            <a:r>
              <a:rPr lang="en-US" dirty="0"/>
              <a:t>Click to edit Master text styles</a:t>
            </a:r>
          </a:p>
        </p:txBody>
      </p:sp>
    </p:spTree>
    <p:extLst>
      <p:ext uri="{BB962C8B-B14F-4D97-AF65-F5344CB8AC3E}">
        <p14:creationId xmlns:p14="http://schemas.microsoft.com/office/powerpoint/2010/main" val="393272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4DAFE1-5DCF-4C10-81B8-B7CC92F60F92}" type="datetime1">
              <a:rPr lang="en-US" smtClean="0"/>
              <a:t>11/11/2021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E4DA1F-CCFE-42FC-8C6A-1168F5C4F1A0}" type="slidenum">
              <a:rPr lang="en-US" smtClean="0"/>
              <a:pPr>
                <a:defRPr/>
              </a:pPr>
              <a:t>‹#›</a:t>
            </a:fld>
            <a:endParaRPr lang="en-US"/>
          </a:p>
        </p:txBody>
      </p:sp>
      <p:pic>
        <p:nvPicPr>
          <p:cNvPr id="8" name="Picture 7"/>
          <p:cNvPicPr>
            <a:picLocks noChangeAspect="1"/>
          </p:cNvPicPr>
          <p:nvPr userDrawn="1"/>
        </p:nvPicPr>
        <p:blipFill>
          <a:blip r:embed="rId2"/>
          <a:stretch>
            <a:fillRect/>
          </a:stretch>
        </p:blipFill>
        <p:spPr>
          <a:xfrm>
            <a:off x="10939020" y="6446496"/>
            <a:ext cx="520237" cy="335309"/>
          </a:xfrm>
          <a:prstGeom prst="rect">
            <a:avLst/>
          </a:prstGeom>
        </p:spPr>
      </p:pic>
    </p:spTree>
    <p:extLst>
      <p:ext uri="{BB962C8B-B14F-4D97-AF65-F5344CB8AC3E}">
        <p14:creationId xmlns:p14="http://schemas.microsoft.com/office/powerpoint/2010/main" val="3776347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fld id="{42551609-7012-4524-8F91-CAEC89A8DA26}" type="slidenum">
              <a:rPr lang="en-US"/>
              <a:pPr/>
              <a:t>‹#›</a:t>
            </a:fld>
            <a:endParaRPr lang="en-US">
              <a:solidFill>
                <a:schemeClr val="tx1"/>
              </a:solidFill>
            </a:endParaRPr>
          </a:p>
        </p:txBody>
      </p:sp>
    </p:spTree>
    <p:extLst>
      <p:ext uri="{BB962C8B-B14F-4D97-AF65-F5344CB8AC3E}">
        <p14:creationId xmlns:p14="http://schemas.microsoft.com/office/powerpoint/2010/main" val="3889515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fld id="{EC38EB37-9F67-488F-AFCB-318363D4DA79}" type="slidenum">
              <a:rPr lang="en-US"/>
              <a:pPr/>
              <a:t>‹#›</a:t>
            </a:fld>
            <a:endParaRPr lang="en-US">
              <a:solidFill>
                <a:schemeClr val="tx1"/>
              </a:solidFill>
            </a:endParaRPr>
          </a:p>
        </p:txBody>
      </p:sp>
    </p:spTree>
    <p:extLst>
      <p:ext uri="{BB962C8B-B14F-4D97-AF65-F5344CB8AC3E}">
        <p14:creationId xmlns:p14="http://schemas.microsoft.com/office/powerpoint/2010/main" val="3003181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46051" y="6288088"/>
            <a:ext cx="1219200" cy="457200"/>
          </a:xfrm>
          <a:prstGeom prst="rect">
            <a:avLst/>
          </a:prstGeom>
        </p:spPr>
        <p:txBody>
          <a:bodyPr/>
          <a:lstStyle>
            <a:lvl1pPr>
              <a:defRPr/>
            </a:lvl1pPr>
          </a:lstStyle>
          <a:p>
            <a:fld id="{325EC937-4EEB-42FF-9745-F8ECC712C67B}" type="slidenum">
              <a:rPr lang="en-US"/>
              <a:pPr/>
              <a:t>‹#›</a:t>
            </a:fld>
            <a:endParaRPr lang="en-US">
              <a:solidFill>
                <a:schemeClr val="tx1"/>
              </a:solidFill>
            </a:endParaRPr>
          </a:p>
        </p:txBody>
      </p:sp>
    </p:spTree>
    <p:extLst>
      <p:ext uri="{BB962C8B-B14F-4D97-AF65-F5344CB8AC3E}">
        <p14:creationId xmlns:p14="http://schemas.microsoft.com/office/powerpoint/2010/main" val="3998902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46051" y="6288088"/>
            <a:ext cx="1219200" cy="457200"/>
          </a:xfrm>
          <a:prstGeom prst="rect">
            <a:avLst/>
          </a:prstGeom>
        </p:spPr>
        <p:txBody>
          <a:bodyPr/>
          <a:lstStyle>
            <a:lvl1pPr>
              <a:defRPr/>
            </a:lvl1pPr>
          </a:lstStyle>
          <a:p>
            <a:fld id="{26E09F27-08E5-47E1-9081-CDEF6FA99715}" type="slidenum">
              <a:rPr lang="en-US"/>
              <a:pPr/>
              <a:t>‹#›</a:t>
            </a:fld>
            <a:endParaRPr lang="en-US">
              <a:solidFill>
                <a:schemeClr val="tx1"/>
              </a:solidFill>
            </a:endParaRPr>
          </a:p>
        </p:txBody>
      </p:sp>
    </p:spTree>
    <p:extLst>
      <p:ext uri="{BB962C8B-B14F-4D97-AF65-F5344CB8AC3E}">
        <p14:creationId xmlns:p14="http://schemas.microsoft.com/office/powerpoint/2010/main" val="3554735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46051" y="6288088"/>
            <a:ext cx="1219200" cy="457200"/>
          </a:xfrm>
          <a:prstGeom prst="rect">
            <a:avLst/>
          </a:prstGeom>
        </p:spPr>
        <p:txBody>
          <a:bodyPr/>
          <a:lstStyle>
            <a:lvl1pPr>
              <a:defRPr/>
            </a:lvl1pPr>
          </a:lstStyle>
          <a:p>
            <a:fld id="{CC251E47-B223-48F4-A299-CE4A766087D6}" type="slidenum">
              <a:rPr lang="en-US"/>
              <a:pPr/>
              <a:t>‹#›</a:t>
            </a:fld>
            <a:endParaRPr lang="en-US">
              <a:solidFill>
                <a:schemeClr val="tx1"/>
              </a:solidFill>
            </a:endParaRPr>
          </a:p>
        </p:txBody>
      </p:sp>
    </p:spTree>
    <p:extLst>
      <p:ext uri="{BB962C8B-B14F-4D97-AF65-F5344CB8AC3E}">
        <p14:creationId xmlns:p14="http://schemas.microsoft.com/office/powerpoint/2010/main" val="2887730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fld id="{5BB27830-E813-4D5B-BECC-EB4E76333BEB}" type="slidenum">
              <a:rPr lang="en-US"/>
              <a:pPr/>
              <a:t>‹#›</a:t>
            </a:fld>
            <a:endParaRPr lang="en-US">
              <a:solidFill>
                <a:schemeClr val="tx1"/>
              </a:solidFill>
            </a:endParaRPr>
          </a:p>
        </p:txBody>
      </p:sp>
    </p:spTree>
    <p:extLst>
      <p:ext uri="{BB962C8B-B14F-4D97-AF65-F5344CB8AC3E}">
        <p14:creationId xmlns:p14="http://schemas.microsoft.com/office/powerpoint/2010/main" val="281600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146051" y="6288088"/>
            <a:ext cx="1219200" cy="457200"/>
          </a:xfrm>
          <a:prstGeom prst="rect">
            <a:avLst/>
          </a:prstGeom>
        </p:spPr>
        <p:txBody>
          <a:bodyPr/>
          <a:lstStyle>
            <a:lvl1pPr>
              <a:defRPr/>
            </a:lvl1pPr>
          </a:lstStyle>
          <a:p>
            <a:fld id="{8950E5CE-EF1E-495C-8D34-E9307ADFFB20}" type="slidenum">
              <a:rPr lang="en-US"/>
              <a:pPr/>
              <a:t>‹#›</a:t>
            </a:fld>
            <a:endParaRPr lang="en-US">
              <a:solidFill>
                <a:schemeClr val="tx1"/>
              </a:solidFill>
            </a:endParaRPr>
          </a:p>
        </p:txBody>
      </p:sp>
    </p:spTree>
    <p:extLst>
      <p:ext uri="{BB962C8B-B14F-4D97-AF65-F5344CB8AC3E}">
        <p14:creationId xmlns:p14="http://schemas.microsoft.com/office/powerpoint/2010/main" val="2734174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fld id="{EDA7D03F-0D9F-4D6E-A9DA-DA22B08C88FB}" type="slidenum">
              <a:rPr lang="en-US"/>
              <a:pPr/>
              <a:t>‹#›</a:t>
            </a:fld>
            <a:endParaRPr lang="en-US">
              <a:solidFill>
                <a:schemeClr val="tx1"/>
              </a:solidFill>
            </a:endParaRPr>
          </a:p>
        </p:txBody>
      </p:sp>
    </p:spTree>
    <p:extLst>
      <p:ext uri="{BB962C8B-B14F-4D97-AF65-F5344CB8AC3E}">
        <p14:creationId xmlns:p14="http://schemas.microsoft.com/office/powerpoint/2010/main" val="762186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46051" y="6288088"/>
            <a:ext cx="1219200" cy="457200"/>
          </a:xfrm>
          <a:prstGeom prst="rect">
            <a:avLst/>
          </a:prstGeom>
        </p:spPr>
        <p:txBody>
          <a:bodyPr/>
          <a:lstStyle>
            <a:lvl1pPr>
              <a:defRPr/>
            </a:lvl1pPr>
          </a:lstStyle>
          <a:p>
            <a:fld id="{5D488692-0FB6-433E-9CFB-08D03A34DD8A}" type="slidenum">
              <a:rPr lang="en-US"/>
              <a:pPr/>
              <a:t>‹#›</a:t>
            </a:fld>
            <a:endParaRPr lang="en-US">
              <a:solidFill>
                <a:schemeClr val="tx1"/>
              </a:solidFill>
            </a:endParaRPr>
          </a:p>
        </p:txBody>
      </p:sp>
    </p:spTree>
    <p:extLst>
      <p:ext uri="{BB962C8B-B14F-4D97-AF65-F5344CB8AC3E}">
        <p14:creationId xmlns:p14="http://schemas.microsoft.com/office/powerpoint/2010/main" val="1038831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7167"/>
            <a:ext cx="10972800" cy="5857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pPr>
              <a:defRPr/>
            </a:pPr>
            <a:fld id="{59FB819C-60F1-4621-A2DF-2B3BA73A0E84}" type="datetime1">
              <a:rPr lang="nl-BE">
                <a:solidFill>
                  <a:srgbClr val="1C1C1C">
                    <a:lumMod val="50000"/>
                    <a:lumOff val="50000"/>
                  </a:srgbClr>
                </a:solidFill>
              </a:rPr>
              <a:pPr>
                <a:defRPr/>
              </a:pPr>
              <a:t>11/11/2021</a:t>
            </a:fld>
            <a:endParaRPr lang="nl-BE">
              <a:solidFill>
                <a:srgbClr val="1C1C1C">
                  <a:lumMod val="50000"/>
                  <a:lumOff val="50000"/>
                </a:srgbClr>
              </a:solidFill>
            </a:endParaRPr>
          </a:p>
        </p:txBody>
      </p:sp>
      <p:sp>
        <p:nvSpPr>
          <p:cNvPr id="5" name="Footer Placeholder 4"/>
          <p:cNvSpPr>
            <a:spLocks noGrp="1"/>
          </p:cNvSpPr>
          <p:nvPr>
            <p:ph type="ftr" sz="quarter" idx="11"/>
          </p:nvPr>
        </p:nvSpPr>
        <p:spPr/>
        <p:txBody>
          <a:bodyPr/>
          <a:lstStyle>
            <a:lvl1pPr algn="l">
              <a:defRPr/>
            </a:lvl1pPr>
          </a:lstStyle>
          <a:p>
            <a:pPr>
              <a:defRPr/>
            </a:pPr>
            <a:r>
              <a:rPr lang="en-US">
                <a:solidFill>
                  <a:srgbClr val="1C1C1C">
                    <a:lumMod val="50000"/>
                    <a:lumOff val="50000"/>
                  </a:srgbClr>
                </a:solidFill>
              </a:rPr>
              <a:t>K.U.Leuven – UZ Leuven Medical Imaging Research Center</a:t>
            </a:r>
          </a:p>
        </p:txBody>
      </p:sp>
      <p:sp>
        <p:nvSpPr>
          <p:cNvPr id="6" name="Slide Number Placeholder 5"/>
          <p:cNvSpPr>
            <a:spLocks noGrp="1"/>
          </p:cNvSpPr>
          <p:nvPr>
            <p:ph type="sldNum" sz="quarter" idx="12"/>
          </p:nvPr>
        </p:nvSpPr>
        <p:spPr/>
        <p:txBody>
          <a:bodyPr/>
          <a:lstStyle>
            <a:lvl1pPr algn="r">
              <a:defRPr/>
            </a:lvl1pPr>
          </a:lstStyle>
          <a:p>
            <a:pPr>
              <a:defRPr/>
            </a:pPr>
            <a:fld id="{CEB03682-B61C-498A-A8FF-7D98E98FF2BF}" type="slidenum">
              <a:rPr>
                <a:solidFill>
                  <a:srgbClr val="1C1C1C">
                    <a:lumMod val="50000"/>
                    <a:lumOff val="50000"/>
                  </a:srgbClr>
                </a:solidFill>
              </a:rPr>
              <a:pPr>
                <a:defRPr/>
              </a:pPr>
              <a:t>‹#›</a:t>
            </a:fld>
            <a:endParaRPr dirty="0">
              <a:solidFill>
                <a:srgbClr val="1C1C1C">
                  <a:lumMod val="50000"/>
                  <a:lumOff val="50000"/>
                </a:srgbClr>
              </a:solidFill>
            </a:endParaRPr>
          </a:p>
        </p:txBody>
      </p:sp>
    </p:spTree>
    <p:extLst>
      <p:ext uri="{BB962C8B-B14F-4D97-AF65-F5344CB8AC3E}">
        <p14:creationId xmlns:p14="http://schemas.microsoft.com/office/powerpoint/2010/main" val="411055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F1B744-4202-4B78-8640-C8EB1C667614}" type="datetime1">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69046C9-A841-4F2A-9FD5-0D30883EBC7D}" type="slidenum">
              <a:rPr lang="en-US" smtClean="0"/>
              <a:pPr>
                <a:defRPr/>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13964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1B8773A-30F8-4BFE-9C82-4AED503D8992}" type="datetime1">
              <a:rPr lang="en-US" smtClean="0"/>
              <a:t>11/11/2021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46E770A-854C-46B1-A8DF-99DCD4C291EA}" type="slidenum">
              <a:rPr lang="en-US" smtClean="0"/>
              <a:pPr>
                <a:defRPr/>
              </a:pPr>
              <a:t>‹#›</a:t>
            </a:fld>
            <a:endParaRPr lang="en-US" dirty="0"/>
          </a:p>
        </p:txBody>
      </p:sp>
    </p:spTree>
    <p:extLst>
      <p:ext uri="{BB962C8B-B14F-4D97-AF65-F5344CB8AC3E}">
        <p14:creationId xmlns:p14="http://schemas.microsoft.com/office/powerpoint/2010/main" val="152190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4151-F107-4210-85EB-AF6F1712F0F0}" type="datetime1">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EB4FD61-213A-40C2-9122-0632383D12D8}" type="slidenum">
              <a:rPr lang="en-US" smtClean="0"/>
              <a:pPr>
                <a:defRPr/>
              </a:pPr>
              <a:t>‹#›</a:t>
            </a:fld>
            <a:endParaRPr lang="en-US"/>
          </a:p>
        </p:txBody>
      </p:sp>
    </p:spTree>
    <p:extLst>
      <p:ext uri="{BB962C8B-B14F-4D97-AF65-F5344CB8AC3E}">
        <p14:creationId xmlns:p14="http://schemas.microsoft.com/office/powerpoint/2010/main" val="26452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16DEE-364E-4BA0-AFFE-B3858B53AE08}" type="datetime1">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DDC8ED9-5CFF-48E8-9D63-1C87EF331A7A}" type="slidenum">
              <a:rPr lang="en-US" smtClean="0"/>
              <a:pPr>
                <a:defRPr/>
              </a:pPr>
              <a:t>‹#›</a:t>
            </a:fld>
            <a:endParaRPr lang="en-US"/>
          </a:p>
        </p:txBody>
      </p:sp>
    </p:spTree>
    <p:extLst>
      <p:ext uri="{BB962C8B-B14F-4D97-AF65-F5344CB8AC3E}">
        <p14:creationId xmlns:p14="http://schemas.microsoft.com/office/powerpoint/2010/main" val="34720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5"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6"/>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5"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1"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425B349-B583-4A5D-98C2-DCEC0016445A}" type="datetime1">
              <a:rPr lang="en-US" smtClean="0"/>
              <a:t>11/11/2021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pPr>
              <a:defRPr/>
            </a:pPr>
            <a:fld id="{69B8646F-6C54-4D73-BE5F-D7471B73A58F}" type="slidenum">
              <a:rPr lang="en-US" smtClean="0"/>
              <a:pPr>
                <a:defRPr/>
              </a:pPr>
              <a:t>‹#›</a:t>
            </a:fld>
            <a:endParaRPr lang="en-US"/>
          </a:p>
        </p:txBody>
      </p:sp>
    </p:spTree>
    <p:extLst>
      <p:ext uri="{BB962C8B-B14F-4D97-AF65-F5344CB8AC3E}">
        <p14:creationId xmlns:p14="http://schemas.microsoft.com/office/powerpoint/2010/main" val="369339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90600" y="512064"/>
            <a:ext cx="10363200" cy="914400"/>
          </a:xfrm>
          <a:prstGeom prst="rect">
            <a:avLst/>
          </a:prstGeom>
        </p:spPr>
        <p:txBody>
          <a:bodyPr vert="horz" anchor="t">
            <a:noAutofit/>
          </a:bodyPr>
          <a:lstStyle/>
          <a:p>
            <a:r>
              <a:rPr kumimoji="0" lang="en-US" dirty="0"/>
              <a:t>Click to Edit Master Title Style</a:t>
            </a:r>
          </a:p>
        </p:txBody>
      </p:sp>
      <p:sp>
        <p:nvSpPr>
          <p:cNvPr id="13" name="Text Placeholder 12"/>
          <p:cNvSpPr>
            <a:spLocks noGrp="1"/>
          </p:cNvSpPr>
          <p:nvPr>
            <p:ph type="body" idx="1"/>
          </p:nvPr>
        </p:nvSpPr>
        <p:spPr>
          <a:xfrm>
            <a:off x="990600" y="1783560"/>
            <a:ext cx="10363200" cy="45720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636000" y="6416680"/>
            <a:ext cx="2844800" cy="365125"/>
          </a:xfrm>
          <a:prstGeom prst="rect">
            <a:avLst/>
          </a:prstGeom>
        </p:spPr>
        <p:txBody>
          <a:bodyPr vert="horz" anchor="b"/>
          <a:lstStyle>
            <a:lvl1pPr algn="l" eaLnBrk="1" latinLnBrk="0" hangingPunct="1">
              <a:defRPr kumimoji="0" sz="1100">
                <a:solidFill>
                  <a:schemeClr val="tx2"/>
                </a:solidFill>
                <a:latin typeface="Arial" panose="020B0604020202020204" pitchFamily="34" charset="0"/>
                <a:cs typeface="Arial" panose="020B0604020202020204" pitchFamily="34" charset="0"/>
              </a:defRPr>
            </a:lvl1pPr>
            <a:extLst/>
          </a:lstStyle>
          <a:p>
            <a:fld id="{83AEBA2D-B4AE-4DD3-A7AC-69EDD2B88F39}" type="datetime1">
              <a:rPr lang="en-US" smtClean="0"/>
              <a:pPr/>
              <a:t>11/11/2021</a:t>
            </a:fld>
            <a:endParaRPr lang="en-US"/>
          </a:p>
        </p:txBody>
      </p:sp>
      <p:sp>
        <p:nvSpPr>
          <p:cNvPr id="3" name="Footer Placeholder 2"/>
          <p:cNvSpPr>
            <a:spLocks noGrp="1"/>
          </p:cNvSpPr>
          <p:nvPr>
            <p:ph type="ftr" sz="quarter" idx="3"/>
          </p:nvPr>
        </p:nvSpPr>
        <p:spPr>
          <a:xfrm>
            <a:off x="1219200" y="6416680"/>
            <a:ext cx="7416800" cy="365125"/>
          </a:xfrm>
          <a:prstGeom prst="rect">
            <a:avLst/>
          </a:prstGeom>
        </p:spPr>
        <p:txBody>
          <a:bodyPr vert="horz" anchor="b"/>
          <a:lstStyle>
            <a:lvl1pPr algn="r" eaLnBrk="1" latinLnBrk="0" hangingPunct="1">
              <a:defRPr kumimoji="0" sz="1100">
                <a:solidFill>
                  <a:schemeClr val="tx2"/>
                </a:solidFill>
                <a:latin typeface="Arial" panose="020B0604020202020204" pitchFamily="34" charset="0"/>
                <a:cs typeface="Arial" panose="020B0604020202020204" pitchFamily="34" charset="0"/>
              </a:defRPr>
            </a:lvl1pPr>
            <a:extLst/>
          </a:lstStyle>
          <a:p>
            <a:endParaRPr lang="en-US"/>
          </a:p>
        </p:txBody>
      </p:sp>
      <p:sp>
        <p:nvSpPr>
          <p:cNvPr id="23" name="Slide Number Placeholder 22"/>
          <p:cNvSpPr>
            <a:spLocks noGrp="1"/>
          </p:cNvSpPr>
          <p:nvPr>
            <p:ph type="sldNum" sz="quarter" idx="4"/>
          </p:nvPr>
        </p:nvSpPr>
        <p:spPr>
          <a:xfrm>
            <a:off x="11480800" y="6416680"/>
            <a:ext cx="609600" cy="365125"/>
          </a:xfrm>
          <a:prstGeom prst="rect">
            <a:avLst/>
          </a:prstGeom>
        </p:spPr>
        <p:txBody>
          <a:bodyPr vert="horz" anchor="b"/>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extLst/>
          </a:lstStyle>
          <a:p>
            <a:pPr>
              <a:defRPr/>
            </a:pPr>
            <a:r>
              <a:rPr lang="en-US"/>
              <a:t>Slide</a:t>
            </a:r>
            <a:fld id="{088F9C99-2D15-43C9-BB30-1A2892BDD46B}" type="slidenum">
              <a:rPr lang="en-US" smtClean="0"/>
              <a:pPr>
                <a:defRPr/>
              </a:pPr>
              <a:t>‹#›</a:t>
            </a:fld>
            <a:endParaRPr lang="en-US"/>
          </a:p>
        </p:txBody>
      </p:sp>
    </p:spTree>
    <p:extLst>
      <p:ext uri="{BB962C8B-B14F-4D97-AF65-F5344CB8AC3E}">
        <p14:creationId xmlns:p14="http://schemas.microsoft.com/office/powerpoint/2010/main" val="367447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p:titleStyle>
    <p:bodyStyle>
      <a:lvl1pPr marL="411480" indent="-342900" algn="l" rtl="0" eaLnBrk="1" latinLnBrk="0" hangingPunct="1">
        <a:spcBef>
          <a:spcPts val="700"/>
        </a:spcBef>
        <a:buClrTx/>
        <a:buSzPct val="95000"/>
        <a:buFont typeface="Wingdings" panose="05000000000000000000" pitchFamily="2" charset="2"/>
        <a:buChar char="l"/>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Wingdings" panose="05000000000000000000" pitchFamily="2" charset="2"/>
        <a:buChar char="l"/>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Wingdings" panose="05000000000000000000" pitchFamily="2" charset="2"/>
        <a:buChar char="l"/>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Wingdings" panose="05000000000000000000" pitchFamily="2" charset="2"/>
        <a:buChar char="l"/>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Wingdings" panose="05000000000000000000" pitchFamily="2" charset="2"/>
        <a:buChar char="l"/>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09600" y="274638"/>
            <a:ext cx="10972800" cy="654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nl-BE"/>
          </a:p>
        </p:txBody>
      </p:sp>
      <p:sp>
        <p:nvSpPr>
          <p:cNvPr id="18435" name="Text Placeholder 2"/>
          <p:cNvSpPr>
            <a:spLocks noGrp="1"/>
          </p:cNvSpPr>
          <p:nvPr>
            <p:ph type="body" idx="1"/>
          </p:nvPr>
        </p:nvSpPr>
        <p:spPr bwMode="auto">
          <a:xfrm>
            <a:off x="609600" y="1071563"/>
            <a:ext cx="10972800" cy="514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5524500" y="6356351"/>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bg1">
                    <a:lumMod val="50000"/>
                    <a:lumOff val="50000"/>
                  </a:schemeClr>
                </a:solidFill>
                <a:latin typeface="Verdana" pitchFamily="34" charset="0"/>
              </a:defRPr>
            </a:lvl1pPr>
          </a:lstStyle>
          <a:p>
            <a:pPr eaLnBrk="1" hangingPunct="1">
              <a:defRPr/>
            </a:pPr>
            <a:fld id="{97DFA7FF-0064-4A63-B1CD-95E426E586EC}" type="datetime1">
              <a:rPr lang="nl-BE" smtClean="0">
                <a:solidFill>
                  <a:srgbClr val="1C1C1C">
                    <a:lumMod val="50000"/>
                    <a:lumOff val="50000"/>
                  </a:srgbClr>
                </a:solidFill>
                <a:ea typeface="ＭＳ Ｐゴシック" charset="0"/>
              </a:rPr>
              <a:pPr eaLnBrk="1" hangingPunct="1">
                <a:defRPr/>
              </a:pPr>
              <a:t>11/11/2021</a:t>
            </a:fld>
            <a:endParaRPr lang="nl-BE" dirty="0">
              <a:solidFill>
                <a:srgbClr val="1C1C1C">
                  <a:lumMod val="50000"/>
                  <a:lumOff val="50000"/>
                </a:srgbClr>
              </a:solidFill>
              <a:ea typeface="ＭＳ Ｐゴシック" charset="0"/>
            </a:endParaRPr>
          </a:p>
        </p:txBody>
      </p:sp>
      <p:sp>
        <p:nvSpPr>
          <p:cNvPr id="5" name="Footer Placeholder 4"/>
          <p:cNvSpPr>
            <a:spLocks noGrp="1"/>
          </p:cNvSpPr>
          <p:nvPr>
            <p:ph type="ftr" sz="quarter" idx="3"/>
          </p:nvPr>
        </p:nvSpPr>
        <p:spPr>
          <a:xfrm>
            <a:off x="584200" y="6356351"/>
            <a:ext cx="3860800" cy="365125"/>
          </a:xfrm>
          <a:prstGeom prst="rect">
            <a:avLst/>
          </a:prstGeom>
        </p:spPr>
        <p:txBody>
          <a:bodyPr vert="horz" lIns="91440" tIns="45720" rIns="91440" bIns="45720" rtlCol="0" anchor="ctr"/>
          <a:lstStyle>
            <a:lvl1pPr marL="0" algn="l" defTabSz="914400" rtl="0" eaLnBrk="1" fontAlgn="auto" latinLnBrk="0" hangingPunct="1">
              <a:spcBef>
                <a:spcPts val="0"/>
              </a:spcBef>
              <a:spcAft>
                <a:spcPts val="0"/>
              </a:spcAft>
              <a:defRPr lang="nl-BE" sz="900" kern="1200">
                <a:solidFill>
                  <a:schemeClr val="bg1">
                    <a:lumMod val="50000"/>
                    <a:lumOff val="50000"/>
                  </a:schemeClr>
                </a:solidFill>
                <a:latin typeface="Verdana" pitchFamily="34" charset="0"/>
                <a:ea typeface="+mn-ea"/>
                <a:cs typeface="+mn-cs"/>
              </a:defRPr>
            </a:lvl1pPr>
          </a:lstStyle>
          <a:p>
            <a:pPr>
              <a:defRPr/>
            </a:pPr>
            <a:r>
              <a:rPr lang="en-US">
                <a:solidFill>
                  <a:srgbClr val="1C1C1C">
                    <a:lumMod val="50000"/>
                    <a:lumOff val="50000"/>
                  </a:srgbClr>
                </a:solidFill>
              </a:rPr>
              <a:t>K.U.Leuven – UZ Leuven</a:t>
            </a:r>
          </a:p>
          <a:p>
            <a:pPr>
              <a:defRPr/>
            </a:pPr>
            <a:r>
              <a:rPr lang="en-US">
                <a:solidFill>
                  <a:srgbClr val="1C1C1C">
                    <a:lumMod val="50000"/>
                    <a:lumOff val="50000"/>
                  </a:srgbClr>
                </a:solidFill>
              </a:rPr>
              <a:t>Medical Imaging Research Center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marL="0" algn="r" defTabSz="914400" rtl="0" eaLnBrk="1" fontAlgn="auto" latinLnBrk="0" hangingPunct="1">
              <a:spcBef>
                <a:spcPts val="0"/>
              </a:spcBef>
              <a:spcAft>
                <a:spcPts val="0"/>
              </a:spcAft>
              <a:defRPr lang="nl-BE" sz="900" kern="1200">
                <a:solidFill>
                  <a:schemeClr val="bg1">
                    <a:lumMod val="50000"/>
                    <a:lumOff val="50000"/>
                  </a:schemeClr>
                </a:solidFill>
                <a:latin typeface="Verdana" pitchFamily="34" charset="0"/>
                <a:ea typeface="+mn-ea"/>
                <a:cs typeface="+mn-cs"/>
              </a:defRPr>
            </a:lvl1pPr>
          </a:lstStyle>
          <a:p>
            <a:pPr>
              <a:defRPr/>
            </a:pPr>
            <a:fld id="{805A4B6F-0407-4765-BAC6-5572C71745CD}" type="slidenum">
              <a:rPr lang="en-US" smtClean="0">
                <a:solidFill>
                  <a:srgbClr val="1C1C1C">
                    <a:lumMod val="50000"/>
                    <a:lumOff val="50000"/>
                  </a:srgbClr>
                </a:solidFill>
              </a:rPr>
              <a:pPr>
                <a:defRPr/>
              </a:pPr>
              <a:t>‹#›</a:t>
            </a:fld>
            <a:endParaRPr lang="en-US" dirty="0">
              <a:solidFill>
                <a:srgbClr val="1C1C1C">
                  <a:lumMod val="50000"/>
                  <a:lumOff val="50000"/>
                </a:srgbClr>
              </a:solidFill>
            </a:endParaRPr>
          </a:p>
        </p:txBody>
      </p:sp>
      <p:sp>
        <p:nvSpPr>
          <p:cNvPr id="7" name="Line 8"/>
          <p:cNvSpPr>
            <a:spLocks noChangeShapeType="1"/>
          </p:cNvSpPr>
          <p:nvPr/>
        </p:nvSpPr>
        <p:spPr bwMode="auto">
          <a:xfrm>
            <a:off x="304800" y="6324600"/>
            <a:ext cx="11480800" cy="0"/>
          </a:xfrm>
          <a:prstGeom prst="line">
            <a:avLst/>
          </a:prstGeom>
          <a:noFill/>
          <a:ln w="9525">
            <a:solidFill>
              <a:srgbClr val="B2B2B2"/>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56650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rtl="0" eaLnBrk="0" fontAlgn="base" hangingPunct="0">
        <a:spcBef>
          <a:spcPct val="0"/>
        </a:spcBef>
        <a:spcAft>
          <a:spcPct val="0"/>
        </a:spcAft>
        <a:defRPr sz="2400" kern="1200">
          <a:solidFill>
            <a:schemeClr val="tx1"/>
          </a:solidFill>
          <a:latin typeface="Verdana" pitchFamily="34" charset="0"/>
          <a:ea typeface="+mj-ea"/>
          <a:cs typeface="+mj-cs"/>
        </a:defRPr>
      </a:lvl1pPr>
      <a:lvl2pPr algn="l" rtl="0" eaLnBrk="0" fontAlgn="base" hangingPunct="0">
        <a:spcBef>
          <a:spcPct val="0"/>
        </a:spcBef>
        <a:spcAft>
          <a:spcPct val="0"/>
        </a:spcAft>
        <a:defRPr sz="2400">
          <a:solidFill>
            <a:schemeClr val="tx1"/>
          </a:solidFill>
          <a:latin typeface="Verdana" pitchFamily="34" charset="0"/>
        </a:defRPr>
      </a:lvl2pPr>
      <a:lvl3pPr algn="l" rtl="0" eaLnBrk="0" fontAlgn="base" hangingPunct="0">
        <a:spcBef>
          <a:spcPct val="0"/>
        </a:spcBef>
        <a:spcAft>
          <a:spcPct val="0"/>
        </a:spcAft>
        <a:defRPr sz="2400">
          <a:solidFill>
            <a:schemeClr val="tx1"/>
          </a:solidFill>
          <a:latin typeface="Verdana" pitchFamily="34" charset="0"/>
        </a:defRPr>
      </a:lvl3pPr>
      <a:lvl4pPr algn="l" rtl="0" eaLnBrk="0" fontAlgn="base" hangingPunct="0">
        <a:spcBef>
          <a:spcPct val="0"/>
        </a:spcBef>
        <a:spcAft>
          <a:spcPct val="0"/>
        </a:spcAft>
        <a:defRPr sz="2400">
          <a:solidFill>
            <a:schemeClr val="tx1"/>
          </a:solidFill>
          <a:latin typeface="Verdana" pitchFamily="34" charset="0"/>
        </a:defRPr>
      </a:lvl4pPr>
      <a:lvl5pPr algn="l" rtl="0" eaLnBrk="0" fontAlgn="base" hangingPunct="0">
        <a:spcBef>
          <a:spcPct val="0"/>
        </a:spcBef>
        <a:spcAft>
          <a:spcPct val="0"/>
        </a:spcAft>
        <a:defRPr sz="2400">
          <a:solidFill>
            <a:schemeClr val="tx1"/>
          </a:solidFill>
          <a:latin typeface="Verdana" pitchFamily="34" charset="0"/>
        </a:defRPr>
      </a:lvl5pPr>
      <a:lvl6pPr marL="457200" algn="ctr" rtl="0" eaLnBrk="1" fontAlgn="base" hangingPunct="1">
        <a:spcBef>
          <a:spcPct val="0"/>
        </a:spcBef>
        <a:spcAft>
          <a:spcPct val="0"/>
        </a:spcAft>
        <a:defRPr sz="3200">
          <a:solidFill>
            <a:schemeClr val="tx1"/>
          </a:solidFill>
          <a:latin typeface="Verdana" pitchFamily="34" charset="0"/>
        </a:defRPr>
      </a:lvl6pPr>
      <a:lvl7pPr marL="914400" algn="ctr" rtl="0" eaLnBrk="1" fontAlgn="base" hangingPunct="1">
        <a:spcBef>
          <a:spcPct val="0"/>
        </a:spcBef>
        <a:spcAft>
          <a:spcPct val="0"/>
        </a:spcAft>
        <a:defRPr sz="3200">
          <a:solidFill>
            <a:schemeClr val="tx1"/>
          </a:solidFill>
          <a:latin typeface="Verdana" pitchFamily="34" charset="0"/>
        </a:defRPr>
      </a:lvl7pPr>
      <a:lvl8pPr marL="1371600" algn="ctr" rtl="0" eaLnBrk="1" fontAlgn="base" hangingPunct="1">
        <a:spcBef>
          <a:spcPct val="0"/>
        </a:spcBef>
        <a:spcAft>
          <a:spcPct val="0"/>
        </a:spcAft>
        <a:defRPr sz="3200">
          <a:solidFill>
            <a:schemeClr val="tx1"/>
          </a:solidFill>
          <a:latin typeface="Verdana" pitchFamily="34" charset="0"/>
        </a:defRPr>
      </a:lvl8pPr>
      <a:lvl9pPr marL="1828800" algn="ct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Verdana" pitchFamily="34" charset="0"/>
        <a:buChar char="▪"/>
        <a:defRPr sz="2000" kern="1200">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bg2"/>
          </a:solidFill>
          <a:latin typeface="Verdana" pitchFamily="34" charset="0"/>
          <a:ea typeface="+mn-ea"/>
          <a:cs typeface="+mn-cs"/>
        </a:defRPr>
      </a:lvl2pPr>
      <a:lvl3pPr marL="1143000" indent="-228600" algn="l" rtl="0" eaLnBrk="0" fontAlgn="base" hangingPunct="0">
        <a:spcBef>
          <a:spcPct val="20000"/>
        </a:spcBef>
        <a:spcAft>
          <a:spcPct val="0"/>
        </a:spcAft>
        <a:buFont typeface="Symbol" pitchFamily="18" charset="2"/>
        <a:buChar char=""/>
        <a:defRPr kern="1200">
          <a:solidFill>
            <a:schemeClr val="bg2"/>
          </a:solidFill>
          <a:latin typeface="Verdana" pitchFamily="34" charset="0"/>
          <a:ea typeface="+mn-ea"/>
          <a:cs typeface="+mn-cs"/>
        </a:defRPr>
      </a:lvl3pPr>
      <a:lvl4pPr marL="1600200" indent="-228600" algn="l" rtl="0" eaLnBrk="0" fontAlgn="base" hangingPunct="0">
        <a:spcBef>
          <a:spcPct val="20000"/>
        </a:spcBef>
        <a:spcAft>
          <a:spcPct val="0"/>
        </a:spcAft>
        <a:buFont typeface="Symbol" pitchFamily="18" charset="2"/>
        <a:buChar char=""/>
        <a:defRPr sz="1600" kern="1200">
          <a:solidFill>
            <a:schemeClr val="bg2"/>
          </a:solidFill>
          <a:latin typeface="Verdana" pitchFamily="34" charset="0"/>
          <a:ea typeface="+mn-ea"/>
          <a:cs typeface="+mn-cs"/>
        </a:defRPr>
      </a:lvl4pPr>
      <a:lvl5pPr marL="2057400" indent="-228600" algn="l" rtl="0" eaLnBrk="0" fontAlgn="base" hangingPunct="0">
        <a:spcBef>
          <a:spcPct val="20000"/>
        </a:spcBef>
        <a:spcAft>
          <a:spcPct val="0"/>
        </a:spcAft>
        <a:buFont typeface="Symbol" pitchFamily="18" charset="2"/>
        <a:buChar char=""/>
        <a:defRPr sz="16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304800"/>
            <a:ext cx="10363200" cy="11430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117600" y="16764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42" name="Line 18"/>
          <p:cNvSpPr>
            <a:spLocks noChangeShapeType="1"/>
          </p:cNvSpPr>
          <p:nvPr userDrawn="1"/>
        </p:nvSpPr>
        <p:spPr bwMode="auto">
          <a:xfrm>
            <a:off x="203200" y="6629400"/>
            <a:ext cx="711200" cy="0"/>
          </a:xfrm>
          <a:prstGeom prst="line">
            <a:avLst/>
          </a:prstGeom>
          <a:noFill/>
          <a:ln w="9525">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1043" name="Line 19"/>
          <p:cNvSpPr>
            <a:spLocks noChangeShapeType="1"/>
          </p:cNvSpPr>
          <p:nvPr userDrawn="1"/>
        </p:nvSpPr>
        <p:spPr bwMode="auto">
          <a:xfrm flipV="1">
            <a:off x="203200" y="6400800"/>
            <a:ext cx="0" cy="22860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
        <p:nvSpPr>
          <p:cNvPr id="1044" name="Line 20"/>
          <p:cNvSpPr>
            <a:spLocks noChangeShapeType="1"/>
          </p:cNvSpPr>
          <p:nvPr userDrawn="1"/>
        </p:nvSpPr>
        <p:spPr bwMode="auto">
          <a:xfrm>
            <a:off x="203200" y="6400800"/>
            <a:ext cx="304800" cy="0"/>
          </a:xfrm>
          <a:prstGeom prst="line">
            <a:avLst/>
          </a:prstGeom>
          <a:no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16" charset="-128"/>
              <a:cs typeface="+mn-cs"/>
            </a:endParaRPr>
          </a:p>
        </p:txBody>
      </p:sp>
    </p:spTree>
    <p:extLst>
      <p:ext uri="{BB962C8B-B14F-4D97-AF65-F5344CB8AC3E}">
        <p14:creationId xmlns:p14="http://schemas.microsoft.com/office/powerpoint/2010/main" val="30909408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rgbClr val="691638"/>
          </a:solidFill>
          <a:latin typeface="Arial" charset="0"/>
          <a:ea typeface="ＭＳ Ｐゴシック" pitchFamily="116" charset="-128"/>
        </a:defRPr>
      </a:lvl2pPr>
      <a:lvl3pPr algn="l" rtl="0" fontAlgn="base">
        <a:spcBef>
          <a:spcPct val="0"/>
        </a:spcBef>
        <a:spcAft>
          <a:spcPct val="0"/>
        </a:spcAft>
        <a:defRPr sz="4400">
          <a:solidFill>
            <a:srgbClr val="691638"/>
          </a:solidFill>
          <a:latin typeface="Arial" charset="0"/>
          <a:ea typeface="ＭＳ Ｐゴシック" pitchFamily="116" charset="-128"/>
        </a:defRPr>
      </a:lvl3pPr>
      <a:lvl4pPr algn="l" rtl="0" fontAlgn="base">
        <a:spcBef>
          <a:spcPct val="0"/>
        </a:spcBef>
        <a:spcAft>
          <a:spcPct val="0"/>
        </a:spcAft>
        <a:defRPr sz="4400">
          <a:solidFill>
            <a:srgbClr val="691638"/>
          </a:solidFill>
          <a:latin typeface="Arial" charset="0"/>
          <a:ea typeface="ＭＳ Ｐゴシック" pitchFamily="116" charset="-128"/>
        </a:defRPr>
      </a:lvl4pPr>
      <a:lvl5pPr algn="l" rtl="0" fontAlgn="base">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304800"/>
            <a:ext cx="10363200" cy="11430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117600" y="16764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42" name="Line 18"/>
          <p:cNvSpPr>
            <a:spLocks noChangeShapeType="1"/>
          </p:cNvSpPr>
          <p:nvPr userDrawn="1"/>
        </p:nvSpPr>
        <p:spPr bwMode="auto">
          <a:xfrm>
            <a:off x="203200" y="6629400"/>
            <a:ext cx="711200" cy="0"/>
          </a:xfrm>
          <a:prstGeom prst="line">
            <a:avLst/>
          </a:prstGeom>
          <a:noFill/>
          <a:ln w="9525">
            <a:solidFill>
              <a:schemeClr val="bg1"/>
            </a:solidFill>
            <a:round/>
            <a:headEnd/>
            <a:tailEnd/>
          </a:ln>
        </p:spPr>
        <p:txBody>
          <a:bodyPr/>
          <a:lstStyle/>
          <a:p>
            <a:endParaRPr lang="en-US" sz="2400"/>
          </a:p>
        </p:txBody>
      </p:sp>
      <p:sp>
        <p:nvSpPr>
          <p:cNvPr id="1043" name="Line 19"/>
          <p:cNvSpPr>
            <a:spLocks noChangeShapeType="1"/>
          </p:cNvSpPr>
          <p:nvPr userDrawn="1"/>
        </p:nvSpPr>
        <p:spPr bwMode="auto">
          <a:xfrm flipV="1">
            <a:off x="203200" y="6400800"/>
            <a:ext cx="0" cy="228600"/>
          </a:xfrm>
          <a:prstGeom prst="line">
            <a:avLst/>
          </a:prstGeom>
          <a:noFill/>
          <a:ln w="9525">
            <a:solidFill>
              <a:schemeClr val="bg1"/>
            </a:solidFill>
            <a:round/>
            <a:headEnd/>
            <a:tailEnd/>
          </a:ln>
        </p:spPr>
        <p:txBody>
          <a:bodyPr wrap="none" anchor="ctr"/>
          <a:lstStyle/>
          <a:p>
            <a:endParaRPr lang="en-US" sz="2400"/>
          </a:p>
        </p:txBody>
      </p:sp>
      <p:sp>
        <p:nvSpPr>
          <p:cNvPr id="1044" name="Line 20"/>
          <p:cNvSpPr>
            <a:spLocks noChangeShapeType="1"/>
          </p:cNvSpPr>
          <p:nvPr userDrawn="1"/>
        </p:nvSpPr>
        <p:spPr bwMode="auto">
          <a:xfrm>
            <a:off x="203200" y="6400800"/>
            <a:ext cx="304800" cy="0"/>
          </a:xfrm>
          <a:prstGeom prst="line">
            <a:avLst/>
          </a:prstGeom>
          <a:noFill/>
          <a:ln w="9525">
            <a:solidFill>
              <a:schemeClr val="bg1"/>
            </a:solidFill>
            <a:round/>
            <a:headEnd/>
            <a:tailEnd/>
          </a:ln>
        </p:spPr>
        <p:txBody>
          <a:bodyPr wrap="none" anchor="ctr"/>
          <a:lstStyle/>
          <a:p>
            <a:endParaRPr lang="en-US" sz="2400"/>
          </a:p>
        </p:txBody>
      </p:sp>
    </p:spTree>
    <p:extLst>
      <p:ext uri="{BB962C8B-B14F-4D97-AF65-F5344CB8AC3E}">
        <p14:creationId xmlns:p14="http://schemas.microsoft.com/office/powerpoint/2010/main" val="33248221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rgbClr val="691638"/>
          </a:solidFill>
          <a:latin typeface="Arial" charset="0"/>
          <a:ea typeface="ＭＳ Ｐゴシック" pitchFamily="116" charset="-128"/>
        </a:defRPr>
      </a:lvl2pPr>
      <a:lvl3pPr algn="l" rtl="0" fontAlgn="base">
        <a:spcBef>
          <a:spcPct val="0"/>
        </a:spcBef>
        <a:spcAft>
          <a:spcPct val="0"/>
        </a:spcAft>
        <a:defRPr sz="4400">
          <a:solidFill>
            <a:srgbClr val="691638"/>
          </a:solidFill>
          <a:latin typeface="Arial" charset="0"/>
          <a:ea typeface="ＭＳ Ｐゴシック" pitchFamily="116" charset="-128"/>
        </a:defRPr>
      </a:lvl3pPr>
      <a:lvl4pPr algn="l" rtl="0" fontAlgn="base">
        <a:spcBef>
          <a:spcPct val="0"/>
        </a:spcBef>
        <a:spcAft>
          <a:spcPct val="0"/>
        </a:spcAft>
        <a:defRPr sz="4400">
          <a:solidFill>
            <a:srgbClr val="691638"/>
          </a:solidFill>
          <a:latin typeface="Arial" charset="0"/>
          <a:ea typeface="ＭＳ Ｐゴシック" pitchFamily="116" charset="-128"/>
        </a:defRPr>
      </a:lvl4pPr>
      <a:lvl5pPr algn="l" rtl="0" fontAlgn="base">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4.xml"/><Relationship Id="rId7" Type="http://schemas.openxmlformats.org/officeDocument/2006/relationships/image" Target="../media/image42.wmf"/><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image" Target="../media/image41.wmf"/><Relationship Id="rId4" Type="http://schemas.openxmlformats.org/officeDocument/2006/relationships/oleObject" Target="../embeddings/oleObject19.bin"/><Relationship Id="rId9" Type="http://schemas.openxmlformats.org/officeDocument/2006/relationships/image" Target="../media/image43.wm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com/url?sa=i&amp;source=images&amp;cd=&amp;cad=rja&amp;docid=mJvqYVLtWnt7bM&amp;tbnid=Gl-rqXE_5Tok8M:&amp;ved=0CAgQjRwwAA&amp;url=http://tle.geoscienceworld.org/content/25/10/1252/F3.expansion.html&amp;ei=hbmSUumDJpbesASg04GoDA&amp;psig=AFQjCNGX4sC_gNPM0Gb_vRks-TBev9MnjQ&amp;ust=1385433861664319"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wmf"/><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image" Target="../media/image50.wmf"/><Relationship Id="rId4" Type="http://schemas.openxmlformats.org/officeDocument/2006/relationships/oleObject" Target="../embeddings/oleObject22.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file:///C:\Users\wangg6\Desktop\Ultrasound\WME_moving_pressure_field_foc.wmv" TargetMode="External"/><Relationship Id="rId1" Type="http://schemas.microsoft.com/office/2007/relationships/media" Target="file:///C:\Users\wangg6\Desktop\Ultrasound\WME_moving_pressure_field_foc.wmv"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54.wmf"/><Relationship Id="rId4" Type="http://schemas.openxmlformats.org/officeDocument/2006/relationships/oleObject" Target="../embeddings/oleObject2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12.xml"/><Relationship Id="rId7" Type="http://schemas.openxmlformats.org/officeDocument/2006/relationships/oleObject" Target="../embeddings/oleObject26.bin"/><Relationship Id="rId12" Type="http://schemas.openxmlformats.org/officeDocument/2006/relationships/image" Target="../media/image59.wmf"/><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56.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58.wmf"/><Relationship Id="rId4" Type="http://schemas.openxmlformats.org/officeDocument/2006/relationships/image" Target="../media/image60.png"/><Relationship Id="rId9" Type="http://schemas.openxmlformats.org/officeDocument/2006/relationships/oleObject" Target="../embeddings/oleObject27.bin"/></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image" Target="../media/image64.png"/><Relationship Id="rId5" Type="http://schemas.openxmlformats.org/officeDocument/2006/relationships/image" Target="../media/image59.wmf"/><Relationship Id="rId4"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9.xml"/><Relationship Id="rId5" Type="http://schemas.openxmlformats.org/officeDocument/2006/relationships/image" Target="../media/image62.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4.xml"/><Relationship Id="rId7" Type="http://schemas.openxmlformats.org/officeDocument/2006/relationships/image" Target="../media/image69.wmf"/><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oleObject" Target="../embeddings/oleObject30.bin"/><Relationship Id="rId5" Type="http://schemas.openxmlformats.org/officeDocument/2006/relationships/image" Target="../media/image68.wmf"/><Relationship Id="rId4" Type="http://schemas.openxmlformats.org/officeDocument/2006/relationships/oleObject" Target="../embeddings/oleObject29.bin"/><Relationship Id="rId9" Type="http://schemas.openxmlformats.org/officeDocument/2006/relationships/image" Target="../media/image70.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2.wmf"/><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71.wmf"/><Relationship Id="rId4" Type="http://schemas.openxmlformats.org/officeDocument/2006/relationships/oleObject" Target="../embeddings/oleObject32.bin"/></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74.emf"/></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wmv"/><Relationship Id="rId7" Type="http://schemas.openxmlformats.org/officeDocument/2006/relationships/image" Target="../media/image83.png"/><Relationship Id="rId2" Type="http://schemas.openxmlformats.org/officeDocument/2006/relationships/video" Target="file:///C:\Users\wangg6\Desktop\Imaging16\Ultrasound\WME_ap_4_bl_fl_2.wmv" TargetMode="External"/><Relationship Id="rId1" Type="http://schemas.microsoft.com/office/2007/relationships/media" Target="file:///C:\Users\wangg6\Desktop\Imaging16\Ultrasound\WME_ap_4_bl_fl_2.wmv" TargetMode="External"/><Relationship Id="rId6" Type="http://schemas.openxmlformats.org/officeDocument/2006/relationships/notesSlide" Target="../notesSlides/notesSlide20.xml"/><Relationship Id="rId5" Type="http://schemas.openxmlformats.org/officeDocument/2006/relationships/slideLayout" Target="../slideLayouts/slideLayout14.xml"/><Relationship Id="rId10" Type="http://schemas.openxmlformats.org/officeDocument/2006/relationships/image" Target="../media/image86.png"/><Relationship Id="rId4" Type="http://schemas.openxmlformats.org/officeDocument/2006/relationships/video" Target="../media/media3.wmv"/><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9.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9.xml"/><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39.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8.bin"/><Relationship Id="rId18" Type="http://schemas.openxmlformats.org/officeDocument/2006/relationships/image" Target="../media/image14.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11.wmf"/><Relationship Id="rId17" Type="http://schemas.openxmlformats.org/officeDocument/2006/relationships/oleObject" Target="../embeddings/oleObject10.bin"/><Relationship Id="rId2" Type="http://schemas.openxmlformats.org/officeDocument/2006/relationships/slideLayout" Target="../slideLayouts/slideLayout2.xml"/><Relationship Id="rId16" Type="http://schemas.openxmlformats.org/officeDocument/2006/relationships/image" Target="../media/image13.wmf"/><Relationship Id="rId20" Type="http://schemas.openxmlformats.org/officeDocument/2006/relationships/image" Target="../media/image15.wmf"/><Relationship Id="rId1" Type="http://schemas.openxmlformats.org/officeDocument/2006/relationships/vmlDrawing" Target="../drawings/vmlDrawing3.vml"/><Relationship Id="rId6" Type="http://schemas.openxmlformats.org/officeDocument/2006/relationships/image" Target="../media/image8.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10.wmf"/><Relationship Id="rId19" Type="http://schemas.openxmlformats.org/officeDocument/2006/relationships/oleObject" Target="../embeddings/oleObject11.bin"/><Relationship Id="rId4" Type="http://schemas.openxmlformats.org/officeDocument/2006/relationships/image" Target="../media/image7.wmf"/><Relationship Id="rId9" Type="http://schemas.openxmlformats.org/officeDocument/2006/relationships/oleObject" Target="../embeddings/oleObject6.bin"/><Relationship Id="rId1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9.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23.xml"/><Relationship Id="rId7" Type="http://schemas.openxmlformats.org/officeDocument/2006/relationships/oleObject" Target="../embeddings/oleObject34.bin"/><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image" Target="../media/image109.png"/><Relationship Id="rId5" Type="http://schemas.openxmlformats.org/officeDocument/2006/relationships/image" Target="../media/image106.jpeg"/><Relationship Id="rId4" Type="http://schemas.openxmlformats.org/officeDocument/2006/relationships/image" Target="../media/image10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2.bin"/><Relationship Id="rId18" Type="http://schemas.openxmlformats.org/officeDocument/2006/relationships/image" Target="../media/image18.wmf"/><Relationship Id="rId26" Type="http://schemas.openxmlformats.org/officeDocument/2006/relationships/image" Target="../media/image11.wmf"/><Relationship Id="rId3" Type="http://schemas.openxmlformats.org/officeDocument/2006/relationships/oleObject" Target="../embeddings/oleObject3.bin"/><Relationship Id="rId21" Type="http://schemas.openxmlformats.org/officeDocument/2006/relationships/oleObject" Target="../embeddings/oleObject16.bin"/><Relationship Id="rId34" Type="http://schemas.openxmlformats.org/officeDocument/2006/relationships/image" Target="../media/image13.wmf"/><Relationship Id="rId7" Type="http://schemas.openxmlformats.org/officeDocument/2006/relationships/oleObject" Target="../embeddings/oleObject10.bin"/><Relationship Id="rId12" Type="http://schemas.openxmlformats.org/officeDocument/2006/relationships/image" Target="../media/image9.wmf"/><Relationship Id="rId17" Type="http://schemas.openxmlformats.org/officeDocument/2006/relationships/oleObject" Target="../embeddings/oleObject14.bin"/><Relationship Id="rId25" Type="http://schemas.openxmlformats.org/officeDocument/2006/relationships/oleObject" Target="../embeddings/oleObject7.bin"/><Relationship Id="rId33"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17.wmf"/><Relationship Id="rId20" Type="http://schemas.openxmlformats.org/officeDocument/2006/relationships/image" Target="../media/image19.wmf"/><Relationship Id="rId29" Type="http://schemas.openxmlformats.org/officeDocument/2006/relationships/image" Target="../media/image21.png"/><Relationship Id="rId1" Type="http://schemas.openxmlformats.org/officeDocument/2006/relationships/vmlDrawing" Target="../drawings/vmlDrawing4.vml"/><Relationship Id="rId6" Type="http://schemas.openxmlformats.org/officeDocument/2006/relationships/image" Target="../media/image8.wmf"/><Relationship Id="rId11" Type="http://schemas.openxmlformats.org/officeDocument/2006/relationships/oleObject" Target="../embeddings/oleObject5.bin"/><Relationship Id="rId24" Type="http://schemas.openxmlformats.org/officeDocument/2006/relationships/image" Target="../media/image10.wmf"/><Relationship Id="rId32" Type="http://schemas.openxmlformats.org/officeDocument/2006/relationships/image" Target="../media/image24.gif"/><Relationship Id="rId5" Type="http://schemas.openxmlformats.org/officeDocument/2006/relationships/oleObject" Target="../embeddings/oleObject4.bin"/><Relationship Id="rId15" Type="http://schemas.openxmlformats.org/officeDocument/2006/relationships/oleObject" Target="../embeddings/oleObject13.bin"/><Relationship Id="rId23" Type="http://schemas.openxmlformats.org/officeDocument/2006/relationships/oleObject" Target="../embeddings/oleObject6.bin"/><Relationship Id="rId28" Type="http://schemas.openxmlformats.org/officeDocument/2006/relationships/image" Target="../media/image12.wmf"/><Relationship Id="rId10" Type="http://schemas.openxmlformats.org/officeDocument/2006/relationships/image" Target="../media/image15.wmf"/><Relationship Id="rId19" Type="http://schemas.openxmlformats.org/officeDocument/2006/relationships/oleObject" Target="../embeddings/oleObject15.bin"/><Relationship Id="rId31" Type="http://schemas.openxmlformats.org/officeDocument/2006/relationships/image" Target="../media/image23.png"/><Relationship Id="rId4" Type="http://schemas.openxmlformats.org/officeDocument/2006/relationships/image" Target="../media/image7.wmf"/><Relationship Id="rId9" Type="http://schemas.openxmlformats.org/officeDocument/2006/relationships/oleObject" Target="../embeddings/oleObject11.bin"/><Relationship Id="rId14" Type="http://schemas.openxmlformats.org/officeDocument/2006/relationships/image" Target="../media/image16.wmf"/><Relationship Id="rId22" Type="http://schemas.openxmlformats.org/officeDocument/2006/relationships/image" Target="../media/image20.wmf"/><Relationship Id="rId27" Type="http://schemas.openxmlformats.org/officeDocument/2006/relationships/oleObject" Target="../embeddings/oleObject8.bin"/><Relationship Id="rId30"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win.tue.nl/~sjoerdr/papers/boek.pdf"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3.xml"/><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8.wmf"/></Relationships>
</file>

<file path=ppt/slides/_rels/slide8.xml.rels><?xml version="1.0" encoding="UTF-8" standalone="yes"?>
<Relationships xmlns="http://schemas.openxmlformats.org/package/2006/relationships"><Relationship Id="rId8" Type="http://schemas.openxmlformats.org/officeDocument/2006/relationships/hyperlink" Target="http://www.santarosa.edu/~lwillia2/42/WaveEquationDerivation.pdf"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9.xml"/><Relationship Id="rId5" Type="http://schemas.openxmlformats.org/officeDocument/2006/relationships/image" Target="../media/image40.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493503"/>
            <a:ext cx="12192000" cy="2946802"/>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600"/>
              </a:spcAft>
              <a:defRPr/>
            </a:pPr>
            <a:r>
              <a:rPr lang="en-US" sz="4600" b="1" dirty="0">
                <a:solidFill>
                  <a:schemeClr val="tx1"/>
                </a:solidFill>
                <a:latin typeface="Arial" panose="020B0604020202020204" pitchFamily="34" charset="0"/>
                <a:ea typeface="ＭＳ Ｐゴシック" pitchFamily="116" charset="-128"/>
                <a:cs typeface="Arial" panose="020B0604020202020204" pitchFamily="34" charset="0"/>
              </a:rPr>
              <a:t>Ultrasound Imaging</a:t>
            </a:r>
            <a:endPar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endParaRPr>
          </a:p>
          <a:p>
            <a:pPr lvl="0" algn="ctr" eaLnBrk="1" hangingPunct="1">
              <a:spcBef>
                <a:spcPts val="0"/>
              </a:spcBef>
              <a:spcAft>
                <a:spcPts val="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AI-based X-ray Imaging System (AXIS) Lab</a:t>
            </a:r>
          </a:p>
          <a:p>
            <a:pPr lvl="0" algn="ctr" eaLnBrk="1" hangingPunct="1">
              <a:spcBef>
                <a:spcPts val="0"/>
              </a:spcBef>
              <a:spcAft>
                <a:spcPts val="60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Rensselaer</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Polytechnic Institute, Troy, New York, USA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1200"/>
              </a:spcAft>
              <a:buClr>
                <a:srgbClr val="691638"/>
              </a:buClr>
              <a:buSzTx/>
              <a:buFontTx/>
              <a:buNone/>
              <a:tabLst/>
              <a:defRPr/>
            </a:pPr>
            <a:r>
              <a:rPr lang="en-US" sz="2400" dirty="0">
                <a:solidFill>
                  <a:schemeClr val="tx1"/>
                </a:solidFill>
                <a:latin typeface="Arial" panose="020B0604020202020204" pitchFamily="34" charset="0"/>
                <a:cs typeface="Arial" panose="020B0604020202020204" pitchFamily="34" charset="0"/>
              </a:rPr>
              <a:t>November 12</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2021</a:t>
            </a:r>
          </a:p>
          <a:p>
            <a:pPr marL="0" marR="0" lvl="0" indent="0" algn="ctr" defTabSz="914400" rtl="0" eaLnBrk="1" fontAlgn="base" latinLnBrk="0" hangingPunct="1">
              <a:lnSpc>
                <a:spcPct val="80000"/>
              </a:lnSpc>
              <a:spcBef>
                <a:spcPts val="120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70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Content Placeholder 1"/>
          <p:cNvSpPr>
            <a:spLocks noGrp="1"/>
          </p:cNvSpPr>
          <p:nvPr>
            <p:ph idx="1"/>
          </p:nvPr>
        </p:nvSpPr>
        <p:spPr>
          <a:xfrm>
            <a:off x="1981200" y="357189"/>
            <a:ext cx="8229600" cy="5857875"/>
          </a:xfrm>
        </p:spPr>
        <p:txBody>
          <a:bodyPr/>
          <a:lstStyle/>
          <a:p>
            <a:pPr lvl="1"/>
            <a:r>
              <a:rPr lang="nl-BE" dirty="0">
                <a:solidFill>
                  <a:srgbClr val="FF0000"/>
                </a:solidFill>
              </a:rPr>
              <a:t>Linear wave equation</a:t>
            </a:r>
          </a:p>
          <a:p>
            <a:pPr lvl="2">
              <a:lnSpc>
                <a:spcPct val="150000"/>
              </a:lnSpc>
            </a:pPr>
            <a:r>
              <a:rPr lang="nl-BE" dirty="0"/>
              <a:t>Assume </a:t>
            </a:r>
            <a:r>
              <a:rPr lang="nl-BE" dirty="0">
                <a:solidFill>
                  <a:schemeClr val="tx1"/>
                </a:solidFill>
              </a:rPr>
              <a:t>small amplitude </a:t>
            </a:r>
            <a:r>
              <a:rPr lang="nl-BE" dirty="0"/>
              <a:t>(small p) and </a:t>
            </a:r>
            <a:r>
              <a:rPr lang="nl-BE" dirty="0">
                <a:solidFill>
                  <a:schemeClr val="tx1"/>
                </a:solidFill>
              </a:rPr>
              <a:t>nonviscous</a:t>
            </a:r>
            <a:r>
              <a:rPr lang="nl-BE" dirty="0"/>
              <a:t> medium</a:t>
            </a:r>
          </a:p>
          <a:p>
            <a:pPr lvl="1">
              <a:lnSpc>
                <a:spcPct val="150000"/>
              </a:lnSpc>
              <a:buFont typeface="Arial" charset="0"/>
              <a:buNone/>
            </a:pPr>
            <a:endParaRPr lang="nl-BE" dirty="0"/>
          </a:p>
          <a:p>
            <a:pPr lvl="1">
              <a:lnSpc>
                <a:spcPct val="150000"/>
              </a:lnSpc>
              <a:buFont typeface="Arial" charset="0"/>
              <a:buNone/>
            </a:pPr>
            <a:endParaRPr lang="nl-BE" dirty="0"/>
          </a:p>
          <a:p>
            <a:pPr lvl="2">
              <a:lnSpc>
                <a:spcPct val="150000"/>
              </a:lnSpc>
              <a:buFont typeface="Symbol" pitchFamily="18" charset="2"/>
              <a:buNone/>
            </a:pPr>
            <a:r>
              <a:rPr lang="nl-BE" dirty="0"/>
              <a:t>	general solution</a:t>
            </a:r>
          </a:p>
          <a:p>
            <a:pPr lvl="1">
              <a:lnSpc>
                <a:spcPct val="150000"/>
              </a:lnSpc>
            </a:pPr>
            <a:endParaRPr lang="nl-BE" dirty="0"/>
          </a:p>
          <a:p>
            <a:pPr lvl="2">
              <a:lnSpc>
                <a:spcPct val="150000"/>
              </a:lnSpc>
            </a:pPr>
            <a:r>
              <a:rPr lang="nl-BE" dirty="0"/>
              <a:t>Example of a solution (plane progressive wave)</a:t>
            </a:r>
            <a:br>
              <a:rPr lang="nl-BE" dirty="0"/>
            </a:br>
            <a:br>
              <a:rPr lang="nl-BE" dirty="0"/>
            </a:br>
            <a:br>
              <a:rPr lang="nl-BE" dirty="0"/>
            </a:br>
            <a:r>
              <a:rPr lang="nl-BE" sz="1600" dirty="0"/>
              <a:t>(x = direction of wave propagation)</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15E79F-8937-48A0-9241-7322C4EF7E12}"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7D8DB-091A-4486-B524-692C2660BBF9}"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3074" name="Object 6"/>
          <p:cNvGraphicFramePr>
            <a:graphicFrameLocks noChangeAspect="1"/>
          </p:cNvGraphicFramePr>
          <p:nvPr/>
        </p:nvGraphicFramePr>
        <p:xfrm>
          <a:off x="3167063" y="1357313"/>
          <a:ext cx="1770062" cy="671512"/>
        </p:xfrm>
        <a:graphic>
          <a:graphicData uri="http://schemas.openxmlformats.org/presentationml/2006/ole">
            <mc:AlternateContent xmlns:mc="http://schemas.openxmlformats.org/markup-compatibility/2006">
              <mc:Choice xmlns:v="urn:schemas-microsoft-com:vml" Requires="v">
                <p:oleObj spid="_x0000_s149557" name="Equation" r:id="rId4" imgW="1104556" imgH="418893" progId="">
                  <p:embed/>
                </p:oleObj>
              </mc:Choice>
              <mc:Fallback>
                <p:oleObj name="Equation" r:id="rId4" imgW="1104556" imgH="418893" progId="">
                  <p:embed/>
                  <p:pic>
                    <p:nvPicPr>
                      <p:cNvPr id="307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063" y="1357313"/>
                        <a:ext cx="177006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075" name="Object 9"/>
          <p:cNvGraphicFramePr>
            <a:graphicFrameLocks noChangeAspect="1"/>
          </p:cNvGraphicFramePr>
          <p:nvPr/>
        </p:nvGraphicFramePr>
        <p:xfrm>
          <a:off x="3167064" y="2643188"/>
          <a:ext cx="3417887" cy="366712"/>
        </p:xfrm>
        <a:graphic>
          <a:graphicData uri="http://schemas.openxmlformats.org/presentationml/2006/ole">
            <mc:AlternateContent xmlns:mc="http://schemas.openxmlformats.org/markup-compatibility/2006">
              <mc:Choice xmlns:v="urn:schemas-microsoft-com:vml" Requires="v">
                <p:oleObj spid="_x0000_s149558" name="Equation" r:id="rId6" imgW="2133049" imgH="228738" progId="">
                  <p:embed/>
                </p:oleObj>
              </mc:Choice>
              <mc:Fallback>
                <p:oleObj name="Equation" r:id="rId6" imgW="2133049" imgH="228738" progId="">
                  <p:embed/>
                  <p:pic>
                    <p:nvPicPr>
                      <p:cNvPr id="3075"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064" y="26431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3076" name="Object 10"/>
          <p:cNvGraphicFramePr>
            <a:graphicFrameLocks noChangeAspect="1"/>
          </p:cNvGraphicFramePr>
          <p:nvPr/>
        </p:nvGraphicFramePr>
        <p:xfrm>
          <a:off x="3173413" y="3584575"/>
          <a:ext cx="4779962" cy="630238"/>
        </p:xfrm>
        <a:graphic>
          <a:graphicData uri="http://schemas.openxmlformats.org/presentationml/2006/ole">
            <mc:AlternateContent xmlns:mc="http://schemas.openxmlformats.org/markup-compatibility/2006">
              <mc:Choice xmlns:v="urn:schemas-microsoft-com:vml" Requires="v">
                <p:oleObj spid="_x0000_s149559" name="Equation" r:id="rId8" imgW="2984064" imgH="393539" progId="">
                  <p:embed/>
                </p:oleObj>
              </mc:Choice>
              <mc:Fallback>
                <p:oleObj name="Equation" r:id="rId8" imgW="2984064" imgH="393539" progId="">
                  <p:embed/>
                  <p:pic>
                    <p:nvPicPr>
                      <p:cNvPr id="3076"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3413" y="3584575"/>
                        <a:ext cx="4779962"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52102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a:solidFill>
                  <a:srgbClr val="FF0000"/>
                </a:solidFill>
              </a:rPr>
              <a:t>Physical Principles</a:t>
            </a:r>
            <a:endParaRPr lang="nl-BE" dirty="0">
              <a:solidFill>
                <a:srgbClr val="FF0000"/>
              </a:solidFill>
            </a:endParaRPr>
          </a:p>
        </p:txBody>
      </p:sp>
      <p:sp>
        <p:nvSpPr>
          <p:cNvPr id="32771" name="Content Placeholder 2"/>
          <p:cNvSpPr>
            <a:spLocks noGrp="1"/>
          </p:cNvSpPr>
          <p:nvPr>
            <p:ph idx="1"/>
          </p:nvPr>
        </p:nvSpPr>
        <p:spPr/>
        <p:txBody>
          <a:bodyPr/>
          <a:lstStyle/>
          <a:p>
            <a:pPr eaLnBrk="1" hangingPunct="1">
              <a:lnSpc>
                <a:spcPct val="150000"/>
              </a:lnSpc>
            </a:pPr>
            <a:r>
              <a:rPr lang="en-US" sz="1800"/>
              <a:t>What are ultrasonic waves?</a:t>
            </a:r>
          </a:p>
          <a:p>
            <a:pPr eaLnBrk="1" hangingPunct="1">
              <a:lnSpc>
                <a:spcPct val="150000"/>
              </a:lnSpc>
              <a:buFont typeface="Verdana" pitchFamily="34" charset="0"/>
              <a:buNone/>
            </a:pPr>
            <a:r>
              <a:rPr lang="en-US" sz="1800">
                <a:solidFill>
                  <a:schemeClr val="bg2"/>
                </a:solidFill>
              </a:rPr>
              <a:t>	elasticity and inertia of medium</a:t>
            </a:r>
          </a:p>
          <a:p>
            <a:pPr eaLnBrk="1" hangingPunct="1">
              <a:lnSpc>
                <a:spcPct val="150000"/>
              </a:lnSpc>
              <a:buFont typeface="Verdana" pitchFamily="34" charset="0"/>
              <a:buNone/>
            </a:pPr>
            <a:r>
              <a:rPr lang="en-US" sz="1800">
                <a:solidFill>
                  <a:schemeClr val="bg2"/>
                </a:solidFill>
              </a:rPr>
              <a:t>	-&gt; displacements (compression and rarefaction) in the direction of wave motion -&gt; </a:t>
            </a:r>
            <a:r>
              <a:rPr lang="en-US" sz="1800"/>
              <a:t>longitudinal</a:t>
            </a:r>
            <a:r>
              <a:rPr lang="en-US" sz="1800">
                <a:solidFill>
                  <a:schemeClr val="bg2"/>
                </a:solidFill>
              </a:rPr>
              <a:t> compression waves (&gt; 20 kHz)</a:t>
            </a:r>
          </a:p>
          <a:p>
            <a:pPr eaLnBrk="1" hangingPunct="1"/>
            <a:endParaRPr lang="en-US">
              <a:latin typeface="Comic Sans MS" pitchFamily="66" charset="0"/>
            </a:endParaRPr>
          </a:p>
          <a:p>
            <a:pPr eaLnBrk="1" hangingPunct="1"/>
            <a:endParaRPr lang="en-US">
              <a:solidFill>
                <a:schemeClr val="bg2"/>
              </a:solidFill>
            </a:endParaRPr>
          </a:p>
        </p:txBody>
      </p:sp>
      <p:sp>
        <p:nvSpPr>
          <p:cNvPr id="4" name="Date Placeholder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84305A-ABA6-46A2-ACAE-BE98AA0F679F}"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0B0DC-EEEE-4633-9AD7-F262D4034EB5}"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32775" name="Picture 7"/>
          <p:cNvPicPr>
            <a:picLocks noChangeAspect="1" noChangeArrowheads="1"/>
          </p:cNvPicPr>
          <p:nvPr/>
        </p:nvPicPr>
        <p:blipFill>
          <a:blip r:embed="rId3" cstate="print"/>
          <a:srcRect/>
          <a:stretch>
            <a:fillRect/>
          </a:stretch>
        </p:blipFill>
        <p:spPr bwMode="auto">
          <a:xfrm>
            <a:off x="5524500" y="3414713"/>
            <a:ext cx="6072188" cy="2335212"/>
          </a:xfrm>
          <a:prstGeom prst="rect">
            <a:avLst/>
          </a:prstGeom>
          <a:noFill/>
          <a:ln w="9525">
            <a:noFill/>
            <a:miter lim="800000"/>
            <a:headEnd/>
            <a:tailEnd/>
          </a:ln>
        </p:spPr>
      </p:pic>
      <p:pic>
        <p:nvPicPr>
          <p:cNvPr id="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 y="3441158"/>
            <a:ext cx="3438525" cy="228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0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a:xfrm>
            <a:off x="1981200" y="357189"/>
            <a:ext cx="8229600" cy="5857875"/>
          </a:xfrm>
        </p:spPr>
        <p:txBody>
          <a:bodyPr/>
          <a:lstStyle/>
          <a:p>
            <a:pPr>
              <a:lnSpc>
                <a:spcPct val="150000"/>
              </a:lnSpc>
            </a:pPr>
            <a:r>
              <a:rPr lang="nl-BE" dirty="0"/>
              <a:t>Generation of Ultrasonic Waves</a:t>
            </a:r>
          </a:p>
          <a:p>
            <a:pPr lvl="1">
              <a:lnSpc>
                <a:spcPct val="150000"/>
              </a:lnSpc>
            </a:pPr>
            <a:r>
              <a:rPr lang="nl-BE" dirty="0">
                <a:solidFill>
                  <a:srgbClr val="FF0000"/>
                </a:solidFill>
              </a:rPr>
              <a:t>piezo-electric crystal</a:t>
            </a:r>
          </a:p>
          <a:p>
            <a:pPr lvl="2">
              <a:lnSpc>
                <a:spcPct val="150000"/>
              </a:lnSpc>
            </a:pPr>
            <a:r>
              <a:rPr lang="nl-BE" dirty="0"/>
              <a:t>deforms under influence of electric field</a:t>
            </a:r>
          </a:p>
          <a:p>
            <a:pPr lvl="2">
              <a:lnSpc>
                <a:spcPct val="150000"/>
              </a:lnSpc>
            </a:pPr>
            <a:r>
              <a:rPr lang="nl-BE" dirty="0"/>
              <a:t>induces electric field under influence of deformation</a:t>
            </a:r>
          </a:p>
          <a:p>
            <a:pPr lvl="2">
              <a:lnSpc>
                <a:spcPct val="150000"/>
              </a:lnSpc>
            </a:pPr>
            <a:endParaRPr lang="nl-BE" dirty="0"/>
          </a:p>
          <a:p>
            <a:pPr lvl="2">
              <a:lnSpc>
                <a:spcPct val="150000"/>
              </a:lnSpc>
            </a:pPr>
            <a:endParaRPr lang="nl-BE" dirty="0"/>
          </a:p>
          <a:p>
            <a:pPr lvl="2">
              <a:lnSpc>
                <a:spcPct val="150000"/>
              </a:lnSpc>
            </a:pPr>
            <a:endParaRPr lang="nl-BE" dirty="0"/>
          </a:p>
          <a:p>
            <a:pPr lvl="2">
              <a:lnSpc>
                <a:spcPct val="150000"/>
              </a:lnSpc>
            </a:pPr>
            <a:endParaRPr lang="nl-BE" dirty="0"/>
          </a:p>
          <a:p>
            <a:pPr lvl="1">
              <a:lnSpc>
                <a:spcPct val="150000"/>
              </a:lnSpc>
            </a:pPr>
            <a:r>
              <a:rPr lang="en-US" dirty="0">
                <a:solidFill>
                  <a:srgbClr val="FF0000"/>
                </a:solidFill>
              </a:rPr>
              <a:t>ultrasonic transducer</a:t>
            </a:r>
            <a:br>
              <a:rPr lang="en-US" sz="1600" dirty="0"/>
            </a:br>
            <a:r>
              <a:rPr lang="en-US" sz="1600" dirty="0"/>
              <a:t>			generation :</a:t>
            </a:r>
          </a:p>
          <a:p>
            <a:pPr>
              <a:buFont typeface="Verdana" pitchFamily="34" charset="0"/>
              <a:buNone/>
            </a:pPr>
            <a:r>
              <a:rPr lang="en-US" sz="1600" dirty="0">
                <a:solidFill>
                  <a:schemeClr val="bg2"/>
                </a:solidFill>
              </a:rPr>
              <a:t>				piezo-electric crystal + electric field -&gt; deformation</a:t>
            </a:r>
          </a:p>
          <a:p>
            <a:pPr>
              <a:buFont typeface="Verdana" pitchFamily="34" charset="0"/>
              <a:buNone/>
            </a:pPr>
            <a:r>
              <a:rPr lang="en-US" sz="1600" dirty="0">
                <a:solidFill>
                  <a:schemeClr val="bg2"/>
                </a:solidFill>
              </a:rPr>
              <a:t>				detection :</a:t>
            </a:r>
          </a:p>
          <a:p>
            <a:pPr>
              <a:buFont typeface="Verdana" pitchFamily="34" charset="0"/>
              <a:buNone/>
            </a:pPr>
            <a:r>
              <a:rPr lang="en-US" sz="1600" dirty="0">
                <a:solidFill>
                  <a:schemeClr val="bg2"/>
                </a:solidFill>
              </a:rPr>
              <a:t>				piezo-electric crystal + deformation -&gt; electric field</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15E79F-8937-48A0-9241-7322C4EF7E12}"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D1FD9-A89D-4565-8DA0-D30D05CBC5C7}"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33798" name="Picture 2"/>
          <p:cNvPicPr>
            <a:picLocks noChangeAspect="1" noChangeArrowheads="1"/>
          </p:cNvPicPr>
          <p:nvPr/>
        </p:nvPicPr>
        <p:blipFill>
          <a:blip r:embed="rId3" cstate="print"/>
          <a:srcRect/>
          <a:stretch>
            <a:fillRect/>
          </a:stretch>
        </p:blipFill>
        <p:spPr bwMode="auto">
          <a:xfrm>
            <a:off x="2595564" y="2357439"/>
            <a:ext cx="3286125" cy="1887537"/>
          </a:xfrm>
          <a:prstGeom prst="rect">
            <a:avLst/>
          </a:prstGeom>
          <a:noFill/>
          <a:ln w="9525">
            <a:noFill/>
            <a:miter lim="800000"/>
            <a:headEnd/>
            <a:tailEnd/>
          </a:ln>
        </p:spPr>
      </p:pic>
      <p:pic>
        <p:nvPicPr>
          <p:cNvPr id="33799" name="Picture 3"/>
          <p:cNvPicPr>
            <a:picLocks noChangeAspect="1" noChangeArrowheads="1"/>
          </p:cNvPicPr>
          <p:nvPr/>
        </p:nvPicPr>
        <p:blipFill>
          <a:blip r:embed="rId4" cstate="print"/>
          <a:srcRect/>
          <a:stretch>
            <a:fillRect/>
          </a:stretch>
        </p:blipFill>
        <p:spPr bwMode="auto">
          <a:xfrm>
            <a:off x="6738939" y="2357438"/>
            <a:ext cx="3036887" cy="1884362"/>
          </a:xfrm>
          <a:prstGeom prst="rect">
            <a:avLst/>
          </a:prstGeom>
          <a:noFill/>
          <a:ln w="9525">
            <a:noFill/>
            <a:miter lim="800000"/>
            <a:headEnd/>
            <a:tailEnd/>
          </a:ln>
        </p:spPr>
      </p:pic>
      <p:pic>
        <p:nvPicPr>
          <p:cNvPr id="33800" name="Picture 3"/>
          <p:cNvPicPr>
            <a:picLocks noChangeAspect="1" noChangeArrowheads="1"/>
          </p:cNvPicPr>
          <p:nvPr/>
        </p:nvPicPr>
        <p:blipFill>
          <a:blip r:embed="rId5" cstate="print"/>
          <a:srcRect/>
          <a:stretch>
            <a:fillRect/>
          </a:stretch>
        </p:blipFill>
        <p:spPr bwMode="auto">
          <a:xfrm>
            <a:off x="2452688" y="4572000"/>
            <a:ext cx="2108200" cy="1447800"/>
          </a:xfrm>
          <a:prstGeom prst="rect">
            <a:avLst/>
          </a:prstGeom>
          <a:noFill/>
          <a:ln w="9525">
            <a:noFill/>
            <a:miter lim="800000"/>
            <a:headEnd/>
            <a:tailEnd/>
          </a:ln>
        </p:spPr>
      </p:pic>
      <p:sp>
        <p:nvSpPr>
          <p:cNvPr id="33801" name="Text Box 12"/>
          <p:cNvSpPr txBox="1">
            <a:spLocks noChangeArrowheads="1"/>
          </p:cNvSpPr>
          <p:nvPr/>
        </p:nvSpPr>
        <p:spPr bwMode="auto">
          <a:xfrm>
            <a:off x="8461375" y="4449764"/>
            <a:ext cx="2084388" cy="33813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pitchFamily="34" charset="0"/>
                <a:ea typeface="ＭＳ Ｐゴシック" charset="0"/>
                <a:cs typeface="+mn-cs"/>
              </a:rPr>
              <a:t>compression wave</a:t>
            </a:r>
          </a:p>
        </p:txBody>
      </p:sp>
      <p:sp>
        <p:nvSpPr>
          <p:cNvPr id="33802" name="Text Box 9"/>
          <p:cNvSpPr txBox="1">
            <a:spLocks noChangeArrowheads="1"/>
          </p:cNvSpPr>
          <p:nvPr/>
        </p:nvSpPr>
        <p:spPr bwMode="auto">
          <a:xfrm>
            <a:off x="6813550" y="6019800"/>
            <a:ext cx="2084388"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pitchFamily="34" charset="0"/>
                <a:ea typeface="ＭＳ Ｐゴシック" charset="0"/>
                <a:cs typeface="+mn-cs"/>
              </a:rPr>
              <a:t>compression wave</a:t>
            </a:r>
          </a:p>
        </p:txBody>
      </p:sp>
      <p:sp>
        <p:nvSpPr>
          <p:cNvPr id="33803" name="Line 37"/>
          <p:cNvSpPr>
            <a:spLocks noChangeShapeType="1"/>
          </p:cNvSpPr>
          <p:nvPr/>
        </p:nvSpPr>
        <p:spPr bwMode="auto">
          <a:xfrm flipV="1">
            <a:off x="7881938" y="5807076"/>
            <a:ext cx="0" cy="265113"/>
          </a:xfrm>
          <a:prstGeom prst="line">
            <a:avLst/>
          </a:prstGeom>
          <a:noFill/>
          <a:ln w="19050">
            <a:solidFill>
              <a:schemeClr val="tx1"/>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3804" name="Line 37"/>
          <p:cNvSpPr>
            <a:spLocks noChangeShapeType="1"/>
          </p:cNvSpPr>
          <p:nvPr/>
        </p:nvSpPr>
        <p:spPr bwMode="auto">
          <a:xfrm flipV="1">
            <a:off x="9453563" y="4735513"/>
            <a:ext cx="0" cy="265112"/>
          </a:xfrm>
          <a:prstGeom prst="line">
            <a:avLst/>
          </a:prstGeom>
          <a:noFill/>
          <a:ln w="19050">
            <a:solidFill>
              <a:schemeClr val="tx1"/>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87117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a:xfrm>
            <a:off x="3725787" y="1762126"/>
            <a:ext cx="4740426" cy="4724399"/>
          </a:xfrm>
        </p:spPr>
        <p:txBody>
          <a:bodyPr>
            <a:noAutofit/>
          </a:bodyPr>
          <a:lstStyle/>
          <a:p>
            <a:pPr marL="457200" indent="-457200">
              <a:spcBef>
                <a:spcPts val="0"/>
              </a:spcBef>
            </a:pPr>
            <a:r>
              <a:rPr lang="en-US" sz="2000" dirty="0"/>
              <a:t>US Basics</a:t>
            </a:r>
          </a:p>
          <a:p>
            <a:pPr marL="68580" indent="0">
              <a:spcBef>
                <a:spcPts val="0"/>
              </a:spcBef>
              <a:buNone/>
            </a:pPr>
            <a:r>
              <a:rPr lang="en-US" sz="2000" b="0" dirty="0"/>
              <a:t>	– Wave Equation</a:t>
            </a:r>
          </a:p>
          <a:p>
            <a:pPr marL="68580" indent="0">
              <a:spcBef>
                <a:spcPts val="0"/>
              </a:spcBef>
              <a:buNone/>
            </a:pPr>
            <a:r>
              <a:rPr lang="en-US" sz="2000" b="0" dirty="0"/>
              <a:t>	– Transduction &amp; Measurement</a:t>
            </a:r>
            <a:endParaRPr lang="en-US" altLang="zh-CN" sz="2000" b="0" dirty="0"/>
          </a:p>
          <a:p>
            <a:pPr marL="457200" indent="-457200">
              <a:spcBef>
                <a:spcPts val="0"/>
              </a:spcBef>
            </a:pPr>
            <a:r>
              <a:rPr lang="en-US" sz="2000" dirty="0">
                <a:solidFill>
                  <a:srgbClr val="FF0000"/>
                </a:solidFill>
              </a:rPr>
              <a:t>US &amp; Tissue Interaction</a:t>
            </a:r>
          </a:p>
          <a:p>
            <a:pPr marL="68580" indent="0">
              <a:spcBef>
                <a:spcPts val="0"/>
              </a:spcBef>
              <a:buNone/>
            </a:pPr>
            <a:r>
              <a:rPr lang="en-US" sz="2000" b="0" dirty="0">
                <a:solidFill>
                  <a:srgbClr val="FF0000"/>
                </a:solidFill>
              </a:rPr>
              <a:t>	–</a:t>
            </a:r>
            <a:r>
              <a:rPr lang="en-US" altLang="zh-CN" sz="2000" b="0" dirty="0">
                <a:solidFill>
                  <a:srgbClr val="FF0000"/>
                </a:solidFill>
              </a:rPr>
              <a:t> Huygens Principle</a:t>
            </a:r>
          </a:p>
          <a:p>
            <a:pPr marL="68580" indent="0">
              <a:spcBef>
                <a:spcPts val="0"/>
              </a:spcBef>
              <a:buNone/>
            </a:pPr>
            <a:r>
              <a:rPr lang="en-US" sz="2000" b="0" dirty="0">
                <a:solidFill>
                  <a:srgbClr val="FF0000"/>
                </a:solidFill>
              </a:rPr>
              <a:t>	– Interaction Mechanisms</a:t>
            </a:r>
          </a:p>
          <a:p>
            <a:pPr marL="457200" indent="-457200">
              <a:spcBef>
                <a:spcPts val="0"/>
              </a:spcBef>
            </a:pPr>
            <a:r>
              <a:rPr lang="en-US" sz="2000" dirty="0"/>
              <a:t>US Imaging Modes</a:t>
            </a:r>
          </a:p>
          <a:p>
            <a:pPr marL="0" indent="0">
              <a:spcBef>
                <a:spcPts val="0"/>
              </a:spcBef>
              <a:buNone/>
            </a:pPr>
            <a:r>
              <a:rPr lang="en-US" sz="2000" b="0" dirty="0"/>
              <a:t>	– A, M, &amp; B Modes</a:t>
            </a:r>
          </a:p>
          <a:p>
            <a:pPr marL="68580" indent="0">
              <a:spcBef>
                <a:spcPts val="0"/>
              </a:spcBef>
              <a:buNone/>
            </a:pPr>
            <a:r>
              <a:rPr lang="en-US" sz="2000" b="0" dirty="0"/>
              <a:t>	– Array Imaging</a:t>
            </a:r>
          </a:p>
          <a:p>
            <a:pPr marL="457200" indent="-457200">
              <a:spcBef>
                <a:spcPts val="0"/>
              </a:spcBef>
            </a:pPr>
            <a:r>
              <a:rPr lang="en-US" sz="2000" dirty="0"/>
              <a:t>Doppler Imaging</a:t>
            </a:r>
          </a:p>
          <a:p>
            <a:pPr marL="68580" indent="0">
              <a:spcBef>
                <a:spcPts val="0"/>
              </a:spcBef>
              <a:buNone/>
            </a:pPr>
            <a:r>
              <a:rPr lang="en-US" sz="2000" b="0" dirty="0"/>
              <a:t>	– CW &amp; PW</a:t>
            </a:r>
            <a:endParaRPr lang="en-US" sz="2000" dirty="0"/>
          </a:p>
          <a:p>
            <a:pPr marL="68580" indent="0">
              <a:spcBef>
                <a:spcPts val="0"/>
              </a:spcBef>
              <a:buNone/>
            </a:pPr>
            <a:r>
              <a:rPr lang="en-US" sz="2000" dirty="0"/>
              <a:t>	</a:t>
            </a:r>
            <a:r>
              <a:rPr lang="en-US" sz="2000" b="0" dirty="0"/>
              <a:t>– Color</a:t>
            </a:r>
          </a:p>
          <a:p>
            <a:pPr marL="457200" indent="-457200">
              <a:spcBef>
                <a:spcPts val="0"/>
              </a:spcBef>
            </a:pPr>
            <a:r>
              <a:rPr lang="en-US" altLang="zh-CN" sz="2000" dirty="0"/>
              <a:t>Image Quality</a:t>
            </a:r>
          </a:p>
          <a:p>
            <a:pPr marL="68580" indent="0">
              <a:spcBef>
                <a:spcPts val="0"/>
              </a:spcBef>
              <a:buNone/>
            </a:pPr>
            <a:r>
              <a:rPr lang="en-US" altLang="zh-CN" sz="2000" b="0" dirty="0"/>
              <a:t>	– Resolution</a:t>
            </a:r>
            <a:endParaRPr lang="en-US" altLang="zh-CN" sz="2000" dirty="0"/>
          </a:p>
          <a:p>
            <a:pPr marL="68580" indent="0">
              <a:spcBef>
                <a:spcPts val="0"/>
              </a:spcBef>
              <a:buNone/>
            </a:pPr>
            <a:r>
              <a:rPr lang="en-US" altLang="zh-CN" sz="2000" dirty="0"/>
              <a:t>	</a:t>
            </a:r>
            <a:r>
              <a:rPr lang="en-US" altLang="zh-CN" sz="2000" b="0" dirty="0"/>
              <a:t>– Artifacts</a:t>
            </a:r>
            <a:endParaRPr lang="en-US" altLang="zh-CN" sz="2000" dirty="0"/>
          </a:p>
        </p:txBody>
      </p:sp>
    </p:spTree>
    <p:extLst>
      <p:ext uri="{BB962C8B-B14F-4D97-AF65-F5344CB8AC3E}">
        <p14:creationId xmlns:p14="http://schemas.microsoft.com/office/powerpoint/2010/main" val="2774325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idx="1"/>
          </p:nvPr>
        </p:nvSpPr>
        <p:spPr>
          <a:xfrm>
            <a:off x="1981200" y="357189"/>
            <a:ext cx="8229600" cy="5857875"/>
          </a:xfrm>
        </p:spPr>
        <p:txBody>
          <a:bodyPr/>
          <a:lstStyle/>
          <a:p>
            <a:r>
              <a:rPr lang="nl-BE"/>
              <a:t>Wave propagation in inhomogeneous media</a:t>
            </a:r>
          </a:p>
          <a:p>
            <a:pPr lvl="1">
              <a:lnSpc>
                <a:spcPct val="150000"/>
              </a:lnSpc>
            </a:pPr>
            <a:r>
              <a:rPr lang="fr-BE">
                <a:solidFill>
                  <a:srgbClr val="FF0000"/>
                </a:solidFill>
              </a:rPr>
              <a:t>Huygens' principle</a:t>
            </a:r>
            <a:endParaRPr lang="en-US">
              <a:solidFill>
                <a:srgbClr val="FF0000"/>
              </a:solidFill>
            </a:endParaRPr>
          </a:p>
          <a:p>
            <a:pPr lvl="1">
              <a:buFont typeface="Arial" charset="0"/>
              <a:buNone/>
            </a:pPr>
            <a:r>
              <a:rPr lang="en-US">
                <a:solidFill>
                  <a:srgbClr val="FF0000"/>
                </a:solidFill>
              </a:rPr>
              <a:t>	</a:t>
            </a:r>
            <a:r>
              <a:rPr lang="nl-BE"/>
              <a:t>The principle that any point on a wave front of sound may be regarded as the source of secondary waves and that the surface that is tangent to the secondary waves can be used to determine the future position of the wave front. </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15E79F-8937-48A0-9241-7322C4EF7E12}"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9257D-BE20-431B-90B1-F67C33AAFAFA}"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pSp>
        <p:nvGrpSpPr>
          <p:cNvPr id="37894" name="Group 27"/>
          <p:cNvGrpSpPr>
            <a:grpSpLocks/>
          </p:cNvGrpSpPr>
          <p:nvPr/>
        </p:nvGrpSpPr>
        <p:grpSpPr bwMode="auto">
          <a:xfrm>
            <a:off x="4524375" y="2584450"/>
            <a:ext cx="3460750" cy="3416300"/>
            <a:chOff x="2913063" y="3121025"/>
            <a:chExt cx="3460751" cy="3416300"/>
          </a:xfrm>
        </p:grpSpPr>
        <p:grpSp>
          <p:nvGrpSpPr>
            <p:cNvPr id="37895" name="Group 15"/>
            <p:cNvGrpSpPr>
              <a:grpSpLocks/>
            </p:cNvGrpSpPr>
            <p:nvPr/>
          </p:nvGrpSpPr>
          <p:grpSpPr bwMode="auto">
            <a:xfrm>
              <a:off x="3224214" y="3394076"/>
              <a:ext cx="2870201" cy="2870202"/>
              <a:chOff x="2443" y="1666"/>
              <a:chExt cx="1808" cy="1808"/>
            </a:xfrm>
          </p:grpSpPr>
          <p:sp>
            <p:nvSpPr>
              <p:cNvPr id="37912" name="Oval 11"/>
              <p:cNvSpPr>
                <a:spLocks noChangeArrowheads="1"/>
              </p:cNvSpPr>
              <p:nvPr/>
            </p:nvSpPr>
            <p:spPr bwMode="auto">
              <a:xfrm>
                <a:off x="2944" y="2167"/>
                <a:ext cx="806" cy="806"/>
              </a:xfrm>
              <a:prstGeom prst="ellipse">
                <a:avLst/>
              </a:prstGeom>
              <a:no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3" name="Oval 12"/>
              <p:cNvSpPr>
                <a:spLocks noChangeArrowheads="1"/>
              </p:cNvSpPr>
              <p:nvPr/>
            </p:nvSpPr>
            <p:spPr bwMode="auto">
              <a:xfrm>
                <a:off x="2803" y="2026"/>
                <a:ext cx="1088" cy="1088"/>
              </a:xfrm>
              <a:prstGeom prst="ellipse">
                <a:avLst/>
              </a:prstGeom>
              <a:no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4" name="Oval 13"/>
              <p:cNvSpPr>
                <a:spLocks noChangeArrowheads="1"/>
              </p:cNvSpPr>
              <p:nvPr/>
            </p:nvSpPr>
            <p:spPr bwMode="auto">
              <a:xfrm>
                <a:off x="2635" y="1859"/>
                <a:ext cx="1423" cy="1423"/>
              </a:xfrm>
              <a:prstGeom prst="ellipse">
                <a:avLst/>
              </a:prstGeom>
              <a:no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5" name="Oval 14"/>
              <p:cNvSpPr>
                <a:spLocks noChangeArrowheads="1"/>
              </p:cNvSpPr>
              <p:nvPr/>
            </p:nvSpPr>
            <p:spPr bwMode="auto">
              <a:xfrm>
                <a:off x="2443" y="1666"/>
                <a:ext cx="1808" cy="1808"/>
              </a:xfrm>
              <a:prstGeom prst="ellipse">
                <a:avLst/>
              </a:prstGeom>
              <a:no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
          <p:nvSpPr>
            <p:cNvPr id="37896" name="Oval 16"/>
            <p:cNvSpPr>
              <a:spLocks noChangeArrowheads="1"/>
            </p:cNvSpPr>
            <p:nvPr/>
          </p:nvSpPr>
          <p:spPr bwMode="auto">
            <a:xfrm>
              <a:off x="4614864" y="4784727"/>
              <a:ext cx="88900" cy="88900"/>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897" name="Oval 18"/>
            <p:cNvSpPr>
              <a:spLocks noChangeArrowheads="1"/>
            </p:cNvSpPr>
            <p:nvPr/>
          </p:nvSpPr>
          <p:spPr bwMode="auto">
            <a:xfrm>
              <a:off x="5461001" y="3563938"/>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898" name="Oval 19"/>
            <p:cNvSpPr>
              <a:spLocks noChangeArrowheads="1"/>
            </p:cNvSpPr>
            <p:nvPr/>
          </p:nvSpPr>
          <p:spPr bwMode="auto">
            <a:xfrm>
              <a:off x="5729288" y="3954463"/>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899" name="Oval 20"/>
            <p:cNvSpPr>
              <a:spLocks noChangeArrowheads="1"/>
            </p:cNvSpPr>
            <p:nvPr/>
          </p:nvSpPr>
          <p:spPr bwMode="auto">
            <a:xfrm>
              <a:off x="5862638" y="4459288"/>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0" name="Oval 21"/>
            <p:cNvSpPr>
              <a:spLocks noChangeArrowheads="1"/>
            </p:cNvSpPr>
            <p:nvPr/>
          </p:nvSpPr>
          <p:spPr bwMode="auto">
            <a:xfrm>
              <a:off x="5794376" y="5029200"/>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1" name="Oval 22"/>
            <p:cNvSpPr>
              <a:spLocks noChangeArrowheads="1"/>
            </p:cNvSpPr>
            <p:nvPr/>
          </p:nvSpPr>
          <p:spPr bwMode="auto">
            <a:xfrm>
              <a:off x="5534026" y="5507038"/>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2" name="Oval 23"/>
            <p:cNvSpPr>
              <a:spLocks noChangeArrowheads="1"/>
            </p:cNvSpPr>
            <p:nvPr/>
          </p:nvSpPr>
          <p:spPr bwMode="auto">
            <a:xfrm>
              <a:off x="5053013" y="3262313"/>
              <a:ext cx="495300" cy="495300"/>
            </a:xfrm>
            <a:prstGeom prst="ellipse">
              <a:avLst/>
            </a:prstGeom>
            <a:noFill/>
            <a:ln w="28575">
              <a:solidFill>
                <a:schemeClr val="bg2"/>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3" name="Oval 24"/>
            <p:cNvSpPr>
              <a:spLocks noChangeArrowheads="1"/>
            </p:cNvSpPr>
            <p:nvPr/>
          </p:nvSpPr>
          <p:spPr bwMode="auto">
            <a:xfrm>
              <a:off x="2951163" y="3121025"/>
              <a:ext cx="3416300" cy="3416300"/>
            </a:xfrm>
            <a:prstGeom prst="ellipse">
              <a:avLst/>
            </a:prstGeom>
            <a:noFill/>
            <a:ln w="28575">
              <a:solidFill>
                <a:schemeClr val="bg2"/>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4" name="Freeform 26"/>
            <p:cNvSpPr>
              <a:spLocks/>
            </p:cNvSpPr>
            <p:nvPr/>
          </p:nvSpPr>
          <p:spPr bwMode="auto">
            <a:xfrm>
              <a:off x="4689476" y="4743450"/>
              <a:ext cx="1684338" cy="198438"/>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5" name="Freeform 27"/>
            <p:cNvSpPr>
              <a:spLocks/>
            </p:cNvSpPr>
            <p:nvPr/>
          </p:nvSpPr>
          <p:spPr bwMode="auto">
            <a:xfrm>
              <a:off x="2913063" y="4602163"/>
              <a:ext cx="1711325" cy="349250"/>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6" name="Freeform 28"/>
            <p:cNvSpPr>
              <a:spLocks/>
            </p:cNvSpPr>
            <p:nvPr/>
          </p:nvSpPr>
          <p:spPr bwMode="auto">
            <a:xfrm rot="-5400000">
              <a:off x="3776663" y="5507038"/>
              <a:ext cx="1668463" cy="307975"/>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7" name="Freeform 29"/>
            <p:cNvSpPr>
              <a:spLocks/>
            </p:cNvSpPr>
            <p:nvPr/>
          </p:nvSpPr>
          <p:spPr bwMode="auto">
            <a:xfrm rot="-5400000">
              <a:off x="3841751" y="3870325"/>
              <a:ext cx="1636713" cy="215900"/>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8" name="Freeform 32"/>
            <p:cNvSpPr>
              <a:spLocks/>
            </p:cNvSpPr>
            <p:nvPr/>
          </p:nvSpPr>
          <p:spPr bwMode="auto">
            <a:xfrm rot="3600000">
              <a:off x="4332288" y="5410200"/>
              <a:ext cx="1638300" cy="266700"/>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09" name="Freeform 33"/>
            <p:cNvSpPr>
              <a:spLocks/>
            </p:cNvSpPr>
            <p:nvPr/>
          </p:nvSpPr>
          <p:spPr bwMode="auto">
            <a:xfrm rot="3600000">
              <a:off x="3373438" y="3981450"/>
              <a:ext cx="1695450" cy="266700"/>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0" name="Freeform 34"/>
            <p:cNvSpPr>
              <a:spLocks/>
            </p:cNvSpPr>
            <p:nvPr/>
          </p:nvSpPr>
          <p:spPr bwMode="auto">
            <a:xfrm rot="-1800000">
              <a:off x="4562476" y="4283075"/>
              <a:ext cx="1652588" cy="188913"/>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7911" name="Freeform 35"/>
            <p:cNvSpPr>
              <a:spLocks/>
            </p:cNvSpPr>
            <p:nvPr/>
          </p:nvSpPr>
          <p:spPr bwMode="auto">
            <a:xfrm rot="-1800000">
              <a:off x="3078163" y="5100638"/>
              <a:ext cx="1719263" cy="279400"/>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bg2"/>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359733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4294967295"/>
          </p:nvPr>
        </p:nvSpPr>
        <p:spPr>
          <a:xfrm>
            <a:off x="5667375" y="6356351"/>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4405EC-7662-4C16-BCCD-BC2F4C7F466D}" type="datetime1">
              <a:rPr kumimoji="0" lang="nl-BE" sz="1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11/11/2021</a:t>
            </a:fld>
            <a:endParaRPr kumimoji="0" lang="nl-BE"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 name="Footer Placeholder 4"/>
          <p:cNvSpPr>
            <a:spLocks noGrp="1"/>
          </p:cNvSpPr>
          <p:nvPr>
            <p:ph type="ftr" sz="quarter" idx="4294967295"/>
          </p:nvPr>
        </p:nvSpPr>
        <p:spPr>
          <a:xfrm>
            <a:off x="1962150" y="6356351"/>
            <a:ext cx="2895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rPr>
              <a:t>K.U.Leuven – UZ Leuven Medical Imaging Research Center</a:t>
            </a:r>
          </a:p>
        </p:txBody>
      </p:sp>
      <p:sp>
        <p:nvSpPr>
          <p:cNvPr id="6" name="Slide Number Placeholder 5"/>
          <p:cNvSpPr>
            <a:spLocks noGrp="1"/>
          </p:cNvSpPr>
          <p:nvPr>
            <p:ph type="sldNum" sz="quarter" idx="4294967295"/>
          </p:nvPr>
        </p:nvSpPr>
        <p:spPr>
          <a:xfrm>
            <a:off x="8077200" y="6356351"/>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8D6E59-F65D-4085-AD0C-F7F979BF742C}"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227330" name="Picture 2" descr="http://t3.gstatic.com/images?q=tbn:ANd9GcTJ0fVllJmHAyBWo4vwcj5c7WzEGspFRLz2sCc8rTqVMwaUaYpcQg">
            <a:hlinkClick r:id="rId2"/>
          </p:cNvPr>
          <p:cNvPicPr>
            <a:picLocks noChangeAspect="1" noChangeArrowheads="1"/>
          </p:cNvPicPr>
          <p:nvPr/>
        </p:nvPicPr>
        <p:blipFill>
          <a:blip r:embed="rId3" cstate="print"/>
          <a:srcRect/>
          <a:stretch>
            <a:fillRect/>
          </a:stretch>
        </p:blipFill>
        <p:spPr bwMode="auto">
          <a:xfrm>
            <a:off x="1524001" y="1"/>
            <a:ext cx="9144000" cy="6858000"/>
          </a:xfrm>
          <a:prstGeom prst="rect">
            <a:avLst/>
          </a:prstGeom>
          <a:noFill/>
        </p:spPr>
      </p:pic>
    </p:spTree>
    <p:extLst>
      <p:ext uri="{BB962C8B-B14F-4D97-AF65-F5344CB8AC3E}">
        <p14:creationId xmlns:p14="http://schemas.microsoft.com/office/powerpoint/2010/main" val="406731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Content Placeholder 1"/>
          <p:cNvSpPr>
            <a:spLocks noGrp="1"/>
          </p:cNvSpPr>
          <p:nvPr>
            <p:ph idx="1"/>
          </p:nvPr>
        </p:nvSpPr>
        <p:spPr>
          <a:xfrm>
            <a:off x="1981200" y="357189"/>
            <a:ext cx="8229600" cy="5857875"/>
          </a:xfrm>
        </p:spPr>
        <p:txBody>
          <a:bodyPr/>
          <a:lstStyle/>
          <a:p>
            <a:pPr lvl="1"/>
            <a:r>
              <a:rPr lang="nl-BE" dirty="0">
                <a:solidFill>
                  <a:srgbClr val="FF0000"/>
                </a:solidFill>
              </a:rPr>
              <a:t>Interference</a:t>
            </a:r>
            <a:r>
              <a:rPr lang="nl-BE" dirty="0"/>
              <a:t> between waves</a:t>
            </a:r>
          </a:p>
          <a:p>
            <a:pPr marL="914400" lvl="2" indent="0">
              <a:lnSpc>
                <a:spcPct val="150000"/>
              </a:lnSpc>
              <a:spcAft>
                <a:spcPts val="600"/>
              </a:spcAft>
              <a:buNone/>
            </a:pPr>
            <a:r>
              <a:rPr lang="nl-BE" dirty="0"/>
              <a:t>for </a:t>
            </a:r>
            <a:r>
              <a:rPr lang="en-US" dirty="0"/>
              <a:t>a large number of coherent point sources (i.e., with same frequency and phase) the complex interference pattern is called diffraction</a:t>
            </a:r>
          </a:p>
          <a:p>
            <a:pPr marL="1371600" lvl="3" indent="0">
              <a:lnSpc>
                <a:spcPct val="150000"/>
              </a:lnSpc>
              <a:buNone/>
            </a:pPr>
            <a:r>
              <a:rPr lang="fr-BE" dirty="0"/>
              <a:t>example: 2 (or more) waves can amplify (constructive interference) or decrease (destructive interference) each other</a:t>
            </a:r>
            <a:br>
              <a:rPr lang="fr-BE" dirty="0"/>
            </a:br>
            <a:r>
              <a:rPr lang="fr-BE" dirty="0"/>
              <a:t>-&gt; positions with constructive and positions with destructive interference</a:t>
            </a:r>
            <a:endParaRPr lang="en-US" dirty="0"/>
          </a:p>
          <a:p>
            <a:pPr lvl="1">
              <a:lnSpc>
                <a:spcPct val="150000"/>
              </a:lnSpc>
            </a:pPr>
            <a:endParaRPr lang="nl-BE" dirty="0"/>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15E79F-8937-48A0-9241-7322C4EF7E12}"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808A-72C9-4B0C-AE27-815D8506CF35}"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5122" name="Object 3"/>
          <p:cNvGraphicFramePr>
            <a:graphicFrameLocks noChangeAspect="1"/>
          </p:cNvGraphicFramePr>
          <p:nvPr/>
        </p:nvGraphicFramePr>
        <p:xfrm>
          <a:off x="6419850" y="4670425"/>
          <a:ext cx="750888" cy="292100"/>
        </p:xfrm>
        <a:graphic>
          <a:graphicData uri="http://schemas.openxmlformats.org/presentationml/2006/ole">
            <mc:AlternateContent xmlns:mc="http://schemas.openxmlformats.org/markup-compatibility/2006">
              <mc:Choice xmlns:v="urn:schemas-microsoft-com:vml" Requires="v">
                <p:oleObj spid="_x0000_s150564" name="Equation" r:id="rId4" imgW="456649" imgH="177922" progId="">
                  <p:embed/>
                </p:oleObj>
              </mc:Choice>
              <mc:Fallback>
                <p:oleObj name="Equation" r:id="rId4" imgW="456649" imgH="177922" progId="">
                  <p:embed/>
                  <p:pic>
                    <p:nvPicPr>
                      <p:cNvPr id="512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4670425"/>
                        <a:ext cx="750888"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6419850" y="5000626"/>
          <a:ext cx="1314450" cy="646113"/>
        </p:xfrm>
        <a:graphic>
          <a:graphicData uri="http://schemas.openxmlformats.org/presentationml/2006/ole">
            <mc:AlternateContent xmlns:mc="http://schemas.openxmlformats.org/markup-compatibility/2006">
              <mc:Choice xmlns:v="urn:schemas-microsoft-com:vml" Requires="v">
                <p:oleObj spid="_x0000_s150565" name="Equation" r:id="rId6" imgW="799756" imgH="393539" progId="">
                  <p:embed/>
                </p:oleObj>
              </mc:Choice>
              <mc:Fallback>
                <p:oleObj name="Equation" r:id="rId6" imgW="799756" imgH="393539" progId="">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9850" y="5000626"/>
                        <a:ext cx="1314450" cy="646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128" name="Group 7"/>
          <p:cNvGrpSpPr>
            <a:grpSpLocks/>
          </p:cNvGrpSpPr>
          <p:nvPr/>
        </p:nvGrpSpPr>
        <p:grpSpPr bwMode="auto">
          <a:xfrm>
            <a:off x="4419601" y="3786189"/>
            <a:ext cx="3621505" cy="1970087"/>
            <a:chOff x="1423988" y="2528888"/>
            <a:chExt cx="3621504" cy="1970087"/>
          </a:xfrm>
        </p:grpSpPr>
        <p:sp>
          <p:nvSpPr>
            <p:cNvPr id="5129" name="Line 7"/>
            <p:cNvSpPr>
              <a:spLocks noChangeShapeType="1"/>
            </p:cNvSpPr>
            <p:nvPr/>
          </p:nvSpPr>
          <p:spPr bwMode="auto">
            <a:xfrm>
              <a:off x="2643188" y="2735263"/>
              <a:ext cx="0" cy="503237"/>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0" name="Line 8"/>
            <p:cNvSpPr>
              <a:spLocks noChangeShapeType="1"/>
            </p:cNvSpPr>
            <p:nvPr/>
          </p:nvSpPr>
          <p:spPr bwMode="auto">
            <a:xfrm>
              <a:off x="2643188" y="3365500"/>
              <a:ext cx="0" cy="503238"/>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1" name="Line 9"/>
            <p:cNvSpPr>
              <a:spLocks noChangeShapeType="1"/>
            </p:cNvSpPr>
            <p:nvPr/>
          </p:nvSpPr>
          <p:spPr bwMode="auto">
            <a:xfrm>
              <a:off x="2643188" y="3995738"/>
              <a:ext cx="0" cy="503237"/>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2" name="Freeform 10"/>
            <p:cNvSpPr>
              <a:spLocks/>
            </p:cNvSpPr>
            <p:nvPr/>
          </p:nvSpPr>
          <p:spPr bwMode="auto">
            <a:xfrm>
              <a:off x="2071688" y="3165475"/>
              <a:ext cx="452437" cy="231775"/>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3" name="Freeform 11"/>
            <p:cNvSpPr>
              <a:spLocks/>
            </p:cNvSpPr>
            <p:nvPr/>
          </p:nvSpPr>
          <p:spPr bwMode="auto">
            <a:xfrm>
              <a:off x="2132013" y="3779838"/>
              <a:ext cx="452437" cy="231775"/>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4" name="Freeform 12"/>
            <p:cNvSpPr>
              <a:spLocks/>
            </p:cNvSpPr>
            <p:nvPr/>
          </p:nvSpPr>
          <p:spPr bwMode="auto">
            <a:xfrm rot="-876539">
              <a:off x="2709863" y="3124200"/>
              <a:ext cx="452437" cy="231775"/>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5" name="Freeform 13"/>
            <p:cNvSpPr>
              <a:spLocks/>
            </p:cNvSpPr>
            <p:nvPr/>
          </p:nvSpPr>
          <p:spPr bwMode="auto">
            <a:xfrm rot="-1819269">
              <a:off x="2693988" y="3663950"/>
              <a:ext cx="452437" cy="231775"/>
            </a:xfrm>
            <a:custGeom>
              <a:avLst/>
              <a:gdLst>
                <a:gd name="T0" fmla="*/ 0 w 1194"/>
                <a:gd name="T1" fmla="*/ 2147483647 h 453"/>
                <a:gd name="T2" fmla="*/ 2147483647 w 1194"/>
                <a:gd name="T3" fmla="*/ 2147483647 h 453"/>
                <a:gd name="T4" fmla="*/ 2147483647 w 1194"/>
                <a:gd name="T5" fmla="*/ 2147483647 h 453"/>
                <a:gd name="T6" fmla="*/ 2147483647 w 1194"/>
                <a:gd name="T7" fmla="*/ 2147483647 h 453"/>
                <a:gd name="T8" fmla="*/ 2147483647 w 1194"/>
                <a:gd name="T9" fmla="*/ 2147483647 h 453"/>
                <a:gd name="T10" fmla="*/ 2147483647 w 1194"/>
                <a:gd name="T11" fmla="*/ 2147483647 h 453"/>
                <a:gd name="T12" fmla="*/ 2147483647 w 1194"/>
                <a:gd name="T13" fmla="*/ 2147483647 h 453"/>
                <a:gd name="T14" fmla="*/ 2147483647 w 1194"/>
                <a:gd name="T15" fmla="*/ 2147483647 h 453"/>
                <a:gd name="T16" fmla="*/ 2147483647 w 1194"/>
                <a:gd name="T17" fmla="*/ 2147483647 h 453"/>
                <a:gd name="T18" fmla="*/ 2147483647 w 1194"/>
                <a:gd name="T19" fmla="*/ 2147483647 h 453"/>
                <a:gd name="T20" fmla="*/ 2147483647 w 1194"/>
                <a:gd name="T21" fmla="*/ 2147483647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6" name="Line 14"/>
            <p:cNvSpPr>
              <a:spLocks noChangeShapeType="1"/>
            </p:cNvSpPr>
            <p:nvPr/>
          </p:nvSpPr>
          <p:spPr bwMode="auto">
            <a:xfrm flipV="1">
              <a:off x="2692400" y="2751138"/>
              <a:ext cx="1912938" cy="54610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7" name="Line 15"/>
            <p:cNvSpPr>
              <a:spLocks noChangeShapeType="1"/>
            </p:cNvSpPr>
            <p:nvPr/>
          </p:nvSpPr>
          <p:spPr bwMode="auto">
            <a:xfrm flipV="1">
              <a:off x="2684463" y="2744788"/>
              <a:ext cx="1938337" cy="1166812"/>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8" name="Text Box 16"/>
            <p:cNvSpPr txBox="1">
              <a:spLocks noChangeArrowheads="1"/>
            </p:cNvSpPr>
            <p:nvPr/>
          </p:nvSpPr>
          <p:spPr bwMode="auto">
            <a:xfrm>
              <a:off x="4706938" y="2528888"/>
              <a:ext cx="338554"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Arial" charset="0"/>
                  <a:ea typeface="ＭＳ Ｐゴシック" charset="0"/>
                  <a:cs typeface="+mn-cs"/>
                </a:rPr>
                <a:t>P</a:t>
              </a: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39" name="Text Box 17"/>
            <p:cNvSpPr txBox="1">
              <a:spLocks noChangeArrowheads="1"/>
            </p:cNvSpPr>
            <p:nvPr/>
          </p:nvSpPr>
          <p:spPr bwMode="auto">
            <a:xfrm>
              <a:off x="1423988" y="3384550"/>
              <a:ext cx="1082348"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Arial" charset="0"/>
                  <a:ea typeface="ＭＳ Ｐゴシック" charset="0"/>
                  <a:cs typeface="+mn-cs"/>
                </a:rPr>
                <a:t>coherent</a:t>
              </a: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40" name="Line 18"/>
            <p:cNvSpPr>
              <a:spLocks noChangeShapeType="1"/>
            </p:cNvSpPr>
            <p:nvPr/>
          </p:nvSpPr>
          <p:spPr bwMode="auto">
            <a:xfrm>
              <a:off x="2651125" y="3297238"/>
              <a:ext cx="469900" cy="771525"/>
            </a:xfrm>
            <a:prstGeom prst="line">
              <a:avLst/>
            </a:prstGeom>
            <a:noFill/>
            <a:ln w="12700">
              <a:solidFill>
                <a:schemeClr val="tx1"/>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41" name="Line 19"/>
            <p:cNvSpPr>
              <a:spLocks noChangeShapeType="1"/>
            </p:cNvSpPr>
            <p:nvPr/>
          </p:nvSpPr>
          <p:spPr bwMode="auto">
            <a:xfrm flipV="1">
              <a:off x="2719388" y="3892550"/>
              <a:ext cx="293687" cy="184150"/>
            </a:xfrm>
            <a:prstGeom prst="line">
              <a:avLst/>
            </a:prstGeom>
            <a:noFill/>
            <a:ln w="19050">
              <a:solidFill>
                <a:schemeClr val="tx1"/>
              </a:solidFill>
              <a:round/>
              <a:headEnd type="triangl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42" name="Text Box 21"/>
            <p:cNvSpPr txBox="1">
              <a:spLocks noChangeArrowheads="1"/>
            </p:cNvSpPr>
            <p:nvPr/>
          </p:nvSpPr>
          <p:spPr bwMode="auto">
            <a:xfrm rot="-1551147">
              <a:off x="2776538" y="3895725"/>
              <a:ext cx="296862" cy="366713"/>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Symbol" pitchFamily="18" charset="2"/>
                  <a:ea typeface="ＭＳ Ｐゴシック" charset="0"/>
                  <a:cs typeface="+mn-cs"/>
                </a:rPr>
                <a:t>d</a:t>
              </a:r>
              <a:endParaRPr kumimoji="0" lang="en-US" sz="1800" b="0" i="0" u="none" strike="noStrike" kern="1200" cap="none" spc="0" normalizeH="0" baseline="0" noProof="0">
                <a:ln>
                  <a:noFill/>
                </a:ln>
                <a:solidFill>
                  <a:srgbClr val="FF0000"/>
                </a:solidFill>
                <a:effectLst/>
                <a:uLnTx/>
                <a:uFillTx/>
                <a:latin typeface="Symbol" pitchFamily="18" charset="2"/>
                <a:ea typeface="ＭＳ Ｐゴシック" charset="0"/>
                <a:cs typeface="+mn-cs"/>
              </a:endParaRPr>
            </a:p>
          </p:txBody>
        </p:sp>
        <p:sp>
          <p:nvSpPr>
            <p:cNvPr id="5143" name="Text Box 30"/>
            <p:cNvSpPr txBox="1">
              <a:spLocks noChangeArrowheads="1"/>
            </p:cNvSpPr>
            <p:nvPr/>
          </p:nvSpPr>
          <p:spPr bwMode="auto">
            <a:xfrm>
              <a:off x="2233613" y="2765425"/>
              <a:ext cx="460375" cy="366713"/>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Arial" charset="0"/>
                  <a:ea typeface="ＭＳ Ｐゴシック" charset="0"/>
                  <a:cs typeface="+mn-cs"/>
                </a:rPr>
                <a:t>O</a:t>
              </a:r>
              <a:r>
                <a:rPr kumimoji="0" lang="fr-BE" sz="1800" b="0" i="0" u="none" strike="noStrike" kern="1200" cap="none" spc="0" normalizeH="0" baseline="-25000" noProof="0">
                  <a:ln>
                    <a:noFill/>
                  </a:ln>
                  <a:solidFill>
                    <a:srgbClr val="FF0000"/>
                  </a:solidFill>
                  <a:effectLst/>
                  <a:uLnTx/>
                  <a:uFillTx/>
                  <a:latin typeface="Arial" charset="0"/>
                  <a:ea typeface="ＭＳ Ｐゴシック" charset="0"/>
                  <a:cs typeface="+mn-cs"/>
                </a:rPr>
                <a:t>1</a:t>
              </a: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5144" name="Text Box 31"/>
            <p:cNvSpPr txBox="1">
              <a:spLocks noChangeArrowheads="1"/>
            </p:cNvSpPr>
            <p:nvPr/>
          </p:nvSpPr>
          <p:spPr bwMode="auto">
            <a:xfrm>
              <a:off x="2249488" y="3924300"/>
              <a:ext cx="495300" cy="36671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0000"/>
                  </a:solidFill>
                  <a:effectLst/>
                  <a:uLnTx/>
                  <a:uFillTx/>
                  <a:latin typeface="Arial" charset="0"/>
                  <a:ea typeface="ＭＳ Ｐゴシック" charset="0"/>
                  <a:cs typeface="+mn-cs"/>
                </a:rPr>
                <a:t>O</a:t>
              </a:r>
              <a:r>
                <a:rPr kumimoji="0" lang="fr-BE" sz="1800" b="0" i="0" u="none" strike="noStrike" kern="1200" cap="none" spc="0" normalizeH="0" baseline="-25000" noProof="0">
                  <a:ln>
                    <a:noFill/>
                  </a:ln>
                  <a:solidFill>
                    <a:srgbClr val="FF0000"/>
                  </a:solidFill>
                  <a:effectLst/>
                  <a:uLnTx/>
                  <a:uFillTx/>
                  <a:latin typeface="Arial" charset="0"/>
                  <a:ea typeface="ＭＳ Ｐゴシック" charset="0"/>
                  <a:cs typeface="+mn-cs"/>
                </a:rPr>
                <a:t>2</a:t>
              </a: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
        <p:nvSpPr>
          <p:cNvPr id="25" name="TextBox 24"/>
          <p:cNvSpPr txBox="1"/>
          <p:nvPr/>
        </p:nvSpPr>
        <p:spPr>
          <a:xfrm>
            <a:off x="7453322" y="4643446"/>
            <a:ext cx="14157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Arial" charset="0"/>
                <a:ea typeface="ＭＳ Ｐゴシック" charset="0"/>
                <a:cs typeface="+mn-cs"/>
              </a:rPr>
              <a:t>constructive</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6" name="TextBox 25"/>
          <p:cNvSpPr txBox="1"/>
          <p:nvPr/>
        </p:nvSpPr>
        <p:spPr>
          <a:xfrm>
            <a:off x="7881950" y="5143512"/>
            <a:ext cx="130035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Arial" charset="0"/>
                <a:ea typeface="ＭＳ Ｐゴシック" charset="0"/>
                <a:cs typeface="+mn-cs"/>
              </a:rPr>
              <a:t>destructive</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9603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004F21-BE5D-42D9-BD02-9942D91083B7}"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09020-652C-4E7B-8DA4-FF37EEA6F70E}" type="slidenum">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35845" name="Picture 2"/>
          <p:cNvPicPr>
            <a:picLocks noChangeAspect="1" noChangeArrowheads="1"/>
          </p:cNvPicPr>
          <p:nvPr/>
        </p:nvPicPr>
        <p:blipFill>
          <a:blip r:embed="rId5" cstate="print"/>
          <a:srcRect/>
          <a:stretch>
            <a:fillRect/>
          </a:stretch>
        </p:blipFill>
        <p:spPr bwMode="auto">
          <a:xfrm>
            <a:off x="2166938" y="2428875"/>
            <a:ext cx="3929062" cy="2952750"/>
          </a:xfrm>
          <a:prstGeom prst="rect">
            <a:avLst/>
          </a:prstGeom>
          <a:noFill/>
          <a:ln w="9525">
            <a:noFill/>
            <a:miter lim="800000"/>
            <a:headEnd/>
            <a:tailEnd/>
          </a:ln>
        </p:spPr>
      </p:pic>
      <p:pic>
        <p:nvPicPr>
          <p:cNvPr id="6" name="WME_moving_pressure_field_foc.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6453189" y="2536825"/>
            <a:ext cx="3798887" cy="2820988"/>
          </a:xfrm>
          <a:prstGeom prst="rect">
            <a:avLst/>
          </a:prstGeom>
          <a:noFill/>
          <a:ln w="9525">
            <a:noFill/>
            <a:miter lim="800000"/>
            <a:headEnd/>
            <a:tailEnd/>
          </a:ln>
        </p:spPr>
      </p:pic>
      <p:sp>
        <p:nvSpPr>
          <p:cNvPr id="35847" name="Rectangle 5"/>
          <p:cNvSpPr>
            <a:spLocks noChangeArrowheads="1"/>
          </p:cNvSpPr>
          <p:nvPr/>
        </p:nvSpPr>
        <p:spPr bwMode="auto">
          <a:xfrm>
            <a:off x="2524126" y="714376"/>
            <a:ext cx="6613525" cy="47942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shape is related to the geometry of the acoustic source</a:t>
            </a:r>
          </a:p>
        </p:txBody>
      </p:sp>
      <p:sp>
        <p:nvSpPr>
          <p:cNvPr id="35848" name="Text Box 8"/>
          <p:cNvSpPr txBox="1">
            <a:spLocks noChangeArrowheads="1"/>
          </p:cNvSpPr>
          <p:nvPr/>
        </p:nvSpPr>
        <p:spPr bwMode="auto">
          <a:xfrm>
            <a:off x="3363914" y="2139950"/>
            <a:ext cx="2414587"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circular planar source</a:t>
            </a:r>
          </a:p>
        </p:txBody>
      </p:sp>
      <p:sp>
        <p:nvSpPr>
          <p:cNvPr id="35849" name="Line 9"/>
          <p:cNvSpPr>
            <a:spLocks noChangeShapeType="1"/>
          </p:cNvSpPr>
          <p:nvPr/>
        </p:nvSpPr>
        <p:spPr bwMode="auto">
          <a:xfrm>
            <a:off x="3375026" y="2790825"/>
            <a:ext cx="1292225" cy="280988"/>
          </a:xfrm>
          <a:prstGeom prst="line">
            <a:avLst/>
          </a:prstGeom>
          <a:noFill/>
          <a:ln w="19050">
            <a:solidFill>
              <a:schemeClr val="bg2"/>
            </a:solidFill>
            <a:prstDash val="dash"/>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5850" name="Text Box 10"/>
          <p:cNvSpPr txBox="1">
            <a:spLocks noChangeArrowheads="1"/>
          </p:cNvSpPr>
          <p:nvPr/>
        </p:nvSpPr>
        <p:spPr bwMode="auto">
          <a:xfrm>
            <a:off x="2011363" y="4373564"/>
            <a:ext cx="1154112" cy="33813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near field</a:t>
            </a:r>
          </a:p>
        </p:txBody>
      </p:sp>
      <p:sp>
        <p:nvSpPr>
          <p:cNvPr id="35851" name="Text Box 11"/>
          <p:cNvSpPr txBox="1">
            <a:spLocks noChangeArrowheads="1"/>
          </p:cNvSpPr>
          <p:nvPr/>
        </p:nvSpPr>
        <p:spPr bwMode="auto">
          <a:xfrm>
            <a:off x="2332039" y="2511425"/>
            <a:ext cx="3944937"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far field -&gt; constructive interference</a:t>
            </a:r>
          </a:p>
        </p:txBody>
      </p:sp>
      <p:sp>
        <p:nvSpPr>
          <p:cNvPr id="35852" name="Line 12"/>
          <p:cNvSpPr>
            <a:spLocks noChangeShapeType="1"/>
          </p:cNvSpPr>
          <p:nvPr/>
        </p:nvSpPr>
        <p:spPr bwMode="auto">
          <a:xfrm flipH="1">
            <a:off x="3200401" y="3929064"/>
            <a:ext cx="538163" cy="630237"/>
          </a:xfrm>
          <a:prstGeom prst="line">
            <a:avLst/>
          </a:prstGeom>
          <a:noFill/>
          <a:ln w="19050">
            <a:solidFill>
              <a:schemeClr val="bg2"/>
            </a:solidFill>
            <a:prstDash val="dash"/>
            <a:round/>
            <a:headEnd type="arrow"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5853" name="Rectangle 18"/>
          <p:cNvSpPr>
            <a:spLocks noChangeArrowheads="1"/>
          </p:cNvSpPr>
          <p:nvPr/>
        </p:nvSpPr>
        <p:spPr bwMode="auto">
          <a:xfrm>
            <a:off x="7004050" y="2139950"/>
            <a:ext cx="2833688"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rectangular planar source</a:t>
            </a:r>
          </a:p>
        </p:txBody>
      </p:sp>
      <p:sp>
        <p:nvSpPr>
          <p:cNvPr id="35854" name="Line 19"/>
          <p:cNvSpPr>
            <a:spLocks noChangeShapeType="1"/>
          </p:cNvSpPr>
          <p:nvPr/>
        </p:nvSpPr>
        <p:spPr bwMode="auto">
          <a:xfrm flipH="1">
            <a:off x="5502275" y="1192213"/>
            <a:ext cx="222250" cy="1035050"/>
          </a:xfrm>
          <a:prstGeom prst="line">
            <a:avLst/>
          </a:prstGeom>
          <a:noFill/>
          <a:ln w="19050">
            <a:solidFill>
              <a:schemeClr val="bg2"/>
            </a:solidFill>
            <a:prstDash val="dash"/>
            <a:round/>
            <a:headEnd/>
            <a:tailEnd type="arrow"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5855" name="Line 20"/>
          <p:cNvSpPr>
            <a:spLocks noChangeShapeType="1"/>
          </p:cNvSpPr>
          <p:nvPr/>
        </p:nvSpPr>
        <p:spPr bwMode="auto">
          <a:xfrm>
            <a:off x="5732464" y="1192213"/>
            <a:ext cx="1849437" cy="965200"/>
          </a:xfrm>
          <a:prstGeom prst="line">
            <a:avLst/>
          </a:prstGeom>
          <a:noFill/>
          <a:ln w="19050">
            <a:solidFill>
              <a:schemeClr val="bg2"/>
            </a:solidFill>
            <a:prstDash val="dash"/>
            <a:round/>
            <a:headEnd/>
            <a:tailEnd type="arrow"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9691562"/>
      </p:ext>
    </p:ext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1"/>
          </p:nvPr>
        </p:nvSpPr>
        <p:spPr>
          <a:xfrm>
            <a:off x="1981200" y="357189"/>
            <a:ext cx="8229600" cy="5857875"/>
          </a:xfrm>
        </p:spPr>
        <p:txBody>
          <a:bodyPr/>
          <a:lstStyle/>
          <a:p>
            <a:pPr lvl="1"/>
            <a:r>
              <a:rPr lang="nl-BE">
                <a:solidFill>
                  <a:srgbClr val="FF0000"/>
                </a:solidFill>
              </a:rPr>
              <a:t>Specular reflection and refraction at smooth tissue boundaries</a:t>
            </a:r>
          </a:p>
          <a:p>
            <a:pPr lvl="2"/>
            <a:r>
              <a:rPr lang="nl-BE"/>
              <a:t>Reflection</a:t>
            </a: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r>
              <a:rPr lang="nl-BE"/>
              <a:t>Refraction</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0BBD-A216-445B-875C-64D53B535C8F}"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pSp>
        <p:nvGrpSpPr>
          <p:cNvPr id="2" name="Group 75"/>
          <p:cNvGrpSpPr>
            <a:grpSpLocks/>
          </p:cNvGrpSpPr>
          <p:nvPr/>
        </p:nvGrpSpPr>
        <p:grpSpPr bwMode="auto">
          <a:xfrm>
            <a:off x="2809875" y="857250"/>
            <a:ext cx="6738938" cy="2655888"/>
            <a:chOff x="1285852" y="857232"/>
            <a:chExt cx="6738256" cy="2656015"/>
          </a:xfrm>
        </p:grpSpPr>
        <p:sp>
          <p:nvSpPr>
            <p:cNvPr id="38955" name="Line 7"/>
            <p:cNvSpPr>
              <a:spLocks noChangeShapeType="1"/>
            </p:cNvSpPr>
            <p:nvPr/>
          </p:nvSpPr>
          <p:spPr bwMode="auto">
            <a:xfrm>
              <a:off x="1285852" y="2428708"/>
              <a:ext cx="5549966" cy="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56" name="Line 8"/>
            <p:cNvSpPr>
              <a:spLocks noChangeShapeType="1"/>
            </p:cNvSpPr>
            <p:nvPr/>
          </p:nvSpPr>
          <p:spPr bwMode="auto">
            <a:xfrm flipV="1">
              <a:off x="3939101" y="1799287"/>
              <a:ext cx="2142796" cy="62942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57" name="Line 9"/>
            <p:cNvSpPr>
              <a:spLocks noChangeShapeType="1"/>
            </p:cNvSpPr>
            <p:nvPr/>
          </p:nvSpPr>
          <p:spPr bwMode="auto">
            <a:xfrm flipH="1" flipV="1">
              <a:off x="1797688" y="1792371"/>
              <a:ext cx="2142796" cy="629420"/>
            </a:xfrm>
            <a:prstGeom prst="line">
              <a:avLst/>
            </a:prstGeom>
            <a:noFill/>
            <a:ln w="19050">
              <a:solidFill>
                <a:schemeClr val="tx1"/>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58" name="Line 10"/>
            <p:cNvSpPr>
              <a:spLocks noChangeShapeType="1"/>
            </p:cNvSpPr>
            <p:nvPr/>
          </p:nvSpPr>
          <p:spPr bwMode="auto">
            <a:xfrm flipV="1">
              <a:off x="3387148" y="1702453"/>
              <a:ext cx="2472031" cy="726254"/>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59" name="Line 11"/>
            <p:cNvSpPr>
              <a:spLocks noChangeShapeType="1"/>
            </p:cNvSpPr>
            <p:nvPr/>
          </p:nvSpPr>
          <p:spPr bwMode="auto">
            <a:xfrm flipV="1">
              <a:off x="2836578" y="1575186"/>
              <a:ext cx="2863517" cy="846605"/>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0" name="Line 12"/>
            <p:cNvSpPr>
              <a:spLocks noChangeShapeType="1"/>
            </p:cNvSpPr>
            <p:nvPr/>
          </p:nvSpPr>
          <p:spPr bwMode="auto">
            <a:xfrm flipV="1">
              <a:off x="2250041" y="1499102"/>
              <a:ext cx="3234252" cy="929605"/>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1" name="Freeform 14"/>
            <p:cNvSpPr>
              <a:spLocks/>
            </p:cNvSpPr>
            <p:nvPr/>
          </p:nvSpPr>
          <p:spPr bwMode="auto">
            <a:xfrm rot="4331016">
              <a:off x="4394220" y="1904421"/>
              <a:ext cx="402552" cy="174301"/>
            </a:xfrm>
            <a:custGeom>
              <a:avLst/>
              <a:gdLst>
                <a:gd name="T0" fmla="*/ 0 w 1194"/>
                <a:gd name="T1" fmla="*/ 0 h 453"/>
                <a:gd name="T2" fmla="*/ 0 w 1194"/>
                <a:gd name="T3" fmla="*/ 0 h 453"/>
                <a:gd name="T4" fmla="*/ 0 w 1194"/>
                <a:gd name="T5" fmla="*/ 0 h 453"/>
                <a:gd name="T6" fmla="*/ 0 w 1194"/>
                <a:gd name="T7" fmla="*/ 0 h 453"/>
                <a:gd name="T8" fmla="*/ 0 w 1194"/>
                <a:gd name="T9" fmla="*/ 0 h 453"/>
                <a:gd name="T10" fmla="*/ 0 w 1194"/>
                <a:gd name="T11" fmla="*/ 0 h 453"/>
                <a:gd name="T12" fmla="*/ 0 w 1194"/>
                <a:gd name="T13" fmla="*/ 0 h 453"/>
                <a:gd name="T14" fmla="*/ 0 w 1194"/>
                <a:gd name="T15" fmla="*/ 0 h 453"/>
                <a:gd name="T16" fmla="*/ 0 w 1194"/>
                <a:gd name="T17" fmla="*/ 0 h 453"/>
                <a:gd name="T18" fmla="*/ 0 w 1194"/>
                <a:gd name="T19" fmla="*/ 0 h 453"/>
                <a:gd name="T20" fmla="*/ 0 w 1194"/>
                <a:gd name="T21" fmla="*/ 0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2" name="Line 16"/>
            <p:cNvSpPr>
              <a:spLocks noChangeShapeType="1"/>
            </p:cNvSpPr>
            <p:nvPr/>
          </p:nvSpPr>
          <p:spPr bwMode="auto">
            <a:xfrm>
              <a:off x="4596188" y="1521236"/>
              <a:ext cx="265602" cy="817555"/>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3" name="Line 17"/>
            <p:cNvSpPr>
              <a:spLocks noChangeShapeType="1"/>
            </p:cNvSpPr>
            <p:nvPr/>
          </p:nvSpPr>
          <p:spPr bwMode="auto">
            <a:xfrm>
              <a:off x="4463387" y="1548903"/>
              <a:ext cx="265602" cy="817555"/>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4" name="Line 18"/>
            <p:cNvSpPr>
              <a:spLocks noChangeShapeType="1"/>
            </p:cNvSpPr>
            <p:nvPr/>
          </p:nvSpPr>
          <p:spPr bwMode="auto">
            <a:xfrm>
              <a:off x="4330586" y="1576569"/>
              <a:ext cx="265602" cy="817555"/>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5" name="Text Box 20"/>
            <p:cNvSpPr txBox="1">
              <a:spLocks noChangeArrowheads="1"/>
            </p:cNvSpPr>
            <p:nvPr/>
          </p:nvSpPr>
          <p:spPr bwMode="auto">
            <a:xfrm>
              <a:off x="4614171" y="1313735"/>
              <a:ext cx="354584"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I</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i</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66" name="Oval 21"/>
            <p:cNvSpPr>
              <a:spLocks noChangeArrowheads="1"/>
            </p:cNvSpPr>
            <p:nvPr/>
          </p:nvSpPr>
          <p:spPr bwMode="auto">
            <a:xfrm>
              <a:off x="3266797" y="2276540"/>
              <a:ext cx="294652" cy="294652"/>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7" name="Oval 23"/>
            <p:cNvSpPr>
              <a:spLocks noChangeArrowheads="1"/>
            </p:cNvSpPr>
            <p:nvPr/>
          </p:nvSpPr>
          <p:spPr bwMode="auto">
            <a:xfrm>
              <a:off x="2575126" y="2135439"/>
              <a:ext cx="568553" cy="568553"/>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8" name="Oval 24"/>
            <p:cNvSpPr>
              <a:spLocks noChangeArrowheads="1"/>
            </p:cNvSpPr>
            <p:nvPr/>
          </p:nvSpPr>
          <p:spPr bwMode="auto">
            <a:xfrm>
              <a:off x="1869622" y="1980505"/>
              <a:ext cx="861822" cy="861822"/>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69" name="Line 26"/>
            <p:cNvSpPr>
              <a:spLocks noChangeShapeType="1"/>
            </p:cNvSpPr>
            <p:nvPr/>
          </p:nvSpPr>
          <p:spPr bwMode="auto">
            <a:xfrm flipH="1">
              <a:off x="2331658" y="1463135"/>
              <a:ext cx="265602" cy="817555"/>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0" name="Line 27"/>
            <p:cNvSpPr>
              <a:spLocks noChangeShapeType="1"/>
            </p:cNvSpPr>
            <p:nvPr/>
          </p:nvSpPr>
          <p:spPr bwMode="auto">
            <a:xfrm flipH="1">
              <a:off x="2478292" y="1503252"/>
              <a:ext cx="265602" cy="817555"/>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1" name="Line 28"/>
            <p:cNvSpPr>
              <a:spLocks noChangeShapeType="1"/>
            </p:cNvSpPr>
            <p:nvPr/>
          </p:nvSpPr>
          <p:spPr bwMode="auto">
            <a:xfrm flipH="1">
              <a:off x="2624926" y="1543369"/>
              <a:ext cx="265602" cy="817555"/>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2" name="Line 29"/>
            <p:cNvSpPr>
              <a:spLocks noChangeShapeType="1"/>
            </p:cNvSpPr>
            <p:nvPr/>
          </p:nvSpPr>
          <p:spPr bwMode="auto">
            <a:xfrm flipV="1">
              <a:off x="3961234" y="857232"/>
              <a:ext cx="0" cy="1565942"/>
            </a:xfrm>
            <a:prstGeom prst="line">
              <a:avLst/>
            </a:prstGeom>
            <a:noFill/>
            <a:ln w="12700">
              <a:solidFill>
                <a:schemeClr val="tx1"/>
              </a:solidFill>
              <a:prstDash val="sysDot"/>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3" name="Text Box 30"/>
            <p:cNvSpPr txBox="1">
              <a:spLocks noChangeArrowheads="1"/>
            </p:cNvSpPr>
            <p:nvPr/>
          </p:nvSpPr>
          <p:spPr bwMode="auto">
            <a:xfrm>
              <a:off x="2118624" y="2394124"/>
              <a:ext cx="284023" cy="30779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1</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4" name="Text Box 31"/>
            <p:cNvSpPr txBox="1">
              <a:spLocks noChangeArrowheads="1"/>
            </p:cNvSpPr>
            <p:nvPr/>
          </p:nvSpPr>
          <p:spPr bwMode="auto">
            <a:xfrm>
              <a:off x="2741127" y="2394124"/>
              <a:ext cx="284023" cy="30779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2</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5" name="Text Box 32"/>
            <p:cNvSpPr txBox="1">
              <a:spLocks noChangeArrowheads="1"/>
            </p:cNvSpPr>
            <p:nvPr/>
          </p:nvSpPr>
          <p:spPr bwMode="auto">
            <a:xfrm>
              <a:off x="3293080" y="2392741"/>
              <a:ext cx="258685" cy="30779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3</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6" name="Text Box 33"/>
            <p:cNvSpPr txBox="1">
              <a:spLocks noChangeArrowheads="1"/>
            </p:cNvSpPr>
            <p:nvPr/>
          </p:nvSpPr>
          <p:spPr bwMode="auto">
            <a:xfrm>
              <a:off x="3817367" y="2394124"/>
              <a:ext cx="284023" cy="30779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4</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7" name="Text Box 34"/>
            <p:cNvSpPr txBox="1">
              <a:spLocks noChangeArrowheads="1"/>
            </p:cNvSpPr>
            <p:nvPr/>
          </p:nvSpPr>
          <p:spPr bwMode="auto">
            <a:xfrm>
              <a:off x="2194707" y="1375985"/>
              <a:ext cx="385042"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I</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r</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78" name="Freeform 36"/>
            <p:cNvSpPr>
              <a:spLocks/>
            </p:cNvSpPr>
            <p:nvPr/>
          </p:nvSpPr>
          <p:spPr bwMode="auto">
            <a:xfrm rot="17268984" flipH="1">
              <a:off x="2402209" y="1904421"/>
              <a:ext cx="402552" cy="174301"/>
            </a:xfrm>
            <a:custGeom>
              <a:avLst/>
              <a:gdLst>
                <a:gd name="T0" fmla="*/ 0 w 1194"/>
                <a:gd name="T1" fmla="*/ 0 h 453"/>
                <a:gd name="T2" fmla="*/ 0 w 1194"/>
                <a:gd name="T3" fmla="*/ 0 h 453"/>
                <a:gd name="T4" fmla="*/ 0 w 1194"/>
                <a:gd name="T5" fmla="*/ 0 h 453"/>
                <a:gd name="T6" fmla="*/ 0 w 1194"/>
                <a:gd name="T7" fmla="*/ 0 h 453"/>
                <a:gd name="T8" fmla="*/ 0 w 1194"/>
                <a:gd name="T9" fmla="*/ 0 h 453"/>
                <a:gd name="T10" fmla="*/ 0 w 1194"/>
                <a:gd name="T11" fmla="*/ 0 h 453"/>
                <a:gd name="T12" fmla="*/ 0 w 1194"/>
                <a:gd name="T13" fmla="*/ 0 h 453"/>
                <a:gd name="T14" fmla="*/ 0 w 1194"/>
                <a:gd name="T15" fmla="*/ 0 h 453"/>
                <a:gd name="T16" fmla="*/ 0 w 1194"/>
                <a:gd name="T17" fmla="*/ 0 h 453"/>
                <a:gd name="T18" fmla="*/ 0 w 1194"/>
                <a:gd name="T19" fmla="*/ 0 h 453"/>
                <a:gd name="T20" fmla="*/ 0 w 1194"/>
                <a:gd name="T21" fmla="*/ 0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79" name="Line 64"/>
            <p:cNvSpPr>
              <a:spLocks noChangeShapeType="1"/>
            </p:cNvSpPr>
            <p:nvPr/>
          </p:nvSpPr>
          <p:spPr bwMode="auto">
            <a:xfrm>
              <a:off x="3470148" y="933316"/>
              <a:ext cx="489703" cy="1488475"/>
            </a:xfrm>
            <a:prstGeom prst="line">
              <a:avLst/>
            </a:prstGeom>
            <a:noFill/>
            <a:ln w="19050">
              <a:solidFill>
                <a:schemeClr val="tx1"/>
              </a:solidFill>
              <a:prstDash val="sysDot"/>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80" name="Line 65"/>
            <p:cNvSpPr>
              <a:spLocks noChangeShapeType="1"/>
            </p:cNvSpPr>
            <p:nvPr/>
          </p:nvSpPr>
          <p:spPr bwMode="auto">
            <a:xfrm flipH="1">
              <a:off x="3966768" y="941616"/>
              <a:ext cx="460653" cy="1467725"/>
            </a:xfrm>
            <a:prstGeom prst="line">
              <a:avLst/>
            </a:prstGeom>
            <a:noFill/>
            <a:ln w="19050">
              <a:solidFill>
                <a:schemeClr val="tx1"/>
              </a:solidFill>
              <a:prstDash val="sysDot"/>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81" name="Text Box 66"/>
            <p:cNvSpPr txBox="1">
              <a:spLocks noChangeArrowheads="1"/>
            </p:cNvSpPr>
            <p:nvPr/>
          </p:nvSpPr>
          <p:spPr bwMode="auto">
            <a:xfrm>
              <a:off x="3636149" y="936082"/>
              <a:ext cx="370735" cy="36933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q</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i</a:t>
              </a:r>
              <a:endParaRPr kumimoji="0" lang="en-US" sz="1800" b="0" i="0" u="none" strike="noStrike" kern="1200" cap="none" spc="0" normalizeH="0" baseline="0" noProof="0">
                <a:ln>
                  <a:noFill/>
                </a:ln>
                <a:solidFill>
                  <a:srgbClr val="FFFFFF"/>
                </a:solidFill>
                <a:effectLst/>
                <a:uLnTx/>
                <a:uFillTx/>
                <a:latin typeface="Symbol" pitchFamily="18" charset="2"/>
                <a:ea typeface="ＭＳ Ｐゴシック" charset="0"/>
                <a:cs typeface="+mn-cs"/>
              </a:endParaRPr>
            </a:p>
          </p:txBody>
        </p:sp>
        <p:sp>
          <p:nvSpPr>
            <p:cNvPr id="38982" name="Text Box 67"/>
            <p:cNvSpPr txBox="1">
              <a:spLocks noChangeArrowheads="1"/>
            </p:cNvSpPr>
            <p:nvPr/>
          </p:nvSpPr>
          <p:spPr bwMode="auto">
            <a:xfrm>
              <a:off x="3957084" y="936082"/>
              <a:ext cx="370735" cy="36933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q</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r</a:t>
              </a:r>
              <a:endParaRPr kumimoji="0" lang="en-US" sz="1800" b="0" i="0" u="none" strike="noStrike" kern="1200" cap="none" spc="0" normalizeH="0" baseline="0" noProof="0">
                <a:ln>
                  <a:noFill/>
                </a:ln>
                <a:solidFill>
                  <a:srgbClr val="FFFFFF"/>
                </a:solidFill>
                <a:effectLst/>
                <a:uLnTx/>
                <a:uFillTx/>
                <a:latin typeface="Symbol" pitchFamily="18" charset="2"/>
                <a:ea typeface="ＭＳ Ｐゴシック" charset="0"/>
                <a:cs typeface="+mn-cs"/>
              </a:endParaRPr>
            </a:p>
          </p:txBody>
        </p:sp>
        <p:sp>
          <p:nvSpPr>
            <p:cNvPr id="38983" name="Rectangle 76"/>
            <p:cNvSpPr>
              <a:spLocks noChangeArrowheads="1"/>
            </p:cNvSpPr>
            <p:nvPr/>
          </p:nvSpPr>
          <p:spPr bwMode="auto">
            <a:xfrm>
              <a:off x="1291385" y="2416257"/>
              <a:ext cx="5541666" cy="1096990"/>
            </a:xfrm>
            <a:prstGeom prst="rect">
              <a:avLst/>
            </a:prstGeom>
            <a:solidFill>
              <a:srgbClr val="FF0000">
                <a:alpha val="20000"/>
              </a:srgbClr>
            </a:solidFill>
            <a:ln w="12700">
              <a:no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84" name="Text Box 80"/>
            <p:cNvSpPr txBox="1">
              <a:spLocks noChangeArrowheads="1"/>
            </p:cNvSpPr>
            <p:nvPr/>
          </p:nvSpPr>
          <p:spPr bwMode="auto">
            <a:xfrm>
              <a:off x="5873012" y="2016472"/>
              <a:ext cx="385042"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Arial"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1</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8985" name="Text Box 81"/>
            <p:cNvSpPr txBox="1">
              <a:spLocks noChangeArrowheads="1"/>
            </p:cNvSpPr>
            <p:nvPr/>
          </p:nvSpPr>
          <p:spPr bwMode="auto">
            <a:xfrm>
              <a:off x="5873012" y="2484041"/>
              <a:ext cx="385042"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Arial"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2</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8986" name="Text Box 84"/>
            <p:cNvSpPr txBox="1">
              <a:spLocks noChangeArrowheads="1"/>
            </p:cNvSpPr>
            <p:nvPr/>
          </p:nvSpPr>
          <p:spPr bwMode="auto">
            <a:xfrm>
              <a:off x="6967234" y="2037222"/>
              <a:ext cx="1033789" cy="36933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1</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 = </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l</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1</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.f</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87" name="Text Box 85"/>
            <p:cNvSpPr txBox="1">
              <a:spLocks noChangeArrowheads="1"/>
            </p:cNvSpPr>
            <p:nvPr/>
          </p:nvSpPr>
          <p:spPr bwMode="auto">
            <a:xfrm>
              <a:off x="6967235" y="2485425"/>
              <a:ext cx="1056873" cy="36933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2</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 = </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l</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2</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.f</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grpSp>
      <p:sp>
        <p:nvSpPr>
          <p:cNvPr id="38919" name="Line 39"/>
          <p:cNvSpPr>
            <a:spLocks noChangeShapeType="1"/>
          </p:cNvSpPr>
          <p:nvPr/>
        </p:nvSpPr>
        <p:spPr bwMode="auto">
          <a:xfrm>
            <a:off x="2954338" y="5008563"/>
            <a:ext cx="5549900" cy="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0" name="Line 40"/>
          <p:cNvSpPr>
            <a:spLocks noChangeShapeType="1"/>
          </p:cNvSpPr>
          <p:nvPr/>
        </p:nvSpPr>
        <p:spPr bwMode="auto">
          <a:xfrm flipV="1">
            <a:off x="5607051" y="4379913"/>
            <a:ext cx="2143125" cy="62865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1" name="Line 42"/>
          <p:cNvSpPr>
            <a:spLocks noChangeShapeType="1"/>
          </p:cNvSpPr>
          <p:nvPr/>
        </p:nvSpPr>
        <p:spPr bwMode="auto">
          <a:xfrm flipV="1">
            <a:off x="5056189" y="4283075"/>
            <a:ext cx="2471737" cy="725488"/>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2" name="Line 43"/>
          <p:cNvSpPr>
            <a:spLocks noChangeShapeType="1"/>
          </p:cNvSpPr>
          <p:nvPr/>
        </p:nvSpPr>
        <p:spPr bwMode="auto">
          <a:xfrm flipV="1">
            <a:off x="4505326" y="4154489"/>
            <a:ext cx="2862263" cy="847725"/>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3" name="Line 44"/>
          <p:cNvSpPr>
            <a:spLocks noChangeShapeType="1"/>
          </p:cNvSpPr>
          <p:nvPr/>
        </p:nvSpPr>
        <p:spPr bwMode="auto">
          <a:xfrm flipV="1">
            <a:off x="3917951" y="4079875"/>
            <a:ext cx="3235325" cy="928688"/>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4" name="Freeform 45"/>
          <p:cNvSpPr>
            <a:spLocks/>
          </p:cNvSpPr>
          <p:nvPr/>
        </p:nvSpPr>
        <p:spPr bwMode="auto">
          <a:xfrm rot="4331016">
            <a:off x="6062664" y="4484689"/>
            <a:ext cx="403225" cy="174625"/>
          </a:xfrm>
          <a:custGeom>
            <a:avLst/>
            <a:gdLst>
              <a:gd name="T0" fmla="*/ 0 w 1194"/>
              <a:gd name="T1" fmla="*/ 0 h 453"/>
              <a:gd name="T2" fmla="*/ 0 w 1194"/>
              <a:gd name="T3" fmla="*/ 0 h 453"/>
              <a:gd name="T4" fmla="*/ 0 w 1194"/>
              <a:gd name="T5" fmla="*/ 0 h 453"/>
              <a:gd name="T6" fmla="*/ 0 w 1194"/>
              <a:gd name="T7" fmla="*/ 0 h 453"/>
              <a:gd name="T8" fmla="*/ 0 w 1194"/>
              <a:gd name="T9" fmla="*/ 0 h 453"/>
              <a:gd name="T10" fmla="*/ 0 w 1194"/>
              <a:gd name="T11" fmla="*/ 0 h 453"/>
              <a:gd name="T12" fmla="*/ 0 w 1194"/>
              <a:gd name="T13" fmla="*/ 0 h 453"/>
              <a:gd name="T14" fmla="*/ 0 w 1194"/>
              <a:gd name="T15" fmla="*/ 0 h 453"/>
              <a:gd name="T16" fmla="*/ 0 w 1194"/>
              <a:gd name="T17" fmla="*/ 0 h 453"/>
              <a:gd name="T18" fmla="*/ 0 w 1194"/>
              <a:gd name="T19" fmla="*/ 0 h 453"/>
              <a:gd name="T20" fmla="*/ 0 w 1194"/>
              <a:gd name="T21" fmla="*/ 0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5" name="Line 46"/>
          <p:cNvSpPr>
            <a:spLocks noChangeShapeType="1"/>
          </p:cNvSpPr>
          <p:nvPr/>
        </p:nvSpPr>
        <p:spPr bwMode="auto">
          <a:xfrm>
            <a:off x="6264276" y="4100513"/>
            <a:ext cx="265113" cy="817562"/>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6" name="Line 47"/>
          <p:cNvSpPr>
            <a:spLocks noChangeShapeType="1"/>
          </p:cNvSpPr>
          <p:nvPr/>
        </p:nvSpPr>
        <p:spPr bwMode="auto">
          <a:xfrm>
            <a:off x="6130925" y="4129088"/>
            <a:ext cx="266700" cy="817562"/>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7" name="Line 48"/>
          <p:cNvSpPr>
            <a:spLocks noChangeShapeType="1"/>
          </p:cNvSpPr>
          <p:nvPr/>
        </p:nvSpPr>
        <p:spPr bwMode="auto">
          <a:xfrm>
            <a:off x="5999163" y="4156076"/>
            <a:ext cx="265112" cy="817563"/>
          </a:xfrm>
          <a:prstGeom prst="line">
            <a:avLst/>
          </a:prstGeom>
          <a:noFill/>
          <a:ln w="19050">
            <a:solidFill>
              <a:schemeClr val="tx1"/>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28" name="Text Box 49"/>
          <p:cNvSpPr txBox="1">
            <a:spLocks noChangeArrowheads="1"/>
          </p:cNvSpPr>
          <p:nvPr/>
        </p:nvSpPr>
        <p:spPr bwMode="auto">
          <a:xfrm>
            <a:off x="5938838" y="3732213"/>
            <a:ext cx="355600" cy="3683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I</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i</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29" name="Oval 50"/>
          <p:cNvSpPr>
            <a:spLocks noChangeArrowheads="1"/>
          </p:cNvSpPr>
          <p:nvPr/>
        </p:nvSpPr>
        <p:spPr bwMode="auto">
          <a:xfrm>
            <a:off x="4968876" y="4891089"/>
            <a:ext cx="233363" cy="231775"/>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0" name="Oval 51"/>
          <p:cNvSpPr>
            <a:spLocks noChangeArrowheads="1"/>
          </p:cNvSpPr>
          <p:nvPr/>
        </p:nvSpPr>
        <p:spPr bwMode="auto">
          <a:xfrm>
            <a:off x="4306889" y="4778376"/>
            <a:ext cx="441325" cy="441325"/>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1" name="Oval 52"/>
          <p:cNvSpPr>
            <a:spLocks noChangeArrowheads="1"/>
          </p:cNvSpPr>
          <p:nvPr/>
        </p:nvSpPr>
        <p:spPr bwMode="auto">
          <a:xfrm>
            <a:off x="3643313" y="4665663"/>
            <a:ext cx="665162" cy="665162"/>
          </a:xfrm>
          <a:prstGeom prst="ellipse">
            <a:avLst/>
          </a:prstGeom>
          <a:noFill/>
          <a:ln w="19050">
            <a:solidFill>
              <a:schemeClr val="tx1"/>
            </a:solidFill>
            <a:prstDash val="dash"/>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2" name="Line 56"/>
          <p:cNvSpPr>
            <a:spLocks noChangeShapeType="1"/>
          </p:cNvSpPr>
          <p:nvPr/>
        </p:nvSpPr>
        <p:spPr bwMode="auto">
          <a:xfrm flipV="1">
            <a:off x="5629275" y="3436938"/>
            <a:ext cx="0" cy="1566862"/>
          </a:xfrm>
          <a:prstGeom prst="line">
            <a:avLst/>
          </a:prstGeom>
          <a:noFill/>
          <a:ln w="12700">
            <a:solidFill>
              <a:schemeClr val="tx1"/>
            </a:solidFill>
            <a:prstDash val="sysDot"/>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3" name="Text Box 57"/>
          <p:cNvSpPr txBox="1">
            <a:spLocks noChangeArrowheads="1"/>
          </p:cNvSpPr>
          <p:nvPr/>
        </p:nvSpPr>
        <p:spPr bwMode="auto">
          <a:xfrm>
            <a:off x="3786188" y="4973639"/>
            <a:ext cx="284052" cy="30777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1</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4" name="Text Box 58"/>
          <p:cNvSpPr txBox="1">
            <a:spLocks noChangeArrowheads="1"/>
          </p:cNvSpPr>
          <p:nvPr/>
        </p:nvSpPr>
        <p:spPr bwMode="auto">
          <a:xfrm>
            <a:off x="4410075" y="4973639"/>
            <a:ext cx="284052" cy="30777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2</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5" name="Text Box 59"/>
          <p:cNvSpPr txBox="1">
            <a:spLocks noChangeArrowheads="1"/>
          </p:cNvSpPr>
          <p:nvPr/>
        </p:nvSpPr>
        <p:spPr bwMode="auto">
          <a:xfrm>
            <a:off x="4960938" y="4972051"/>
            <a:ext cx="258762" cy="307777"/>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3</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6" name="Text Box 60"/>
          <p:cNvSpPr txBox="1">
            <a:spLocks noChangeArrowheads="1"/>
          </p:cNvSpPr>
          <p:nvPr/>
        </p:nvSpPr>
        <p:spPr bwMode="auto">
          <a:xfrm>
            <a:off x="5486400" y="4973639"/>
            <a:ext cx="284052" cy="30777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400" b="0" i="0" u="none" strike="noStrike" kern="1200" cap="none" spc="0" normalizeH="0" baseline="0" noProof="0">
                <a:ln>
                  <a:noFill/>
                </a:ln>
                <a:solidFill>
                  <a:srgbClr val="FF0000"/>
                </a:solidFill>
                <a:effectLst/>
                <a:uLnTx/>
                <a:uFillTx/>
                <a:latin typeface="Arial" charset="0"/>
                <a:ea typeface="ＭＳ Ｐゴシック" charset="0"/>
                <a:cs typeface="+mn-cs"/>
              </a:rPr>
              <a:t>4</a:t>
            </a:r>
            <a:endParaRPr kumimoji="0" lang="en-US" sz="14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7" name="Text Box 61"/>
          <p:cNvSpPr txBox="1">
            <a:spLocks noChangeArrowheads="1"/>
          </p:cNvSpPr>
          <p:nvPr/>
        </p:nvSpPr>
        <p:spPr bwMode="auto">
          <a:xfrm>
            <a:off x="4556125" y="5348288"/>
            <a:ext cx="382588" cy="3683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I</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t</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38" name="Line 41"/>
          <p:cNvSpPr>
            <a:spLocks noChangeShapeType="1"/>
          </p:cNvSpPr>
          <p:nvPr/>
        </p:nvSpPr>
        <p:spPr bwMode="auto">
          <a:xfrm rot="308937" flipH="1">
            <a:off x="3451225" y="4916488"/>
            <a:ext cx="2141538" cy="628650"/>
          </a:xfrm>
          <a:prstGeom prst="line">
            <a:avLst/>
          </a:prstGeom>
          <a:noFill/>
          <a:ln w="19050">
            <a:solidFill>
              <a:schemeClr val="tx1"/>
            </a:solidFill>
            <a:prstDash val="dash"/>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39" name="Line 53"/>
          <p:cNvSpPr>
            <a:spLocks noChangeShapeType="1"/>
          </p:cNvSpPr>
          <p:nvPr/>
        </p:nvSpPr>
        <p:spPr bwMode="auto">
          <a:xfrm rot="308937" flipH="1" flipV="1">
            <a:off x="3965576" y="5019676"/>
            <a:ext cx="265113" cy="817563"/>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0" name="Line 54"/>
          <p:cNvSpPr>
            <a:spLocks noChangeShapeType="1"/>
          </p:cNvSpPr>
          <p:nvPr/>
        </p:nvSpPr>
        <p:spPr bwMode="auto">
          <a:xfrm rot="308937" flipH="1" flipV="1">
            <a:off x="4114801" y="4994276"/>
            <a:ext cx="265113" cy="817563"/>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1" name="Line 55"/>
          <p:cNvSpPr>
            <a:spLocks noChangeShapeType="1"/>
          </p:cNvSpPr>
          <p:nvPr/>
        </p:nvSpPr>
        <p:spPr bwMode="auto">
          <a:xfrm rot="308937" flipH="1" flipV="1">
            <a:off x="4264026" y="4965701"/>
            <a:ext cx="265113" cy="817563"/>
          </a:xfrm>
          <a:prstGeom prst="line">
            <a:avLst/>
          </a:prstGeom>
          <a:noFill/>
          <a:ln w="19050">
            <a:solidFill>
              <a:schemeClr val="tx1"/>
            </a:solidFill>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2" name="Freeform 62"/>
          <p:cNvSpPr>
            <a:spLocks/>
          </p:cNvSpPr>
          <p:nvPr/>
        </p:nvSpPr>
        <p:spPr bwMode="auto">
          <a:xfrm rot="4639953" flipH="1" flipV="1">
            <a:off x="4044951" y="5235576"/>
            <a:ext cx="403225" cy="174625"/>
          </a:xfrm>
          <a:custGeom>
            <a:avLst/>
            <a:gdLst>
              <a:gd name="T0" fmla="*/ 0 w 1194"/>
              <a:gd name="T1" fmla="*/ 0 h 453"/>
              <a:gd name="T2" fmla="*/ 0 w 1194"/>
              <a:gd name="T3" fmla="*/ 0 h 453"/>
              <a:gd name="T4" fmla="*/ 0 w 1194"/>
              <a:gd name="T5" fmla="*/ 0 h 453"/>
              <a:gd name="T6" fmla="*/ 0 w 1194"/>
              <a:gd name="T7" fmla="*/ 0 h 453"/>
              <a:gd name="T8" fmla="*/ 0 w 1194"/>
              <a:gd name="T9" fmla="*/ 0 h 453"/>
              <a:gd name="T10" fmla="*/ 0 w 1194"/>
              <a:gd name="T11" fmla="*/ 0 h 453"/>
              <a:gd name="T12" fmla="*/ 0 w 1194"/>
              <a:gd name="T13" fmla="*/ 0 h 453"/>
              <a:gd name="T14" fmla="*/ 0 w 1194"/>
              <a:gd name="T15" fmla="*/ 0 h 453"/>
              <a:gd name="T16" fmla="*/ 0 w 1194"/>
              <a:gd name="T17" fmla="*/ 0 h 453"/>
              <a:gd name="T18" fmla="*/ 0 w 1194"/>
              <a:gd name="T19" fmla="*/ 0 h 453"/>
              <a:gd name="T20" fmla="*/ 0 w 1194"/>
              <a:gd name="T21" fmla="*/ 0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4"/>
              <a:gd name="T34" fmla="*/ 0 h 453"/>
              <a:gd name="T35" fmla="*/ 1194 w 1194"/>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4" h="453">
                <a:moveTo>
                  <a:pt x="0" y="263"/>
                </a:moveTo>
                <a:cubicBezTo>
                  <a:pt x="48" y="140"/>
                  <a:pt x="97" y="17"/>
                  <a:pt x="137" y="14"/>
                </a:cubicBezTo>
                <a:cubicBezTo>
                  <a:pt x="177" y="11"/>
                  <a:pt x="216" y="175"/>
                  <a:pt x="243" y="247"/>
                </a:cubicBezTo>
                <a:cubicBezTo>
                  <a:pt x="270" y="319"/>
                  <a:pt x="266" y="453"/>
                  <a:pt x="301" y="448"/>
                </a:cubicBezTo>
                <a:cubicBezTo>
                  <a:pt x="336" y="443"/>
                  <a:pt x="409" y="287"/>
                  <a:pt x="454" y="215"/>
                </a:cubicBezTo>
                <a:cubicBezTo>
                  <a:pt x="499" y="143"/>
                  <a:pt x="529" y="8"/>
                  <a:pt x="570" y="14"/>
                </a:cubicBezTo>
                <a:cubicBezTo>
                  <a:pt x="611" y="20"/>
                  <a:pt x="667" y="181"/>
                  <a:pt x="703" y="252"/>
                </a:cubicBezTo>
                <a:cubicBezTo>
                  <a:pt x="739" y="323"/>
                  <a:pt x="749" y="448"/>
                  <a:pt x="787" y="442"/>
                </a:cubicBezTo>
                <a:cubicBezTo>
                  <a:pt x="825" y="436"/>
                  <a:pt x="892" y="286"/>
                  <a:pt x="930" y="215"/>
                </a:cubicBezTo>
                <a:cubicBezTo>
                  <a:pt x="968" y="144"/>
                  <a:pt x="970" y="0"/>
                  <a:pt x="1014" y="14"/>
                </a:cubicBezTo>
                <a:cubicBezTo>
                  <a:pt x="1058" y="28"/>
                  <a:pt x="1126" y="164"/>
                  <a:pt x="1194" y="300"/>
                </a:cubicBezTo>
              </a:path>
            </a:pathLst>
          </a:cu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3" name="Line 68"/>
          <p:cNvSpPr>
            <a:spLocks noChangeShapeType="1"/>
          </p:cNvSpPr>
          <p:nvPr/>
        </p:nvSpPr>
        <p:spPr bwMode="auto">
          <a:xfrm flipV="1">
            <a:off x="5629275" y="3429000"/>
            <a:ext cx="0" cy="2622550"/>
          </a:xfrm>
          <a:prstGeom prst="line">
            <a:avLst/>
          </a:prstGeom>
          <a:noFill/>
          <a:ln w="12700">
            <a:solidFill>
              <a:schemeClr val="tx1"/>
            </a:solidFill>
            <a:prstDash val="sysDot"/>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4" name="Line 69"/>
          <p:cNvSpPr>
            <a:spLocks noChangeShapeType="1"/>
          </p:cNvSpPr>
          <p:nvPr/>
        </p:nvSpPr>
        <p:spPr bwMode="auto">
          <a:xfrm>
            <a:off x="5138738" y="3505201"/>
            <a:ext cx="488950" cy="1489075"/>
          </a:xfrm>
          <a:prstGeom prst="line">
            <a:avLst/>
          </a:prstGeom>
          <a:noFill/>
          <a:ln w="19050">
            <a:solidFill>
              <a:schemeClr val="tx1"/>
            </a:solidFill>
            <a:prstDash val="sysDot"/>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5" name="Text Box 71"/>
          <p:cNvSpPr txBox="1">
            <a:spLocks noChangeArrowheads="1"/>
          </p:cNvSpPr>
          <p:nvPr/>
        </p:nvSpPr>
        <p:spPr bwMode="auto">
          <a:xfrm>
            <a:off x="5303839" y="3508375"/>
            <a:ext cx="371475" cy="3683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q</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i</a:t>
            </a:r>
            <a:endParaRPr kumimoji="0" lang="en-US" sz="1800" b="0" i="0" u="none" strike="noStrike" kern="1200" cap="none" spc="0" normalizeH="0" baseline="0" noProof="0">
              <a:ln>
                <a:noFill/>
              </a:ln>
              <a:solidFill>
                <a:srgbClr val="FFFFFF"/>
              </a:solidFill>
              <a:effectLst/>
              <a:uLnTx/>
              <a:uFillTx/>
              <a:latin typeface="Symbol" pitchFamily="18" charset="2"/>
              <a:ea typeface="ＭＳ Ｐゴシック" charset="0"/>
              <a:cs typeface="+mn-cs"/>
            </a:endParaRPr>
          </a:p>
        </p:txBody>
      </p:sp>
      <p:sp>
        <p:nvSpPr>
          <p:cNvPr id="38946" name="Text Box 72"/>
          <p:cNvSpPr txBox="1">
            <a:spLocks noChangeArrowheads="1"/>
          </p:cNvSpPr>
          <p:nvPr/>
        </p:nvSpPr>
        <p:spPr bwMode="auto">
          <a:xfrm>
            <a:off x="5553076" y="5721350"/>
            <a:ext cx="371475" cy="369888"/>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q</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t</a:t>
            </a:r>
            <a:endParaRPr kumimoji="0" lang="en-US" sz="1800" b="0" i="0" u="none" strike="noStrike" kern="1200" cap="none" spc="0" normalizeH="0" baseline="0" noProof="0">
              <a:ln>
                <a:noFill/>
              </a:ln>
              <a:solidFill>
                <a:srgbClr val="FFFFFF"/>
              </a:solidFill>
              <a:effectLst/>
              <a:uLnTx/>
              <a:uFillTx/>
              <a:latin typeface="Symbol" pitchFamily="18" charset="2"/>
              <a:ea typeface="ＭＳ Ｐゴシック" charset="0"/>
              <a:cs typeface="+mn-cs"/>
            </a:endParaRPr>
          </a:p>
        </p:txBody>
      </p:sp>
      <p:sp>
        <p:nvSpPr>
          <p:cNvPr id="38947" name="Line 73"/>
          <p:cNvSpPr>
            <a:spLocks noChangeShapeType="1"/>
          </p:cNvSpPr>
          <p:nvPr/>
        </p:nvSpPr>
        <p:spPr bwMode="auto">
          <a:xfrm rot="308937" flipH="1" flipV="1">
            <a:off x="5583239" y="5002213"/>
            <a:ext cx="306387" cy="990600"/>
          </a:xfrm>
          <a:prstGeom prst="line">
            <a:avLst/>
          </a:prstGeom>
          <a:noFill/>
          <a:ln w="19050">
            <a:solidFill>
              <a:schemeClr val="tx1"/>
            </a:solidFill>
            <a:prstDash val="sysDot"/>
            <a:round/>
            <a:headEnd type="triangle" w="med" len="med"/>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8" name="Line 74"/>
          <p:cNvSpPr>
            <a:spLocks noChangeShapeType="1"/>
          </p:cNvSpPr>
          <p:nvPr/>
        </p:nvSpPr>
        <p:spPr bwMode="auto">
          <a:xfrm>
            <a:off x="5635625" y="5000626"/>
            <a:ext cx="330200" cy="1001713"/>
          </a:xfrm>
          <a:prstGeom prst="line">
            <a:avLst/>
          </a:prstGeom>
          <a:noFill/>
          <a:ln w="19050">
            <a:solidFill>
              <a:schemeClr val="tx1"/>
            </a:solidFill>
            <a:prstDash val="sysDot"/>
            <a:round/>
            <a:headEnd type="none" w="sm" len="sm"/>
            <a:tailEnd type="non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49" name="Rectangle 75"/>
          <p:cNvSpPr>
            <a:spLocks noChangeArrowheads="1"/>
          </p:cNvSpPr>
          <p:nvPr/>
        </p:nvSpPr>
        <p:spPr bwMode="auto">
          <a:xfrm>
            <a:off x="2952751" y="5003801"/>
            <a:ext cx="5541963" cy="1096963"/>
          </a:xfrm>
          <a:prstGeom prst="rect">
            <a:avLst/>
          </a:prstGeom>
          <a:solidFill>
            <a:srgbClr val="FF0000">
              <a:alpha val="20000"/>
            </a:srgbClr>
          </a:solidFill>
          <a:ln w="12700">
            <a:no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38950" name="Text Box 82"/>
          <p:cNvSpPr txBox="1">
            <a:spLocks noChangeArrowheads="1"/>
          </p:cNvSpPr>
          <p:nvPr/>
        </p:nvSpPr>
        <p:spPr bwMode="auto">
          <a:xfrm>
            <a:off x="7646989" y="4619625"/>
            <a:ext cx="384175" cy="36988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Arial"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Arial" charset="0"/>
                <a:ea typeface="ＭＳ Ｐゴシック" charset="0"/>
                <a:cs typeface="+mn-cs"/>
              </a:rPr>
              <a:t>1</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8951" name="Text Box 83"/>
          <p:cNvSpPr txBox="1">
            <a:spLocks noChangeArrowheads="1"/>
          </p:cNvSpPr>
          <p:nvPr/>
        </p:nvSpPr>
        <p:spPr bwMode="auto">
          <a:xfrm>
            <a:off x="7646989" y="5087938"/>
            <a:ext cx="384175" cy="3683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Arial" charset="0"/>
                <a:ea typeface="ＭＳ Ｐゴシック" charset="0"/>
                <a:cs typeface="+mn-cs"/>
              </a:rPr>
              <a:t>c</a:t>
            </a:r>
            <a:r>
              <a:rPr kumimoji="0" lang="fr-BE" sz="1800" b="0" i="0" u="none" strike="noStrike" kern="1200" cap="none" spc="0" normalizeH="0" baseline="-25000" noProof="0" dirty="0">
                <a:ln>
                  <a:noFill/>
                </a:ln>
                <a:solidFill>
                  <a:srgbClr val="FFFFFF"/>
                </a:solidFill>
                <a:effectLst/>
                <a:uLnTx/>
                <a:uFillTx/>
                <a:latin typeface="Arial" charset="0"/>
                <a:ea typeface="ＭＳ Ｐゴシック" charset="0"/>
                <a:cs typeface="+mn-cs"/>
              </a:rPr>
              <a:t>2</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8952" name="Text Box 86"/>
          <p:cNvSpPr txBox="1">
            <a:spLocks noChangeArrowheads="1"/>
          </p:cNvSpPr>
          <p:nvPr/>
        </p:nvSpPr>
        <p:spPr bwMode="auto">
          <a:xfrm>
            <a:off x="8607425" y="4576764"/>
            <a:ext cx="1060450" cy="369887"/>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1</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 = </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l</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1</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.f</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53" name="Text Box 87"/>
          <p:cNvSpPr txBox="1">
            <a:spLocks noChangeArrowheads="1"/>
          </p:cNvSpPr>
          <p:nvPr/>
        </p:nvSpPr>
        <p:spPr bwMode="auto">
          <a:xfrm>
            <a:off x="8607426" y="5026025"/>
            <a:ext cx="1057275" cy="3683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c</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2</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 = </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l</a:t>
            </a:r>
            <a:r>
              <a:rPr kumimoji="0" lang="fr-BE" sz="1800" b="0" i="0" u="none" strike="noStrike" kern="1200" cap="none" spc="0" normalizeH="0" baseline="-25000" noProof="0">
                <a:ln>
                  <a:noFill/>
                </a:ln>
                <a:solidFill>
                  <a:srgbClr val="FFFFFF"/>
                </a:solidFill>
                <a:effectLst/>
                <a:uLnTx/>
                <a:uFillTx/>
                <a:latin typeface="Comic Sans MS" pitchFamily="66" charset="0"/>
                <a:ea typeface="ＭＳ Ｐゴシック" charset="0"/>
                <a:cs typeface="+mn-cs"/>
              </a:rPr>
              <a:t>2</a:t>
            </a:r>
            <a:r>
              <a:rPr kumimoji="0" lang="fr-BE"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rPr>
              <a:t>.f</a:t>
            </a:r>
            <a:endParaRPr kumimoji="0" lang="en-US" sz="1800" b="0" i="0" u="none" strike="noStrike" kern="1200" cap="none" spc="0" normalizeH="0" baseline="0" noProof="0">
              <a:ln>
                <a:noFill/>
              </a:ln>
              <a:solidFill>
                <a:srgbClr val="FFFFFF"/>
              </a:solidFill>
              <a:effectLst/>
              <a:uLnTx/>
              <a:uFillTx/>
              <a:latin typeface="Comic Sans MS" pitchFamily="66" charset="0"/>
              <a:ea typeface="ＭＳ Ｐゴシック" charset="0"/>
              <a:cs typeface="+mn-cs"/>
            </a:endParaRPr>
          </a:p>
        </p:txBody>
      </p:sp>
      <p:sp>
        <p:nvSpPr>
          <p:cNvPr id="38954" name="Rectangle 76"/>
          <p:cNvSpPr>
            <a:spLocks noChangeArrowheads="1"/>
          </p:cNvSpPr>
          <p:nvPr/>
        </p:nvSpPr>
        <p:spPr bwMode="auto">
          <a:xfrm>
            <a:off x="2809876" y="2786063"/>
            <a:ext cx="5572125" cy="781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in practice: no perfect specularity</a:t>
            </a:r>
          </a:p>
          <a:p>
            <a:pPr marL="0" marR="0" lvl="0" indent="0" algn="l" defTabSz="914400" rtl="0" eaLnBrk="1" fontAlgn="base" latinLnBrk="0" hangingPunct="1">
              <a:lnSpc>
                <a:spcPct val="14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-&gt; significant reflection in cone around </a:t>
            </a:r>
            <a:r>
              <a:rPr kumimoji="0" lang="en-US" sz="16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q</a:t>
            </a:r>
            <a:r>
              <a:rPr kumimoji="0" lang="fr-BE" sz="1600" b="0" i="0" u="none" strike="noStrike" kern="1200" cap="none" spc="0" normalizeH="0" baseline="-25000" noProof="0">
                <a:ln>
                  <a:noFill/>
                </a:ln>
                <a:solidFill>
                  <a:srgbClr val="FFFFFF"/>
                </a:solidFill>
                <a:effectLst/>
                <a:uLnTx/>
                <a:uFillTx/>
                <a:latin typeface="Verdana" pitchFamily="34" charset="0"/>
                <a:ea typeface="ＭＳ Ｐゴシック" charset="0"/>
                <a:cs typeface="+mn-cs"/>
              </a:rPr>
              <a:t>r</a:t>
            </a:r>
            <a:r>
              <a:rPr kumimoji="0" lang="fr-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a:t>
            </a:r>
            <a:endPar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endParaRPr>
          </a:p>
        </p:txBody>
      </p:sp>
      <p:sp>
        <p:nvSpPr>
          <p:cNvPr id="76" name="Text Box 83"/>
          <p:cNvSpPr txBox="1">
            <a:spLocks noChangeArrowheads="1"/>
          </p:cNvSpPr>
          <p:nvPr/>
        </p:nvSpPr>
        <p:spPr bwMode="auto">
          <a:xfrm>
            <a:off x="2951821" y="4999804"/>
            <a:ext cx="720069"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Arial" charset="0"/>
                <a:ea typeface="ＭＳ Ｐゴシック" charset="0"/>
                <a:cs typeface="+mn-cs"/>
              </a:rPr>
              <a:t>c</a:t>
            </a:r>
            <a:r>
              <a:rPr kumimoji="0" lang="fr-BE" sz="1800" b="0" i="0" u="none" strike="noStrike" kern="1200" cap="none" spc="0" normalizeH="0" baseline="-25000" noProof="0" dirty="0">
                <a:ln>
                  <a:noFill/>
                </a:ln>
                <a:solidFill>
                  <a:srgbClr val="FFFFFF"/>
                </a:solidFill>
                <a:effectLst/>
                <a:uLnTx/>
                <a:uFillTx/>
                <a:latin typeface="Arial" charset="0"/>
                <a:ea typeface="ＭＳ Ｐゴシック" charset="0"/>
                <a:cs typeface="+mn-cs"/>
              </a:rPr>
              <a:t>1</a:t>
            </a:r>
            <a:r>
              <a:rPr kumimoji="0" lang="fr-BE" sz="1800" b="0" i="0" u="none" strike="noStrike" kern="1200" cap="none" spc="0" normalizeH="0" baseline="0" noProof="0" dirty="0">
                <a:ln>
                  <a:noFill/>
                </a:ln>
                <a:solidFill>
                  <a:srgbClr val="FFFFFF"/>
                </a:solidFill>
                <a:effectLst/>
                <a:uLnTx/>
                <a:uFillTx/>
                <a:latin typeface="Arial" charset="0"/>
                <a:ea typeface="ＭＳ Ｐゴシック" charset="0"/>
                <a:cs typeface="+mn-cs"/>
              </a:rPr>
              <a:t>&gt;c</a:t>
            </a:r>
            <a:r>
              <a:rPr kumimoji="0" lang="fr-BE" sz="1800" b="0" i="0" u="none" strike="noStrike" kern="1200" cap="none" spc="0" normalizeH="0" baseline="-25000" noProof="0" dirty="0">
                <a:ln>
                  <a:noFill/>
                </a:ln>
                <a:solidFill>
                  <a:srgbClr val="FFFFFF"/>
                </a:solidFill>
                <a:effectLst/>
                <a:uLnTx/>
                <a:uFillTx/>
                <a:latin typeface="Arial" charset="0"/>
                <a:ea typeface="ＭＳ Ｐゴシック" charset="0"/>
                <a:cs typeface="+mn-cs"/>
              </a:rPr>
              <a:t>2</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4363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Content Placeholder 1"/>
          <p:cNvSpPr>
            <a:spLocks noGrp="1"/>
          </p:cNvSpPr>
          <p:nvPr>
            <p:ph idx="1"/>
          </p:nvPr>
        </p:nvSpPr>
        <p:spPr>
          <a:xfrm>
            <a:off x="1981200" y="357189"/>
            <a:ext cx="8229600" cy="5857875"/>
          </a:xfrm>
        </p:spPr>
        <p:txBody>
          <a:bodyPr/>
          <a:lstStyle/>
          <a:p>
            <a:pPr>
              <a:defRPr/>
            </a:pPr>
            <a:r>
              <a:rPr lang="en-US" dirty="0">
                <a:solidFill>
                  <a:srgbClr val="FF0000"/>
                </a:solidFill>
              </a:rPr>
              <a:t>Wave propagation in </a:t>
            </a:r>
            <a:r>
              <a:rPr lang="en-US" dirty="0">
                <a:solidFill>
                  <a:srgbClr val="FF0000"/>
                </a:solidFill>
                <a:effectLst>
                  <a:outerShdw blurRad="38100" dist="38100" dir="2700000" algn="tl">
                    <a:srgbClr val="000000"/>
                  </a:outerShdw>
                </a:effectLst>
              </a:rPr>
              <a:t>homogeneous</a:t>
            </a:r>
            <a:r>
              <a:rPr lang="en-US" dirty="0">
                <a:solidFill>
                  <a:srgbClr val="FF0000"/>
                </a:solidFill>
              </a:rPr>
              <a:t> media</a:t>
            </a:r>
          </a:p>
          <a:p>
            <a:pPr lvl="1">
              <a:lnSpc>
                <a:spcPct val="150000"/>
              </a:lnSpc>
              <a:defRPr/>
            </a:pPr>
            <a:r>
              <a:rPr lang="nl-BE" dirty="0"/>
              <a:t>Specific </a:t>
            </a:r>
            <a:r>
              <a:rPr lang="nl-BE" dirty="0">
                <a:solidFill>
                  <a:srgbClr val="FF0000"/>
                </a:solidFill>
              </a:rPr>
              <a:t>acoustic impedance </a:t>
            </a:r>
            <a:r>
              <a:rPr lang="nl-BE" dirty="0"/>
              <a:t>of a homogeneous medium</a:t>
            </a:r>
          </a:p>
          <a:p>
            <a:pPr lvl="1">
              <a:buFont typeface="Arial" charset="0"/>
              <a:buNone/>
              <a:defRPr/>
            </a:pPr>
            <a:br>
              <a:rPr lang="nl-BE" dirty="0"/>
            </a:br>
            <a:r>
              <a:rPr lang="nl-BE" dirty="0"/>
              <a:t>			p = acoustic pressure</a:t>
            </a:r>
            <a:br>
              <a:rPr lang="nl-BE" dirty="0"/>
            </a:br>
            <a:r>
              <a:rPr lang="nl-BE" dirty="0"/>
              <a:t>			v = particle velocity</a:t>
            </a:r>
          </a:p>
          <a:p>
            <a:pPr lvl="1">
              <a:buFont typeface="Arial" charset="0"/>
              <a:buNone/>
              <a:defRPr/>
            </a:pPr>
            <a:r>
              <a:rPr lang="nl-BE" dirty="0"/>
              <a:t>				</a:t>
            </a:r>
            <a:r>
              <a:rPr lang="nl-BE" dirty="0">
                <a:latin typeface="Symbol" pitchFamily="18" charset="2"/>
              </a:rPr>
              <a:t>r</a:t>
            </a:r>
            <a:r>
              <a:rPr lang="nl-BE" dirty="0"/>
              <a:t> = mass density</a:t>
            </a:r>
            <a:br>
              <a:rPr lang="nl-BE" dirty="0"/>
            </a:br>
            <a:r>
              <a:rPr lang="nl-BE" dirty="0"/>
              <a:t>			c = acoustic wave velocity = </a:t>
            </a:r>
            <a:r>
              <a:rPr lang="nl-BE" dirty="0">
                <a:latin typeface="Symbol" pitchFamily="18" charset="2"/>
              </a:rPr>
              <a:t>l</a:t>
            </a:r>
            <a:r>
              <a:rPr lang="nl-BE" dirty="0"/>
              <a:t>.f = </a:t>
            </a:r>
            <a:r>
              <a:rPr lang="nl-BE" dirty="0">
                <a:latin typeface="Symbol" pitchFamily="18" charset="2"/>
              </a:rPr>
              <a:t>l</a:t>
            </a:r>
            <a:r>
              <a:rPr lang="nl-BE" dirty="0"/>
              <a:t>/T</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DEAD79-D967-4673-B3A3-57AD13581A0B}"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06436-9707-46AA-85DA-9F5EC5C160B5}"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2050" name="Object 3"/>
          <p:cNvGraphicFramePr>
            <a:graphicFrameLocks noChangeAspect="1"/>
          </p:cNvGraphicFramePr>
          <p:nvPr/>
        </p:nvGraphicFramePr>
        <p:xfrm>
          <a:off x="3024189" y="1285875"/>
          <a:ext cx="1379537" cy="723900"/>
        </p:xfrm>
        <a:graphic>
          <a:graphicData uri="http://schemas.openxmlformats.org/presentationml/2006/ole">
            <mc:AlternateContent xmlns:mc="http://schemas.openxmlformats.org/markup-compatibility/2006">
              <mc:Choice xmlns:v="urn:schemas-microsoft-com:vml" Requires="v">
                <p:oleObj spid="_x0000_s153619" name="Equation" r:id="rId4" imgW="749047" imgH="393539" progId="">
                  <p:embed/>
                </p:oleObj>
              </mc:Choice>
              <mc:Fallback>
                <p:oleObj name="Equation" r:id="rId4" imgW="749047" imgH="393539" progId="">
                  <p:embed/>
                  <p:pic>
                    <p:nvPicPr>
                      <p:cNvPr id="205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9" y="1285875"/>
                        <a:ext cx="13795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2055" name="Rectangle 9"/>
          <p:cNvSpPr>
            <a:spLocks noChangeArrowheads="1"/>
          </p:cNvSpPr>
          <p:nvPr/>
        </p:nvSpPr>
        <p:spPr bwMode="auto">
          <a:xfrm>
            <a:off x="3238500" y="3319464"/>
            <a:ext cx="6000750" cy="23399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Substance </a:t>
            </a: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c (ms</a:t>
            </a:r>
            <a:r>
              <a:rPr kumimoji="0" lang="nl-BE" sz="1600" b="0" i="0" u="none" strike="noStrike" kern="1200" cap="none" spc="0" normalizeH="0" baseline="30000" noProof="0">
                <a:ln>
                  <a:noFill/>
                </a:ln>
                <a:solidFill>
                  <a:srgbClr val="FFFFFF"/>
                </a:solidFill>
                <a:effectLst/>
                <a:uLnTx/>
                <a:uFillTx/>
                <a:latin typeface="Verdana" pitchFamily="34" charset="0"/>
                <a:ea typeface="ＭＳ Ｐゴシック" charset="0"/>
                <a:cs typeface="+mn-cs"/>
              </a:rPr>
              <a:t>-</a:t>
            </a:r>
            <a:r>
              <a:rPr kumimoji="0" lang="pl-PL" sz="1600" b="0" i="0" u="none" strike="noStrike" kern="1200" cap="none" spc="0" normalizeH="0" baseline="30000" noProof="0">
                <a:ln>
                  <a:noFill/>
                </a:ln>
                <a:solidFill>
                  <a:srgbClr val="FFFFFF"/>
                </a:solidFill>
                <a:effectLst/>
                <a:uLnTx/>
                <a:uFillTx/>
                <a:latin typeface="Verdana" pitchFamily="34" charset="0"/>
                <a:ea typeface="ＭＳ Ｐゴシック" charset="0"/>
                <a:cs typeface="+mn-cs"/>
              </a:rPr>
              <a:t>1</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a:t>
            </a: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Z = </a:t>
            </a:r>
            <a:r>
              <a:rPr kumimoji="0" lang="nl-BE" sz="16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r </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c (10</a:t>
            </a:r>
            <a:r>
              <a:rPr kumimoji="0" lang="pl-PL" sz="1600" b="0" i="0" u="none" strike="noStrike" kern="1200" cap="none" spc="0" normalizeH="0" baseline="30000" noProof="0">
                <a:ln>
                  <a:noFill/>
                </a:ln>
                <a:solidFill>
                  <a:srgbClr val="FFFFFF"/>
                </a:solidFill>
                <a:effectLst/>
                <a:uLnTx/>
                <a:uFillTx/>
                <a:latin typeface="Verdana" pitchFamily="34" charset="0"/>
                <a:ea typeface="ＭＳ Ｐゴシック" charset="0"/>
                <a:cs typeface="+mn-cs"/>
              </a:rPr>
              <a:t>6</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kg</a:t>
            </a: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m</a:t>
            </a:r>
            <a:r>
              <a:rPr kumimoji="0" lang="pl-PL" sz="1600" b="0" i="0" u="none" strike="noStrike" kern="1200" cap="none" spc="0" normalizeH="0" baseline="30000" noProof="0">
                <a:ln>
                  <a:noFill/>
                </a:ln>
                <a:solidFill>
                  <a:srgbClr val="FFFFFF"/>
                </a:solidFill>
                <a:effectLst/>
                <a:uLnTx/>
                <a:uFillTx/>
                <a:latin typeface="Verdana" pitchFamily="34" charset="0"/>
                <a:ea typeface="ＭＳ Ｐゴシック" charset="0"/>
                <a:cs typeface="+mn-cs"/>
              </a:rPr>
              <a:t>2</a:t>
            </a:r>
            <a:r>
              <a:rPr kumimoji="0" lang="pl-PL"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Air (25°) 	346 		0.000410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Fat 		1450 		1.38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Water (25°) 	1493 		1.48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Soft tissue 	1540 		1.63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Liver 		1550 		1.64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Blood (37°) 	1570 		1.67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Bone 		4000 		3.8 to 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Aluminum 	6320 		17.0</a:t>
            </a:r>
          </a:p>
        </p:txBody>
      </p:sp>
      <p:grpSp>
        <p:nvGrpSpPr>
          <p:cNvPr id="2056" name="Group 26"/>
          <p:cNvGrpSpPr>
            <a:grpSpLocks/>
          </p:cNvGrpSpPr>
          <p:nvPr/>
        </p:nvGrpSpPr>
        <p:grpSpPr bwMode="auto">
          <a:xfrm>
            <a:off x="3238501" y="5845175"/>
            <a:ext cx="4714875" cy="369888"/>
            <a:chOff x="1714480" y="5597540"/>
            <a:chExt cx="4714908" cy="369332"/>
          </a:xfrm>
        </p:grpSpPr>
        <p:sp>
          <p:nvSpPr>
            <p:cNvPr id="2057" name="Text Box 26"/>
            <p:cNvSpPr txBox="1">
              <a:spLocks noChangeArrowheads="1"/>
            </p:cNvSpPr>
            <p:nvPr/>
          </p:nvSpPr>
          <p:spPr bwMode="auto">
            <a:xfrm>
              <a:off x="1714480" y="5597540"/>
              <a:ext cx="4669868"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air -&gt; tissue -&gt; bone: </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r</a:t>
              </a:r>
              <a:r>
                <a:rPr kumimoji="0" lang="fr-BE"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c	Z=</a:t>
              </a:r>
              <a:r>
                <a:rPr kumimoji="0" lang="fr-BE" sz="18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 r </a:t>
              </a:r>
              <a:r>
                <a:rPr kumimoji="0" lang="fr-BE"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c </a:t>
              </a:r>
              <a:endPar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endParaRPr>
            </a:p>
          </p:txBody>
        </p:sp>
        <p:sp>
          <p:nvSpPr>
            <p:cNvPr id="2058" name="Line 31"/>
            <p:cNvSpPr>
              <a:spLocks noChangeShapeType="1"/>
            </p:cNvSpPr>
            <p:nvPr/>
          </p:nvSpPr>
          <p:spPr bwMode="auto">
            <a:xfrm flipV="1">
              <a:off x="4643438" y="5648340"/>
              <a:ext cx="0" cy="265113"/>
            </a:xfrm>
            <a:prstGeom prst="line">
              <a:avLst/>
            </a:prstGeom>
            <a:noFill/>
            <a:ln w="19050">
              <a:solidFill>
                <a:schemeClr val="bg2"/>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059" name="Line 32"/>
            <p:cNvSpPr>
              <a:spLocks noChangeShapeType="1"/>
            </p:cNvSpPr>
            <p:nvPr/>
          </p:nvSpPr>
          <p:spPr bwMode="auto">
            <a:xfrm flipV="1">
              <a:off x="5000628" y="5648340"/>
              <a:ext cx="0" cy="265112"/>
            </a:xfrm>
            <a:prstGeom prst="line">
              <a:avLst/>
            </a:prstGeom>
            <a:noFill/>
            <a:ln w="19050">
              <a:solidFill>
                <a:schemeClr val="bg2"/>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060" name="Line 33"/>
            <p:cNvSpPr>
              <a:spLocks noChangeShapeType="1"/>
            </p:cNvSpPr>
            <p:nvPr/>
          </p:nvSpPr>
          <p:spPr bwMode="auto">
            <a:xfrm flipV="1">
              <a:off x="6299213" y="5648340"/>
              <a:ext cx="0" cy="265113"/>
            </a:xfrm>
            <a:prstGeom prst="line">
              <a:avLst/>
            </a:prstGeom>
            <a:noFill/>
            <a:ln w="19050">
              <a:solidFill>
                <a:schemeClr val="bg2"/>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2061" name="Line 34"/>
            <p:cNvSpPr>
              <a:spLocks noChangeShapeType="1"/>
            </p:cNvSpPr>
            <p:nvPr/>
          </p:nvSpPr>
          <p:spPr bwMode="auto">
            <a:xfrm flipV="1">
              <a:off x="6429388" y="5648340"/>
              <a:ext cx="0" cy="265113"/>
            </a:xfrm>
            <a:prstGeom prst="line">
              <a:avLst/>
            </a:prstGeom>
            <a:noFill/>
            <a:ln w="19050">
              <a:solidFill>
                <a:schemeClr val="bg2"/>
              </a:solidFill>
              <a:round/>
              <a:headEnd type="none" w="sm" len="sm"/>
              <a:tailEnd type="triangle" w="med"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53696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 Schedule for F21</a:t>
            </a:r>
          </a:p>
        </p:txBody>
      </p:sp>
      <p:graphicFrame>
        <p:nvGraphicFramePr>
          <p:cNvPr id="3" name="Table 2"/>
          <p:cNvGraphicFramePr>
            <a:graphicFrameLocks noGrp="1"/>
          </p:cNvGraphicFramePr>
          <p:nvPr/>
        </p:nvGraphicFramePr>
        <p:xfrm>
          <a:off x="992355" y="1539625"/>
          <a:ext cx="10363200" cy="4850384"/>
        </p:xfrm>
        <a:graphic>
          <a:graphicData uri="http://schemas.openxmlformats.org/drawingml/2006/table">
            <a:tbl>
              <a:tblPr firstRow="1" bandRow="1">
                <a:tableStyleId>{5C22544A-7EE6-4342-B048-85BDC9FD1C3A}</a:tableStyleId>
              </a:tblPr>
              <a:tblGrid>
                <a:gridCol w="982431">
                  <a:extLst>
                    <a:ext uri="{9D8B030D-6E8A-4147-A177-3AD203B41FA5}">
                      <a16:colId xmlns:a16="http://schemas.microsoft.com/office/drawing/2014/main" val="1553029894"/>
                    </a:ext>
                  </a:extLst>
                </a:gridCol>
                <a:gridCol w="3681009">
                  <a:extLst>
                    <a:ext uri="{9D8B030D-6E8A-4147-A177-3AD203B41FA5}">
                      <a16:colId xmlns:a16="http://schemas.microsoft.com/office/drawing/2014/main" val="63396358"/>
                    </a:ext>
                  </a:extLst>
                </a:gridCol>
                <a:gridCol w="876727">
                  <a:extLst>
                    <a:ext uri="{9D8B030D-6E8A-4147-A177-3AD203B41FA5}">
                      <a16:colId xmlns:a16="http://schemas.microsoft.com/office/drawing/2014/main" val="977348966"/>
                    </a:ext>
                  </a:extLst>
                </a:gridCol>
                <a:gridCol w="4823033">
                  <a:extLst>
                    <a:ext uri="{9D8B030D-6E8A-4147-A177-3AD203B41FA5}">
                      <a16:colId xmlns:a16="http://schemas.microsoft.com/office/drawing/2014/main" val="2870360462"/>
                    </a:ext>
                  </a:extLst>
                </a:gridCol>
              </a:tblGrid>
              <a:tr h="0">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Tue</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Fri</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4700383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08/31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Introduction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Neuron, Network &amp; Backpropagation</a:t>
                      </a:r>
                    </a:p>
                  </a:txBody>
                  <a:tcPr/>
                </a:tc>
                <a:extLst>
                  <a:ext uri="{0D108BD9-81ED-4DB2-BD59-A6C34878D82A}">
                    <a16:rowId xmlns:a16="http://schemas.microsoft.com/office/drawing/2014/main" val="245347227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09/07</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No Class</a:t>
                      </a: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Hands-on 1: Python,</a:t>
                      </a:r>
                      <a:r>
                        <a:rPr lang="en-US" sz="1400" b="1" baseline="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Colab, &amp; TensorF</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627241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09/14</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Architectures &amp; Training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2: MNIST Classification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1593036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09/21</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CT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340660"/>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10/01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8325062"/>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3: CT Networks</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10/08</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CT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7359023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MRI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Spin-Echo</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537940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10/19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K-Space Theorem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MRI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3198821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10/26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Arial" panose="020B0604020202020204" pitchFamily="34" charset="0"/>
                          <a:cs typeface="Arial" panose="020B0604020202020204" pitchFamily="34" charset="0"/>
                        </a:rPr>
                        <a:t>Mid</a:t>
                      </a:r>
                      <a:r>
                        <a:rPr lang="en-US" sz="1400" b="1" kern="1200" baseline="0" dirty="0">
                          <a:solidFill>
                            <a:srgbClr val="FF0000"/>
                          </a:solidFill>
                          <a:effectLst/>
                          <a:latin typeface="Arial" panose="020B0604020202020204" pitchFamily="34" charset="0"/>
                          <a:cs typeface="Arial" panose="020B0604020202020204" pitchFamily="34" charset="0"/>
                        </a:rPr>
                        <a:t> Exam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MRI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45739297"/>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11/02</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Hands-on 4: MRI Networks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11/05</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59969859"/>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US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36899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11/16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Optical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Multimodality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99899988"/>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11/23</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5: Image Conversion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bg1">
                              <a:lumMod val="65000"/>
                            </a:schemeClr>
                          </a:solidFill>
                          <a:effectLst/>
                          <a:latin typeface="Arial" panose="020B0604020202020204" pitchFamily="34" charset="0"/>
                          <a:cs typeface="Arial" panose="020B0604020202020204" pitchFamily="34" charset="0"/>
                        </a:rPr>
                        <a:t>Thanksgiving</a:t>
                      </a:r>
                      <a:endPar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8827018"/>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ea typeface="Calibri" panose="020F0502020204030204" pitchFamily="34" charset="0"/>
                          <a:cs typeface="Arial" panose="020B0604020202020204" pitchFamily="34" charset="0"/>
                        </a:rPr>
                        <a:t>11/30</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Stability, Interpretability, &amp; Others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0507817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Overview</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FF0000"/>
                          </a:solidFill>
                          <a:effectLst/>
                          <a:latin typeface="Arial" panose="020B0604020202020204" pitchFamily="34" charset="0"/>
                          <a:cs typeface="Arial" panose="020B0604020202020204" pitchFamily="34" charset="0"/>
                        </a:rPr>
                        <a:t>Final Exam</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83347022"/>
                  </a:ext>
                </a:extLst>
              </a:tr>
            </a:tbl>
          </a:graphicData>
        </a:graphic>
      </p:graphicFrame>
      <p:sp>
        <p:nvSpPr>
          <p:cNvPr id="5" name="TextBox 4">
            <a:extLst>
              <a:ext uri="{FF2B5EF4-FFF2-40B4-BE49-F238E27FC236}">
                <a16:creationId xmlns:a16="http://schemas.microsoft.com/office/drawing/2014/main" id="{DBB7FDAE-7540-46E2-AA82-45E539EF2D48}"/>
              </a:ext>
            </a:extLst>
          </p:cNvPr>
          <p:cNvSpPr txBox="1"/>
          <p:nvPr/>
        </p:nvSpPr>
        <p:spPr>
          <a:xfrm>
            <a:off x="1018040" y="6419115"/>
            <a:ext cx="10363200" cy="307777"/>
          </a:xfrm>
          <a:prstGeom prst="rect">
            <a:avLst/>
          </a:prstGeom>
          <a:noFill/>
        </p:spPr>
        <p:txBody>
          <a:bodyPr wrap="square">
            <a:spAutoFit/>
          </a:bodyPr>
          <a:lstStyle/>
          <a:p>
            <a:pPr algn="r"/>
            <a:r>
              <a:rPr lang="en-US" sz="1400" b="1" dirty="0">
                <a:solidFill>
                  <a:srgbClr val="00B050"/>
                </a:solidFill>
              </a:rPr>
              <a:t>Office Hour: Teaching Day 5-6pm: </a:t>
            </a:r>
            <a:r>
              <a:rPr lang="en-US" sz="1400" b="1" dirty="0">
                <a:solidFill>
                  <a:srgbClr val="FF0000"/>
                </a:solidFill>
              </a:rPr>
              <a:t>https://rensselaer.webex.com/meet/wangg6</a:t>
            </a:r>
          </a:p>
        </p:txBody>
      </p:sp>
      <p:sp>
        <p:nvSpPr>
          <p:cNvPr id="4" name="Rectangle 3">
            <a:extLst>
              <a:ext uri="{FF2B5EF4-FFF2-40B4-BE49-F238E27FC236}">
                <a16:creationId xmlns:a16="http://schemas.microsoft.com/office/drawing/2014/main" id="{A655F6A0-E51C-4D9C-A3F0-93448C9A700D}"/>
              </a:ext>
            </a:extLst>
          </p:cNvPr>
          <p:cNvSpPr/>
          <p:nvPr/>
        </p:nvSpPr>
        <p:spPr>
          <a:xfrm>
            <a:off x="-1" y="1860113"/>
            <a:ext cx="12191999" cy="336124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73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Intensity</a:t>
            </a:r>
          </a:p>
        </p:txBody>
      </p:sp>
      <p:pic>
        <p:nvPicPr>
          <p:cNvPr id="4" name="Picture 3"/>
          <p:cNvPicPr>
            <a:picLocks noChangeAspect="1"/>
          </p:cNvPicPr>
          <p:nvPr/>
        </p:nvPicPr>
        <p:blipFill>
          <a:blip r:embed="rId2"/>
          <a:stretch>
            <a:fillRect/>
          </a:stretch>
        </p:blipFill>
        <p:spPr>
          <a:xfrm>
            <a:off x="3543300" y="1224951"/>
            <a:ext cx="5105400" cy="5029200"/>
          </a:xfrm>
          <a:prstGeom prst="rect">
            <a:avLst/>
          </a:prstGeom>
        </p:spPr>
      </p:pic>
    </p:spTree>
    <p:extLst>
      <p:ext uri="{BB962C8B-B14F-4D97-AF65-F5344CB8AC3E}">
        <p14:creationId xmlns:p14="http://schemas.microsoft.com/office/powerpoint/2010/main" val="3101615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3"/>
          <p:cNvPicPr>
            <a:picLocks noChangeAspect="1" noChangeArrowheads="1"/>
          </p:cNvPicPr>
          <p:nvPr/>
        </p:nvPicPr>
        <p:blipFill>
          <a:blip r:embed="rId4" cstate="print"/>
          <a:srcRect/>
          <a:stretch>
            <a:fillRect/>
          </a:stretch>
        </p:blipFill>
        <p:spPr bwMode="auto">
          <a:xfrm>
            <a:off x="6667500" y="428625"/>
            <a:ext cx="3594100" cy="2463800"/>
          </a:xfrm>
          <a:prstGeom prst="rect">
            <a:avLst/>
          </a:prstGeom>
          <a:noFill/>
          <a:ln w="9525">
            <a:noFill/>
            <a:miter lim="800000"/>
            <a:headEnd/>
            <a:tailEnd/>
          </a:ln>
        </p:spPr>
      </p:pic>
      <p:sp>
        <p:nvSpPr>
          <p:cNvPr id="7175" name="Content Placeholder 1"/>
          <p:cNvSpPr>
            <a:spLocks noGrp="1"/>
          </p:cNvSpPr>
          <p:nvPr>
            <p:ph idx="1"/>
          </p:nvPr>
        </p:nvSpPr>
        <p:spPr>
          <a:xfrm>
            <a:off x="1981200" y="357189"/>
            <a:ext cx="8229600" cy="5857875"/>
          </a:xfrm>
        </p:spPr>
        <p:txBody>
          <a:bodyPr/>
          <a:lstStyle/>
          <a:p>
            <a:pPr lvl="2"/>
            <a:r>
              <a:rPr lang="nl-BE" dirty="0">
                <a:solidFill>
                  <a:srgbClr val="FF0000"/>
                </a:solidFill>
              </a:rPr>
              <a:t>Snell’s law</a:t>
            </a:r>
          </a:p>
          <a:p>
            <a:pPr lvl="2"/>
            <a:endParaRPr lang="nl-BE" dirty="0"/>
          </a:p>
          <a:p>
            <a:pPr lvl="2"/>
            <a:endParaRPr lang="nl-BE" dirty="0"/>
          </a:p>
          <a:p>
            <a:pPr lvl="2"/>
            <a:endParaRPr lang="nl-BE" dirty="0"/>
          </a:p>
          <a:p>
            <a:pPr lvl="2"/>
            <a:r>
              <a:rPr lang="nl-BE" dirty="0">
                <a:solidFill>
                  <a:srgbClr val="FF0000"/>
                </a:solidFill>
              </a:rPr>
              <a:t>Direction </a:t>
            </a:r>
            <a:r>
              <a:rPr lang="nl-BE" dirty="0">
                <a:solidFill>
                  <a:srgbClr val="FF0000"/>
                </a:solidFill>
                <a:latin typeface="Symbol" pitchFamily="18" charset="2"/>
              </a:rPr>
              <a:t>q</a:t>
            </a:r>
            <a:r>
              <a:rPr lang="nl-BE" baseline="-25000" dirty="0">
                <a:solidFill>
                  <a:srgbClr val="FF0000"/>
                </a:solidFill>
              </a:rPr>
              <a:t>t</a:t>
            </a:r>
            <a:r>
              <a:rPr lang="nl-BE" dirty="0">
                <a:solidFill>
                  <a:srgbClr val="FF0000"/>
                </a:solidFill>
              </a:rPr>
              <a:t> changes</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r>
              <a:rPr lang="nl-BE" dirty="0">
                <a:solidFill>
                  <a:srgbClr val="FF0000"/>
                </a:solidFill>
              </a:rPr>
              <a:t>Amplitude A (= p</a:t>
            </a:r>
            <a:r>
              <a:rPr lang="nl-BE" baseline="-25000" dirty="0">
                <a:solidFill>
                  <a:srgbClr val="FF0000"/>
                </a:solidFill>
              </a:rPr>
              <a:t>0</a:t>
            </a:r>
            <a:r>
              <a:rPr lang="nl-BE" dirty="0">
                <a:solidFill>
                  <a:srgbClr val="FF0000"/>
                </a:solidFill>
              </a:rPr>
              <a:t>) changes</a:t>
            </a:r>
            <a:r>
              <a:rPr lang="nl-BE" dirty="0"/>
              <a:t> as well (Intensity I ~ p</a:t>
            </a:r>
            <a:r>
              <a:rPr lang="nl-BE" baseline="-25000" dirty="0"/>
              <a:t>0</a:t>
            </a:r>
            <a:r>
              <a:rPr lang="nl-BE" baseline="30000" dirty="0"/>
              <a:t>2</a:t>
            </a:r>
            <a:r>
              <a:rPr lang="nl-BE" dirty="0"/>
              <a:t>)</a:t>
            </a:r>
          </a:p>
          <a:p>
            <a:pPr lvl="3">
              <a:lnSpc>
                <a:spcPct val="200000"/>
              </a:lnSpc>
            </a:pPr>
            <a:r>
              <a:rPr lang="nl-BE" dirty="0"/>
              <a:t>Transmission coefficient</a:t>
            </a:r>
          </a:p>
          <a:p>
            <a:pPr lvl="3">
              <a:lnSpc>
                <a:spcPct val="150000"/>
              </a:lnSpc>
            </a:pPr>
            <a:endParaRPr lang="nl-BE" dirty="0"/>
          </a:p>
          <a:p>
            <a:pPr lvl="3">
              <a:lnSpc>
                <a:spcPct val="150000"/>
              </a:lnSpc>
            </a:pPr>
            <a:r>
              <a:rPr lang="nl-BE" dirty="0"/>
              <a:t>Reflection coefficient (R = T–1)</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67561-0ABF-45FC-8DEA-5EBC281C5F05}"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sp>
        <p:nvSpPr>
          <p:cNvPr id="7180" name="TextBox 7"/>
          <p:cNvSpPr txBox="1">
            <a:spLocks noChangeArrowheads="1"/>
          </p:cNvSpPr>
          <p:nvPr/>
        </p:nvSpPr>
        <p:spPr bwMode="auto">
          <a:xfrm>
            <a:off x="9096375" y="1714500"/>
            <a:ext cx="1112838"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refracted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wave</a:t>
            </a:r>
          </a:p>
        </p:txBody>
      </p:sp>
      <p:graphicFrame>
        <p:nvGraphicFramePr>
          <p:cNvPr id="7170" name="Object 6"/>
          <p:cNvGraphicFramePr>
            <a:graphicFrameLocks noChangeAspect="1"/>
          </p:cNvGraphicFramePr>
          <p:nvPr/>
        </p:nvGraphicFramePr>
        <p:xfrm>
          <a:off x="3309938" y="785813"/>
          <a:ext cx="2343150" cy="723900"/>
        </p:xfrm>
        <a:graphic>
          <a:graphicData uri="http://schemas.openxmlformats.org/presentationml/2006/ole">
            <mc:AlternateContent xmlns:mc="http://schemas.openxmlformats.org/markup-compatibility/2006">
              <mc:Choice xmlns:v="urn:schemas-microsoft-com:vml" Requires="v">
                <p:oleObj spid="_x0000_s151622" name="Equation" r:id="rId5" imgW="1396678" imgH="431570" progId="">
                  <p:embed/>
                </p:oleObj>
              </mc:Choice>
              <mc:Fallback>
                <p:oleObj name="Equation" r:id="rId5" imgW="1396678" imgH="431570" progId="">
                  <p:embed/>
                  <p:pic>
                    <p:nvPicPr>
                      <p:cNvPr id="717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8" y="785813"/>
                        <a:ext cx="23431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7171" name="Object 7"/>
          <p:cNvGraphicFramePr>
            <a:graphicFrameLocks noChangeAspect="1"/>
          </p:cNvGraphicFramePr>
          <p:nvPr/>
        </p:nvGraphicFramePr>
        <p:xfrm>
          <a:off x="8453438" y="2214564"/>
          <a:ext cx="2000250" cy="727075"/>
        </p:xfrm>
        <a:graphic>
          <a:graphicData uri="http://schemas.openxmlformats.org/presentationml/2006/ole">
            <mc:AlternateContent xmlns:mc="http://schemas.openxmlformats.org/markup-compatibility/2006">
              <mc:Choice xmlns:v="urn:schemas-microsoft-com:vml" Requires="v">
                <p:oleObj spid="_x0000_s151623" name="Equation" r:id="rId7" imgW="1536126" imgH="558892" progId="">
                  <p:embed/>
                </p:oleObj>
              </mc:Choice>
              <mc:Fallback>
                <p:oleObj name="Equation" r:id="rId7" imgW="1536126" imgH="558892" progId="">
                  <p:embed/>
                  <p:pic>
                    <p:nvPicPr>
                      <p:cNvPr id="7171"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3438" y="2214564"/>
                        <a:ext cx="2000250"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7172" name="Object 8"/>
          <p:cNvGraphicFramePr>
            <a:graphicFrameLocks noChangeAspect="1"/>
          </p:cNvGraphicFramePr>
          <p:nvPr/>
        </p:nvGraphicFramePr>
        <p:xfrm>
          <a:off x="6986764" y="4386054"/>
          <a:ext cx="3046412" cy="809625"/>
        </p:xfrm>
        <a:graphic>
          <a:graphicData uri="http://schemas.openxmlformats.org/presentationml/2006/ole">
            <mc:AlternateContent xmlns:mc="http://schemas.openxmlformats.org/markup-compatibility/2006">
              <mc:Choice xmlns:v="urn:schemas-microsoft-com:vml" Requires="v">
                <p:oleObj spid="_x0000_s151624" name="Equation" r:id="rId9" imgW="1790218" imgH="482278" progId="">
                  <p:embed/>
                </p:oleObj>
              </mc:Choice>
              <mc:Fallback>
                <p:oleObj name="Equation" r:id="rId9" imgW="1790218" imgH="482278" progId="">
                  <p:embed/>
                  <p:pic>
                    <p:nvPicPr>
                      <p:cNvPr id="7172"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6764" y="4386054"/>
                        <a:ext cx="3046412" cy="809625"/>
                      </a:xfrm>
                      <a:prstGeom prst="rect">
                        <a:avLst/>
                      </a:prstGeom>
                      <a:solidFill>
                        <a:srgbClr val="7030A0"/>
                      </a:solidFill>
                      <a:ln>
                        <a:noFill/>
                      </a:ln>
                      <a:effectLst/>
                    </p:spPr>
                  </p:pic>
                </p:oleObj>
              </mc:Fallback>
            </mc:AlternateContent>
          </a:graphicData>
        </a:graphic>
      </p:graphicFrame>
      <p:graphicFrame>
        <p:nvGraphicFramePr>
          <p:cNvPr id="7173" name="Object 9"/>
          <p:cNvGraphicFramePr>
            <a:graphicFrameLocks noChangeAspect="1"/>
          </p:cNvGraphicFramePr>
          <p:nvPr/>
        </p:nvGraphicFramePr>
        <p:xfrm>
          <a:off x="6986764" y="5300559"/>
          <a:ext cx="3046412" cy="809625"/>
        </p:xfrm>
        <a:graphic>
          <a:graphicData uri="http://schemas.openxmlformats.org/presentationml/2006/ole">
            <mc:AlternateContent xmlns:mc="http://schemas.openxmlformats.org/markup-compatibility/2006">
              <mc:Choice xmlns:v="urn:schemas-microsoft-com:vml" Requires="v">
                <p:oleObj spid="_x0000_s151625" name="Equation" r:id="rId11" imgW="1815572" imgH="482278" progId="">
                  <p:embed/>
                </p:oleObj>
              </mc:Choice>
              <mc:Fallback>
                <p:oleObj name="Equation" r:id="rId11" imgW="1815572" imgH="482278" progId="">
                  <p:embed/>
                  <p:pic>
                    <p:nvPicPr>
                      <p:cNvPr id="7173"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6764" y="5300559"/>
                        <a:ext cx="3046412" cy="809625"/>
                      </a:xfrm>
                      <a:prstGeom prst="rect">
                        <a:avLst/>
                      </a:prstGeom>
                      <a:solidFill>
                        <a:srgbClr val="7030A0"/>
                      </a:solidFill>
                      <a:ln>
                        <a:noFill/>
                      </a:ln>
                      <a:effectLst/>
                    </p:spPr>
                  </p:pic>
                </p:oleObj>
              </mc:Fallback>
            </mc:AlternateContent>
          </a:graphicData>
        </a:graphic>
      </p:graphicFrame>
      <p:cxnSp>
        <p:nvCxnSpPr>
          <p:cNvPr id="6" name="Straight Arrow Connector 5"/>
          <p:cNvCxnSpPr/>
          <p:nvPr/>
        </p:nvCxnSpPr>
        <p:spPr>
          <a:xfrm flipV="1">
            <a:off x="6932762" y="1714501"/>
            <a:ext cx="1449238" cy="9165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6667500" y="357188"/>
            <a:ext cx="1714500" cy="2584450"/>
          </a:xfrm>
          <a:prstGeom prst="rect">
            <a:avLst/>
          </a:prstGeom>
          <a:solidFill>
            <a:srgbClr val="FFFF00">
              <a:alpha val="50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0000"/>
              </a:solidFill>
              <a:effectLst/>
              <a:uLnTx/>
              <a:uFillTx/>
              <a:latin typeface="Arial" charset="0"/>
              <a:ea typeface="ＭＳ Ｐゴシック" pitchFamily="116" charset="-128"/>
              <a:cs typeface="+mn-cs"/>
            </a:endParaRPr>
          </a:p>
        </p:txBody>
      </p:sp>
      <p:sp>
        <p:nvSpPr>
          <p:cNvPr id="7179" name="TextBox 6"/>
          <p:cNvSpPr txBox="1">
            <a:spLocks noChangeArrowheads="1"/>
          </p:cNvSpPr>
          <p:nvPr/>
        </p:nvSpPr>
        <p:spPr bwMode="auto">
          <a:xfrm>
            <a:off x="6310314" y="1000125"/>
            <a:ext cx="1082675" cy="584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reflected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wave</a:t>
            </a:r>
          </a:p>
        </p:txBody>
      </p:sp>
    </p:spTree>
    <p:extLst>
      <p:ext uri="{BB962C8B-B14F-4D97-AF65-F5344CB8AC3E}">
        <p14:creationId xmlns:p14="http://schemas.microsoft.com/office/powerpoint/2010/main" val="289930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Reflection &amp; Transmission</a:t>
            </a:r>
          </a:p>
        </p:txBody>
      </p:sp>
      <p:pic>
        <p:nvPicPr>
          <p:cNvPr id="4" name="Picture 3"/>
          <p:cNvPicPr>
            <a:picLocks noChangeAspect="1"/>
          </p:cNvPicPr>
          <p:nvPr/>
        </p:nvPicPr>
        <p:blipFill>
          <a:blip r:embed="rId2"/>
          <a:stretch>
            <a:fillRect/>
          </a:stretch>
        </p:blipFill>
        <p:spPr>
          <a:xfrm>
            <a:off x="1654465" y="990601"/>
            <a:ext cx="8944527" cy="5867401"/>
          </a:xfrm>
          <a:prstGeom prst="rect">
            <a:avLst/>
          </a:prstGeom>
        </p:spPr>
      </p:pic>
      <p:cxnSp>
        <p:nvCxnSpPr>
          <p:cNvPr id="5" name="Straight Arrow Connector 4"/>
          <p:cNvCxnSpPr/>
          <p:nvPr/>
        </p:nvCxnSpPr>
        <p:spPr>
          <a:xfrm>
            <a:off x="7579744" y="1483743"/>
            <a:ext cx="1216325" cy="123357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7131170" y="990601"/>
            <a:ext cx="3384430" cy="1726721"/>
          </a:xfrm>
          <a:prstGeom prst="rect">
            <a:avLst/>
          </a:prstGeom>
          <a:solidFill>
            <a:srgbClr val="FFFF00">
              <a:alpha val="50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116" charset="-128"/>
              <a:cs typeface="+mn-cs"/>
            </a:endParaRPr>
          </a:p>
        </p:txBody>
      </p:sp>
      <p:pic>
        <p:nvPicPr>
          <p:cNvPr id="3" name="Picture 2"/>
          <p:cNvPicPr>
            <a:picLocks noChangeAspect="1"/>
          </p:cNvPicPr>
          <p:nvPr/>
        </p:nvPicPr>
        <p:blipFill>
          <a:blip r:embed="rId3"/>
          <a:stretch>
            <a:fillRect/>
          </a:stretch>
        </p:blipFill>
        <p:spPr>
          <a:xfrm>
            <a:off x="4800304" y="5869168"/>
            <a:ext cx="1991420" cy="893586"/>
          </a:xfrm>
          <a:prstGeom prst="rect">
            <a:avLst/>
          </a:prstGeom>
        </p:spPr>
      </p:pic>
      <p:pic>
        <p:nvPicPr>
          <p:cNvPr id="6" name="Picture 5"/>
          <p:cNvPicPr>
            <a:picLocks noChangeAspect="1"/>
          </p:cNvPicPr>
          <p:nvPr/>
        </p:nvPicPr>
        <p:blipFill>
          <a:blip r:embed="rId4"/>
          <a:stretch>
            <a:fillRect/>
          </a:stretch>
        </p:blipFill>
        <p:spPr>
          <a:xfrm>
            <a:off x="2322602" y="5911149"/>
            <a:ext cx="2019300" cy="809625"/>
          </a:xfrm>
          <a:prstGeom prst="rect">
            <a:avLst/>
          </a:prstGeom>
        </p:spPr>
      </p:pic>
      <p:sp>
        <p:nvSpPr>
          <p:cNvPr id="7" name="TextBox 6"/>
          <p:cNvSpPr txBox="1"/>
          <p:nvPr/>
        </p:nvSpPr>
        <p:spPr>
          <a:xfrm>
            <a:off x="5883713" y="5869167"/>
            <a:ext cx="436338" cy="400110"/>
          </a:xfrm>
          <a:prstGeom prst="rect">
            <a:avLst/>
          </a:prstGeom>
          <a:solidFill>
            <a:schemeClr val="bg1"/>
          </a:solidFill>
        </p:spPr>
        <p:txBody>
          <a:bodyPr wrap="none" rtlCol="0">
            <a:spAutoFit/>
          </a:bodyPr>
          <a:lstStyle/>
          <a:p>
            <a:r>
              <a:rPr lang="en-US" sz="2000" dirty="0"/>
              <a:t>Z</a:t>
            </a:r>
            <a:r>
              <a:rPr lang="en-US" sz="2000" baseline="-25000" dirty="0"/>
              <a:t>2</a:t>
            </a:r>
          </a:p>
        </p:txBody>
      </p:sp>
    </p:spTree>
    <p:extLst>
      <p:ext uri="{BB962C8B-B14F-4D97-AF65-F5344CB8AC3E}">
        <p14:creationId xmlns:p14="http://schemas.microsoft.com/office/powerpoint/2010/main" val="241474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1"/>
          <p:cNvSpPr>
            <a:spLocks noGrp="1"/>
          </p:cNvSpPr>
          <p:nvPr>
            <p:ph idx="1"/>
          </p:nvPr>
        </p:nvSpPr>
        <p:spPr>
          <a:xfrm>
            <a:off x="1981200" y="357189"/>
            <a:ext cx="8428008" cy="5857875"/>
          </a:xfrm>
        </p:spPr>
        <p:txBody>
          <a:bodyPr/>
          <a:lstStyle/>
          <a:p>
            <a:pPr lvl="1">
              <a:buFont typeface="Arial" charset="0"/>
              <a:buNone/>
            </a:pPr>
            <a:endParaRPr lang="nl-BE" dirty="0"/>
          </a:p>
          <a:p>
            <a:pPr lvl="1">
              <a:buFont typeface="Arial" charset="0"/>
              <a:buNone/>
            </a:pPr>
            <a:endParaRPr lang="nl-BE" dirty="0"/>
          </a:p>
          <a:p>
            <a:pPr lvl="1">
              <a:buFont typeface="Arial" charset="0"/>
              <a:buNone/>
            </a:pPr>
            <a:endParaRPr lang="nl-BE" dirty="0"/>
          </a:p>
          <a:p>
            <a:pPr lvl="1"/>
            <a:r>
              <a:rPr lang="fr-BE" dirty="0"/>
              <a:t>if Z</a:t>
            </a:r>
            <a:r>
              <a:rPr lang="fr-BE" baseline="-25000" dirty="0"/>
              <a:t>1</a:t>
            </a:r>
            <a:r>
              <a:rPr lang="fr-BE" dirty="0"/>
              <a:t> &lt;&lt; Z</a:t>
            </a:r>
            <a:r>
              <a:rPr lang="fr-BE" baseline="-25000" dirty="0"/>
              <a:t>2</a:t>
            </a:r>
            <a:r>
              <a:rPr lang="fr-BE" dirty="0"/>
              <a:t> or Z</a:t>
            </a:r>
            <a:r>
              <a:rPr lang="fr-BE" baseline="-25000" dirty="0"/>
              <a:t>1</a:t>
            </a:r>
            <a:r>
              <a:rPr lang="fr-BE" dirty="0"/>
              <a:t> &gt;&gt; Z</a:t>
            </a:r>
            <a:r>
              <a:rPr lang="fr-BE" baseline="-25000" dirty="0"/>
              <a:t>2</a:t>
            </a:r>
            <a:r>
              <a:rPr lang="fr-BE" dirty="0"/>
              <a:t> -&gt; large reflection</a:t>
            </a:r>
          </a:p>
          <a:p>
            <a:pPr lvl="1">
              <a:lnSpc>
                <a:spcPct val="180000"/>
              </a:lnSpc>
            </a:pPr>
            <a:r>
              <a:rPr lang="fr-BE" dirty="0"/>
              <a:t>example:</a:t>
            </a:r>
          </a:p>
          <a:p>
            <a:pPr marL="1428750" lvl="3">
              <a:lnSpc>
                <a:spcPct val="180000"/>
              </a:lnSpc>
              <a:buFontTx/>
              <a:buChar char="•"/>
            </a:pPr>
            <a:r>
              <a:rPr lang="fr-BE" dirty="0"/>
              <a:t> Z</a:t>
            </a:r>
            <a:r>
              <a:rPr lang="fr-BE" baseline="-25000" dirty="0"/>
              <a:t>bone</a:t>
            </a:r>
            <a:r>
              <a:rPr lang="fr-BE" dirty="0"/>
              <a:t> = </a:t>
            </a:r>
            <a:r>
              <a:rPr lang="fr-BE" dirty="0">
                <a:latin typeface="Symbol" pitchFamily="18" charset="2"/>
              </a:rPr>
              <a:t>r</a:t>
            </a:r>
            <a:r>
              <a:rPr lang="fr-BE" baseline="-25000" dirty="0"/>
              <a:t>bone </a:t>
            </a:r>
            <a:r>
              <a:rPr lang="fr-BE" dirty="0"/>
              <a:t>. c</a:t>
            </a:r>
            <a:r>
              <a:rPr lang="fr-BE" baseline="-25000" dirty="0"/>
              <a:t>bone</a:t>
            </a:r>
            <a:r>
              <a:rPr lang="fr-BE" dirty="0"/>
              <a:t> is large</a:t>
            </a:r>
          </a:p>
          <a:p>
            <a:pPr marL="1428750" lvl="3">
              <a:lnSpc>
                <a:spcPct val="180000"/>
              </a:lnSpc>
              <a:buFontTx/>
              <a:buChar char="•"/>
            </a:pPr>
            <a:r>
              <a:rPr lang="fr-BE" dirty="0"/>
              <a:t> Z</a:t>
            </a:r>
            <a:r>
              <a:rPr lang="fr-BE" baseline="-25000" dirty="0"/>
              <a:t>air</a:t>
            </a:r>
            <a:r>
              <a:rPr lang="fr-BE" dirty="0"/>
              <a:t> = </a:t>
            </a:r>
            <a:r>
              <a:rPr lang="fr-BE" dirty="0">
                <a:latin typeface="Symbol" pitchFamily="18" charset="2"/>
              </a:rPr>
              <a:t>r</a:t>
            </a:r>
            <a:r>
              <a:rPr lang="fr-BE" baseline="-25000" dirty="0"/>
              <a:t>air </a:t>
            </a:r>
            <a:r>
              <a:rPr lang="fr-BE" dirty="0"/>
              <a:t>. c</a:t>
            </a:r>
            <a:r>
              <a:rPr lang="fr-BE" baseline="-25000" dirty="0"/>
              <a:t>air</a:t>
            </a:r>
            <a:r>
              <a:rPr lang="fr-BE" dirty="0"/>
              <a:t> ~ 0</a:t>
            </a:r>
          </a:p>
          <a:p>
            <a:pPr lvl="1">
              <a:lnSpc>
                <a:spcPct val="180000"/>
              </a:lnSpc>
            </a:pPr>
            <a:r>
              <a:rPr lang="fr-BE" dirty="0"/>
              <a:t>at tissue/bone transition -&gt; large reflection (50%)</a:t>
            </a:r>
          </a:p>
          <a:p>
            <a:pPr lvl="1">
              <a:lnSpc>
                <a:spcPct val="180000"/>
              </a:lnSpc>
            </a:pPr>
            <a:r>
              <a:rPr lang="fr-BE" dirty="0"/>
              <a:t>at air/tissue transition -&gt; total reflection (100%) -&gt; </a:t>
            </a:r>
            <a:r>
              <a:rPr lang="fr-BE" b="1" dirty="0">
                <a:solidFill>
                  <a:srgbClr val="FFFF00"/>
                </a:solidFill>
              </a:rPr>
              <a:t>use of gel</a:t>
            </a:r>
            <a:endParaRPr lang="en-US" b="1" dirty="0">
              <a:solidFill>
                <a:srgbClr val="FFFF00"/>
              </a:solidFill>
            </a:endParaRPr>
          </a:p>
          <a:p>
            <a:pPr lvl="1">
              <a:buFont typeface="Arial" charset="0"/>
              <a:buNone/>
            </a:pPr>
            <a:endParaRPr lang="nl-BE" dirty="0"/>
          </a:p>
        </p:txBody>
      </p:sp>
      <p:sp>
        <p:nvSpPr>
          <p:cNvPr id="3" name="Date Placeholder 2"/>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pitchFamily="116" charset="-128"/>
                <a:cs typeface="+mn-cs"/>
              </a:rPr>
              <a:pPr marL="0" marR="0" lvl="0" indent="0" algn="l" defTabSz="914400" rtl="0" eaLnBrk="0" fontAlgn="auto" latinLnBrk="0" hangingPunct="0">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pitchFamily="116" charset="-128"/>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659F19-7731-435A-976D-AC38677CCEFA}"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7" name="Object 9"/>
          <p:cNvGraphicFramePr>
            <a:graphicFrameLocks noChangeAspect="1"/>
          </p:cNvGraphicFramePr>
          <p:nvPr/>
        </p:nvGraphicFramePr>
        <p:xfrm>
          <a:off x="2518285" y="418008"/>
          <a:ext cx="3046412" cy="809625"/>
        </p:xfrm>
        <a:graphic>
          <a:graphicData uri="http://schemas.openxmlformats.org/presentationml/2006/ole">
            <mc:AlternateContent xmlns:mc="http://schemas.openxmlformats.org/markup-compatibility/2006">
              <mc:Choice xmlns:v="urn:schemas-microsoft-com:vml" Requires="v">
                <p:oleObj spid="_x0000_s152595" name="Equation" r:id="rId4" imgW="1815572" imgH="482278" progId="">
                  <p:embed/>
                </p:oleObj>
              </mc:Choice>
              <mc:Fallback>
                <p:oleObj name="Equation" r:id="rId4" imgW="1815572" imgH="482278" progId="">
                  <p:embed/>
                  <p:pic>
                    <p:nvPicPr>
                      <p:cNvPr id="7"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8285" y="418008"/>
                        <a:ext cx="3046412" cy="809625"/>
                      </a:xfrm>
                      <a:prstGeom prst="rect">
                        <a:avLst/>
                      </a:prstGeom>
                      <a:solidFill>
                        <a:srgbClr val="7030A0"/>
                      </a:solidFill>
                      <a:ln>
                        <a:noFill/>
                      </a:ln>
                      <a:effectLst/>
                    </p:spPr>
                  </p:pic>
                </p:oleObj>
              </mc:Fallback>
            </mc:AlternateContent>
          </a:graphicData>
        </a:graphic>
      </p:graphicFrame>
      <p:pic>
        <p:nvPicPr>
          <p:cNvPr id="2" name="Picture 1"/>
          <p:cNvPicPr>
            <a:picLocks noChangeAspect="1"/>
          </p:cNvPicPr>
          <p:nvPr/>
        </p:nvPicPr>
        <p:blipFill>
          <a:blip r:embed="rId6"/>
          <a:stretch>
            <a:fillRect/>
          </a:stretch>
        </p:blipFill>
        <p:spPr>
          <a:xfrm>
            <a:off x="6195204" y="418008"/>
            <a:ext cx="2374900" cy="809625"/>
          </a:xfrm>
          <a:prstGeom prst="rect">
            <a:avLst/>
          </a:prstGeom>
        </p:spPr>
      </p:pic>
    </p:spTree>
    <p:extLst>
      <p:ext uri="{BB962C8B-B14F-4D97-AF65-F5344CB8AC3E}">
        <p14:creationId xmlns:p14="http://schemas.microsoft.com/office/powerpoint/2010/main" val="3061498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Matching Layer?</a:t>
            </a:r>
          </a:p>
        </p:txBody>
      </p:sp>
      <p:pic>
        <p:nvPicPr>
          <p:cNvPr id="4" name="Picture 3"/>
          <p:cNvPicPr>
            <a:picLocks noChangeAspect="1"/>
          </p:cNvPicPr>
          <p:nvPr/>
        </p:nvPicPr>
        <p:blipFill>
          <a:blip r:embed="rId2"/>
          <a:stretch>
            <a:fillRect/>
          </a:stretch>
        </p:blipFill>
        <p:spPr>
          <a:xfrm>
            <a:off x="1835634" y="1108414"/>
            <a:ext cx="8520733" cy="3709518"/>
          </a:xfrm>
          <a:prstGeom prst="rect">
            <a:avLst/>
          </a:prstGeom>
        </p:spPr>
      </p:pic>
      <p:sp>
        <p:nvSpPr>
          <p:cNvPr id="5" name="TextBox 4"/>
          <p:cNvSpPr txBox="1"/>
          <p:nvPr/>
        </p:nvSpPr>
        <p:spPr>
          <a:xfrm>
            <a:off x="1748720" y="5034258"/>
            <a:ext cx="846963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The </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intensity transmitted </a:t>
            </a: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can be computed as 1-R</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pitchFamily="116" charset="-128"/>
                <a:cs typeface="+mn-cs"/>
              </a:rPr>
              <a:t>2</a:t>
            </a: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and</a:t>
            </a:r>
            <a:endParaRPr kumimoji="0" lang="en-US" sz="2000" b="1" i="0" u="none" strike="noStrike" kern="1200" cap="none" spc="0" normalizeH="0" baseline="30000" noProof="0" dirty="0">
              <a:ln>
                <a:noFill/>
              </a:ln>
              <a:solidFill>
                <a:srgbClr val="FF0000"/>
              </a:solidFill>
              <a:effectLst/>
              <a:uLnTx/>
              <a:uFillTx/>
              <a:latin typeface="Arial" charset="0"/>
              <a:ea typeface="ＭＳ Ｐゴシック" pitchFamily="116" charset="-128"/>
              <a:cs typeface="+mn-cs"/>
            </a:endParaRPr>
          </a:p>
        </p:txBody>
      </p:sp>
      <p:pic>
        <p:nvPicPr>
          <p:cNvPr id="3" name="Picture 2"/>
          <p:cNvPicPr>
            <a:picLocks noChangeAspect="1"/>
          </p:cNvPicPr>
          <p:nvPr/>
        </p:nvPicPr>
        <p:blipFill>
          <a:blip r:embed="rId3"/>
          <a:stretch>
            <a:fillRect/>
          </a:stretch>
        </p:blipFill>
        <p:spPr>
          <a:xfrm>
            <a:off x="8507070" y="4856654"/>
            <a:ext cx="2022914" cy="789823"/>
          </a:xfrm>
          <a:prstGeom prst="rect">
            <a:avLst/>
          </a:prstGeom>
          <a:ln w="38100">
            <a:solidFill>
              <a:srgbClr val="FF0000"/>
            </a:solidFill>
          </a:ln>
        </p:spPr>
      </p:pic>
      <p:sp>
        <p:nvSpPr>
          <p:cNvPr id="8" name="Rectangle 7"/>
          <p:cNvSpPr/>
          <p:nvPr/>
        </p:nvSpPr>
        <p:spPr bwMode="auto">
          <a:xfrm>
            <a:off x="6363420" y="2199737"/>
            <a:ext cx="1061049" cy="65560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116" charset="-128"/>
              <a:cs typeface="+mn-cs"/>
            </a:endParaRPr>
          </a:p>
        </p:txBody>
      </p:sp>
      <p:sp>
        <p:nvSpPr>
          <p:cNvPr id="11" name="Rectangle 10"/>
          <p:cNvSpPr/>
          <p:nvPr/>
        </p:nvSpPr>
        <p:spPr bwMode="auto">
          <a:xfrm>
            <a:off x="5302371" y="2199737"/>
            <a:ext cx="1061049" cy="65560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116" charset="-128"/>
              <a:cs typeface="+mn-cs"/>
            </a:endParaRPr>
          </a:p>
        </p:txBody>
      </p:sp>
      <p:sp>
        <p:nvSpPr>
          <p:cNvPr id="12" name="TextBox 11"/>
          <p:cNvSpPr txBox="1"/>
          <p:nvPr/>
        </p:nvSpPr>
        <p:spPr>
          <a:xfrm>
            <a:off x="1748720" y="5909882"/>
            <a:ext cx="846963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The </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intensity transmitted</a:t>
            </a: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 can be computed as </a:t>
            </a:r>
            <a:r>
              <a:rPr kumimoji="0" lang="en-US" sz="20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pitchFamily="116" charset="-128"/>
                <a:cs typeface="+mn-cs"/>
              </a:rPr>
              <a:t>T</a:t>
            </a:r>
            <a:r>
              <a:rPr kumimoji="0" lang="en-US" sz="2000" b="1" i="0" u="none" strike="noStrike" kern="1200" cap="none" spc="0" normalizeH="0" baseline="30000" noProof="0" dirty="0">
                <a:ln>
                  <a:noFill/>
                </a:ln>
                <a:solidFill>
                  <a:srgbClr val="2D2D8A">
                    <a:lumMod val="60000"/>
                    <a:lumOff val="40000"/>
                  </a:srgbClr>
                </a:solidFill>
                <a:effectLst/>
                <a:uLnTx/>
                <a:uFillTx/>
                <a:latin typeface="Arial" charset="0"/>
                <a:ea typeface="ＭＳ Ｐゴシック" pitchFamily="116" charset="-128"/>
                <a:cs typeface="+mn-cs"/>
              </a:rPr>
              <a:t>2</a:t>
            </a:r>
            <a:r>
              <a:rPr kumimoji="0" lang="en-US" sz="20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a:t>
            </a:r>
            <a:endParaRPr kumimoji="0" lang="en-US" sz="2000" b="1" i="0" u="none" strike="noStrike" kern="1200" cap="none" spc="0" normalizeH="0" baseline="30000" noProof="0" dirty="0">
              <a:ln>
                <a:noFill/>
              </a:ln>
              <a:solidFill>
                <a:srgbClr val="FF0000"/>
              </a:solidFill>
              <a:effectLst/>
              <a:uLnTx/>
              <a:uFillTx/>
              <a:latin typeface="Arial" charset="0"/>
              <a:ea typeface="ＭＳ Ｐゴシック" pitchFamily="116" charset="-128"/>
              <a:cs typeface="+mn-cs"/>
            </a:endParaRPr>
          </a:p>
        </p:txBody>
      </p:sp>
      <p:pic>
        <p:nvPicPr>
          <p:cNvPr id="10" name="Picture 9"/>
          <p:cNvPicPr>
            <a:picLocks noChangeAspect="1"/>
          </p:cNvPicPr>
          <p:nvPr/>
        </p:nvPicPr>
        <p:blipFill>
          <a:blip r:embed="rId4"/>
          <a:stretch>
            <a:fillRect/>
          </a:stretch>
        </p:blipFill>
        <p:spPr>
          <a:xfrm>
            <a:off x="7552212" y="2199737"/>
            <a:ext cx="2977773" cy="1821421"/>
          </a:xfrm>
          <a:prstGeom prst="rect">
            <a:avLst/>
          </a:prstGeom>
        </p:spPr>
      </p:pic>
      <p:cxnSp>
        <p:nvCxnSpPr>
          <p:cNvPr id="7" name="Straight Arrow Connector 6"/>
          <p:cNvCxnSpPr>
            <a:stCxn id="3" idx="0"/>
            <a:endCxn id="8" idx="2"/>
          </p:cNvCxnSpPr>
          <p:nvPr/>
        </p:nvCxnSpPr>
        <p:spPr bwMode="auto">
          <a:xfrm rot="16200000" flipV="1">
            <a:off x="7205581" y="2543707"/>
            <a:ext cx="2001310" cy="2624583"/>
          </a:xfrm>
          <a:prstGeom prst="curvedConnector3">
            <a:avLst>
              <a:gd name="adj1" fmla="val 50000"/>
            </a:avLst>
          </a:prstGeom>
          <a:solidFill>
            <a:schemeClr val="accent1"/>
          </a:solidFill>
          <a:ln w="38100" cap="flat" cmpd="sng" algn="ctr">
            <a:solidFill>
              <a:srgbClr val="FF0000"/>
            </a:solidFill>
            <a:prstDash val="solid"/>
            <a:round/>
            <a:headEnd type="none" w="med" len="med"/>
            <a:tailEnd type="triangle"/>
          </a:ln>
          <a:effectLst/>
        </p:spPr>
      </p:cxnSp>
      <p:cxnSp>
        <p:nvCxnSpPr>
          <p:cNvPr id="13" name="Straight Arrow Connector 6"/>
          <p:cNvCxnSpPr>
            <a:stCxn id="14" idx="1"/>
          </p:cNvCxnSpPr>
          <p:nvPr/>
        </p:nvCxnSpPr>
        <p:spPr bwMode="auto">
          <a:xfrm rot="10800000">
            <a:off x="6893949" y="2874200"/>
            <a:ext cx="1613123" cy="3402199"/>
          </a:xfrm>
          <a:prstGeom prst="curvedConnector2">
            <a:avLst/>
          </a:prstGeom>
          <a:solidFill>
            <a:schemeClr val="accent1"/>
          </a:solidFill>
          <a:ln w="38100" cap="flat" cmpd="sng" algn="ctr">
            <a:solidFill>
              <a:schemeClr val="accent2">
                <a:lumMod val="60000"/>
                <a:lumOff val="40000"/>
              </a:schemeClr>
            </a:solidFill>
            <a:prstDash val="solid"/>
            <a:round/>
            <a:headEnd type="none" w="med" len="med"/>
            <a:tailEnd type="triangle"/>
          </a:ln>
          <a:effectLst/>
        </p:spPr>
      </p:cxnSp>
      <p:pic>
        <p:nvPicPr>
          <p:cNvPr id="14" name="Picture 13"/>
          <p:cNvPicPr>
            <a:picLocks noChangeAspect="1"/>
          </p:cNvPicPr>
          <p:nvPr/>
        </p:nvPicPr>
        <p:blipFill>
          <a:blip r:embed="rId5"/>
          <a:stretch>
            <a:fillRect/>
          </a:stretch>
        </p:blipFill>
        <p:spPr>
          <a:xfrm>
            <a:off x="8507070" y="5829604"/>
            <a:ext cx="2006818" cy="893586"/>
          </a:xfrm>
          <a:prstGeom prst="rect">
            <a:avLst/>
          </a:prstGeom>
          <a:ln w="38100">
            <a:solidFill>
              <a:schemeClr val="accent6">
                <a:lumMod val="60000"/>
                <a:lumOff val="40000"/>
              </a:schemeClr>
            </a:solidFill>
          </a:ln>
        </p:spPr>
      </p:pic>
      <p:sp>
        <p:nvSpPr>
          <p:cNvPr id="15" name="TextBox 14"/>
          <p:cNvSpPr txBox="1"/>
          <p:nvPr/>
        </p:nvSpPr>
        <p:spPr>
          <a:xfrm>
            <a:off x="9599065" y="5811150"/>
            <a:ext cx="436338" cy="400110"/>
          </a:xfrm>
          <a:prstGeom prst="rect">
            <a:avLst/>
          </a:prstGeom>
          <a:solidFill>
            <a:schemeClr val="bg1"/>
          </a:solidFill>
        </p:spPr>
        <p:txBody>
          <a:bodyPr wrap="none" rtlCol="0">
            <a:spAutoFit/>
          </a:bodyPr>
          <a:lstStyle/>
          <a:p>
            <a:r>
              <a:rPr lang="en-US" sz="2000" dirty="0"/>
              <a:t>Z</a:t>
            </a:r>
            <a:r>
              <a:rPr lang="en-US" sz="2000" baseline="-25000" dirty="0"/>
              <a:t>2</a:t>
            </a:r>
          </a:p>
        </p:txBody>
      </p:sp>
    </p:spTree>
    <p:extLst>
      <p:ext uri="{BB962C8B-B14F-4D97-AF65-F5344CB8AC3E}">
        <p14:creationId xmlns:p14="http://schemas.microsoft.com/office/powerpoint/2010/main" val="1415912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Content Placeholder 1"/>
          <p:cNvSpPr>
            <a:spLocks noGrp="1"/>
          </p:cNvSpPr>
          <p:nvPr>
            <p:ph idx="1"/>
          </p:nvPr>
        </p:nvSpPr>
        <p:spPr>
          <a:xfrm>
            <a:off x="1881159" y="357189"/>
            <a:ext cx="8643967" cy="5857875"/>
          </a:xfrm>
        </p:spPr>
        <p:txBody>
          <a:bodyPr/>
          <a:lstStyle/>
          <a:p>
            <a:pPr>
              <a:buFont typeface="Arial" charset="0"/>
              <a:buChar char="•"/>
            </a:pPr>
            <a:r>
              <a:rPr lang="nl-BE" sz="1800" dirty="0">
                <a:solidFill>
                  <a:srgbClr val="FF0000"/>
                </a:solidFill>
              </a:rPr>
              <a:t>Acoustic intensity and loudness</a:t>
            </a:r>
          </a:p>
          <a:p>
            <a:pPr lvl="1"/>
            <a:r>
              <a:rPr lang="nl-BE" dirty="0">
                <a:solidFill>
                  <a:srgbClr val="FF0000"/>
                </a:solidFill>
              </a:rPr>
              <a:t>Acoustic intensity I</a:t>
            </a:r>
            <a:r>
              <a:rPr lang="nl-BE" dirty="0"/>
              <a:t> = average energy (J) per time unit (s) through unit area (m</a:t>
            </a:r>
            <a:r>
              <a:rPr lang="nl-BE" baseline="30000" dirty="0"/>
              <a:t>2</a:t>
            </a:r>
            <a:r>
              <a:rPr lang="nl-BE" dirty="0"/>
              <a:t>) perpendicular to propagation direction (W/m</a:t>
            </a:r>
            <a:r>
              <a:rPr lang="nl-BE" baseline="30000" dirty="0"/>
              <a:t>2</a:t>
            </a:r>
            <a:r>
              <a:rPr lang="nl-BE" dirty="0"/>
              <a:t>)</a:t>
            </a:r>
          </a:p>
          <a:p>
            <a:pPr lvl="1">
              <a:lnSpc>
                <a:spcPct val="150000"/>
              </a:lnSpc>
            </a:pPr>
            <a:r>
              <a:rPr lang="nl-BE" dirty="0"/>
              <a:t>A tenfold increase in intensity I sounds a little more than twice as</a:t>
            </a:r>
          </a:p>
          <a:p>
            <a:pPr lvl="1">
              <a:lnSpc>
                <a:spcPct val="150000"/>
              </a:lnSpc>
              <a:buFont typeface="Arial" charset="0"/>
              <a:buNone/>
            </a:pPr>
            <a:r>
              <a:rPr lang="nl-BE" dirty="0"/>
              <a:t>	loud to the human ear</a:t>
            </a:r>
          </a:p>
          <a:p>
            <a:pPr lvl="1">
              <a:buFont typeface="Arial" charset="0"/>
              <a:buNone/>
            </a:pPr>
            <a:r>
              <a:rPr lang="nl-BE" dirty="0"/>
              <a:t>	-&gt; to express the </a:t>
            </a:r>
            <a:r>
              <a:rPr lang="nl-BE" dirty="0">
                <a:solidFill>
                  <a:srgbClr val="FF0000"/>
                </a:solidFill>
              </a:rPr>
              <a:t>sound level L </a:t>
            </a:r>
            <a:r>
              <a:rPr lang="nl-BE" dirty="0"/>
              <a:t>a logarithmic scale is used</a:t>
            </a:r>
          </a:p>
          <a:p>
            <a:pPr lvl="1">
              <a:lnSpc>
                <a:spcPct val="150000"/>
              </a:lnSpc>
              <a:buFont typeface="Arial" charset="0"/>
              <a:buNone/>
            </a:pPr>
            <a:r>
              <a:rPr lang="nl-BE" dirty="0"/>
              <a:t>						</a:t>
            </a:r>
            <a:r>
              <a:rPr lang="fr-BE" dirty="0"/>
              <a:t>(unit of L </a:t>
            </a:r>
            <a:r>
              <a:rPr lang="fr-BE" dirty="0" err="1"/>
              <a:t>is</a:t>
            </a:r>
            <a:r>
              <a:rPr lang="fr-BE" dirty="0"/>
              <a:t> </a:t>
            </a:r>
            <a:r>
              <a:rPr lang="fr-BE" dirty="0" err="1">
                <a:solidFill>
                  <a:srgbClr val="FF0000"/>
                </a:solidFill>
              </a:rPr>
              <a:t>decibel</a:t>
            </a:r>
            <a:r>
              <a:rPr lang="fr-BE" dirty="0">
                <a:solidFill>
                  <a:srgbClr val="FF0000"/>
                </a:solidFill>
              </a:rPr>
              <a:t> (dB)</a:t>
            </a:r>
            <a:r>
              <a:rPr lang="fr-BE" dirty="0"/>
              <a:t>)</a:t>
            </a:r>
          </a:p>
          <a:p>
            <a:pPr lvl="1">
              <a:buFont typeface="Arial" charset="0"/>
              <a:buNone/>
            </a:pPr>
            <a:endParaRPr lang="fr-BE" dirty="0"/>
          </a:p>
          <a:p>
            <a:pPr lvl="1">
              <a:buFont typeface="Arial" charset="0"/>
              <a:buNone/>
            </a:pPr>
            <a:r>
              <a:rPr lang="fr-BE" dirty="0"/>
              <a:t>	</a:t>
            </a:r>
            <a:endParaRPr lang="fr-BE" sz="1600" dirty="0"/>
          </a:p>
          <a:p>
            <a:pPr lvl="1">
              <a:buFont typeface="Arial" charset="0"/>
              <a:buNone/>
            </a:pPr>
            <a:r>
              <a:rPr lang="fr-BE" sz="1600" dirty="0"/>
              <a:t>I</a:t>
            </a:r>
            <a:r>
              <a:rPr lang="fr-BE" sz="1600" baseline="-25000" dirty="0"/>
              <a:t>0</a:t>
            </a:r>
            <a:r>
              <a:rPr lang="fr-BE" sz="1600" dirty="0"/>
              <a:t> = </a:t>
            </a:r>
            <a:r>
              <a:rPr lang="nl-BE" sz="1600" dirty="0"/>
              <a:t>the threshold (at 1000 Hz) of human hearing (absolute silence) ~ 0 dB</a:t>
            </a:r>
          </a:p>
          <a:p>
            <a:pPr lvl="1">
              <a:lnSpc>
                <a:spcPct val="150000"/>
              </a:lnSpc>
              <a:buFont typeface="Arial" charset="0"/>
              <a:buNone/>
            </a:pPr>
            <a:r>
              <a:rPr lang="nl-BE" sz="1600" dirty="0"/>
              <a:t>example:</a:t>
            </a:r>
          </a:p>
          <a:p>
            <a:pPr lvl="1">
              <a:buFont typeface="Symbol" pitchFamily="18" charset="2"/>
              <a:buChar char="-"/>
            </a:pPr>
            <a:r>
              <a:rPr lang="fr-BE" sz="1600" dirty="0" err="1"/>
              <a:t>intensity</a:t>
            </a:r>
            <a:r>
              <a:rPr lang="fr-BE" sz="1600" dirty="0"/>
              <a:t> I x 10 ~ </a:t>
            </a:r>
            <a:r>
              <a:rPr lang="fr-BE" sz="1600" dirty="0" err="1"/>
              <a:t>sound</a:t>
            </a:r>
            <a:r>
              <a:rPr lang="fr-BE" sz="1600" dirty="0"/>
              <a:t> </a:t>
            </a:r>
            <a:r>
              <a:rPr lang="fr-BE" sz="1600" dirty="0" err="1"/>
              <a:t>level</a:t>
            </a:r>
            <a:r>
              <a:rPr lang="fr-BE" sz="1600" dirty="0"/>
              <a:t> L: + 10 dB</a:t>
            </a:r>
            <a:r>
              <a:rPr lang="en-US" sz="1600" dirty="0"/>
              <a:t> (and </a:t>
            </a:r>
            <a:r>
              <a:rPr lang="fr-BE" sz="1600" dirty="0" err="1"/>
              <a:t>perceived</a:t>
            </a:r>
            <a:r>
              <a:rPr lang="fr-BE" sz="1600" dirty="0"/>
              <a:t> </a:t>
            </a:r>
            <a:r>
              <a:rPr lang="fr-BE" sz="1600" dirty="0" err="1"/>
              <a:t>loudness</a:t>
            </a:r>
            <a:r>
              <a:rPr lang="fr-BE" sz="1600" dirty="0"/>
              <a:t>: x 2) </a:t>
            </a:r>
          </a:p>
          <a:p>
            <a:pPr lvl="1">
              <a:buFont typeface="Symbol" pitchFamily="18" charset="2"/>
              <a:buChar char="-"/>
            </a:pPr>
            <a:r>
              <a:rPr lang="fr-BE" sz="1600" dirty="0" err="1"/>
              <a:t>intensity</a:t>
            </a:r>
            <a:r>
              <a:rPr lang="fr-BE" sz="1600" dirty="0"/>
              <a:t> I x 2 ~ </a:t>
            </a:r>
            <a:r>
              <a:rPr lang="fr-BE" sz="1600" dirty="0" err="1"/>
              <a:t>sound</a:t>
            </a:r>
            <a:r>
              <a:rPr lang="fr-BE" sz="1600" dirty="0"/>
              <a:t> </a:t>
            </a:r>
            <a:r>
              <a:rPr lang="fr-BE" sz="1600" dirty="0" err="1"/>
              <a:t>level</a:t>
            </a:r>
            <a:r>
              <a:rPr lang="fr-BE" sz="1600" dirty="0"/>
              <a:t> L: + 3 dB</a:t>
            </a:r>
          </a:p>
          <a:p>
            <a:pPr lvl="1">
              <a:lnSpc>
                <a:spcPct val="150000"/>
              </a:lnSpc>
              <a:buFont typeface="Arial" charset="0"/>
              <a:buNone/>
            </a:pPr>
            <a:r>
              <a:rPr lang="fr-BE" sz="1200" dirty="0"/>
              <a:t>	</a:t>
            </a:r>
            <a:r>
              <a:rPr lang="fr-BE" sz="1400" dirty="0"/>
              <a:t>70-80 dB (vacuum </a:t>
            </a:r>
            <a:r>
              <a:rPr lang="fr-BE" sz="1400" dirty="0" err="1"/>
              <a:t>cleaner</a:t>
            </a:r>
            <a:r>
              <a:rPr lang="fr-BE" sz="1400" dirty="0"/>
              <a:t>) -&gt; </a:t>
            </a:r>
            <a:r>
              <a:rPr lang="fr-BE" sz="1400" dirty="0" err="1"/>
              <a:t>memory</a:t>
            </a:r>
            <a:r>
              <a:rPr lang="fr-BE" sz="1400" dirty="0"/>
              <a:t> and concentration </a:t>
            </a:r>
            <a:r>
              <a:rPr lang="fr-BE" sz="1400" dirty="0" err="1"/>
              <a:t>problems</a:t>
            </a:r>
            <a:br>
              <a:rPr lang="fr-BE" sz="1400" dirty="0"/>
            </a:br>
            <a:r>
              <a:rPr lang="fr-BE" sz="1400" dirty="0"/>
              <a:t>&gt; 80 dB (</a:t>
            </a:r>
            <a:r>
              <a:rPr lang="fr-BE" sz="1400" dirty="0" err="1"/>
              <a:t>heavy</a:t>
            </a:r>
            <a:r>
              <a:rPr lang="fr-BE" sz="1400" dirty="0"/>
              <a:t> </a:t>
            </a:r>
            <a:r>
              <a:rPr lang="fr-BE" sz="1400" dirty="0" err="1"/>
              <a:t>traffic</a:t>
            </a:r>
            <a:r>
              <a:rPr lang="fr-BE" sz="1400" dirty="0"/>
              <a:t> (80dB) rock concert (120 dB) jumbo (140dB) -&gt; damage</a:t>
            </a:r>
            <a:br>
              <a:rPr lang="fr-BE" sz="1400" dirty="0"/>
            </a:br>
            <a:r>
              <a:rPr lang="fr-BE" sz="1400" dirty="0"/>
              <a:t>&gt; 120 dB -&gt; pain </a:t>
            </a:r>
            <a:r>
              <a:rPr lang="fr-BE" sz="1400" dirty="0" err="1"/>
              <a:t>threshold</a:t>
            </a:r>
            <a:endParaRPr lang="fr-BE" sz="1400" dirty="0"/>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DEAD79-D967-4673-B3A3-57AD13581A0B}"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C1C1C">
                    <a:lumMod val="50000"/>
                    <a:lumOff val="50000"/>
                  </a:srgbClr>
                </a:solidFill>
                <a:effectLst/>
                <a:uLnTx/>
                <a:uFillTx/>
                <a:latin typeface="Verdana" pitchFamily="34" charset="0"/>
                <a:ea typeface="+mn-ea"/>
                <a:cs typeface="+mn-cs"/>
              </a:rPr>
              <a:t>K.U.Leuven</a:t>
            </a:r>
            <a:r>
              <a:rPr kumimoji="0" lang="en-US"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rPr>
              <a:t>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9FBF5-2AC9-4D0B-A7A9-D0D1B43B306C}"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4098" name="Object 4"/>
          <p:cNvGraphicFramePr>
            <a:graphicFrameLocks noChangeAspect="1"/>
          </p:cNvGraphicFramePr>
          <p:nvPr/>
        </p:nvGraphicFramePr>
        <p:xfrm>
          <a:off x="3095626" y="2571750"/>
          <a:ext cx="3402013" cy="692150"/>
        </p:xfrm>
        <a:graphic>
          <a:graphicData uri="http://schemas.openxmlformats.org/presentationml/2006/ole">
            <mc:AlternateContent xmlns:mc="http://schemas.openxmlformats.org/markup-compatibility/2006">
              <mc:Choice xmlns:v="urn:schemas-microsoft-com:vml" Requires="v">
                <p:oleObj spid="_x0000_s154677" name="Equation" r:id="rId4" imgW="2120372" imgH="431570" progId="">
                  <p:embed/>
                </p:oleObj>
              </mc:Choice>
              <mc:Fallback>
                <p:oleObj name="Equation" r:id="rId4" imgW="2120372" imgH="431570" progId="">
                  <p:embed/>
                  <p:pic>
                    <p:nvPicPr>
                      <p:cNvPr id="409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6" y="2571750"/>
                        <a:ext cx="3402013"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pSp>
        <p:nvGrpSpPr>
          <p:cNvPr id="4105" name="Group 11"/>
          <p:cNvGrpSpPr>
            <a:grpSpLocks/>
          </p:cNvGrpSpPr>
          <p:nvPr/>
        </p:nvGrpSpPr>
        <p:grpSpPr bwMode="auto">
          <a:xfrm>
            <a:off x="3095626" y="3071813"/>
            <a:ext cx="4786313" cy="722312"/>
            <a:chOff x="1571604" y="3470280"/>
            <a:chExt cx="4786346" cy="722308"/>
          </a:xfrm>
        </p:grpSpPr>
        <p:graphicFrame>
          <p:nvGraphicFramePr>
            <p:cNvPr id="4099" name="Object 5"/>
            <p:cNvGraphicFramePr>
              <a:graphicFrameLocks noChangeAspect="1"/>
            </p:cNvGraphicFramePr>
            <p:nvPr/>
          </p:nvGraphicFramePr>
          <p:xfrm>
            <a:off x="2871800" y="3500438"/>
            <a:ext cx="3486150" cy="692150"/>
          </p:xfrm>
          <a:graphic>
            <a:graphicData uri="http://schemas.openxmlformats.org/presentationml/2006/ole">
              <mc:AlternateContent xmlns:mc="http://schemas.openxmlformats.org/markup-compatibility/2006">
                <mc:Choice xmlns:v="urn:schemas-microsoft-com:vml" Requires="v">
                  <p:oleObj spid="_x0000_s154678" name="Equation" r:id="rId6" imgW="2171080" imgH="431570" progId="">
                    <p:embed/>
                  </p:oleObj>
                </mc:Choice>
                <mc:Fallback>
                  <p:oleObj name="Equation" r:id="rId6" imgW="2171080" imgH="431570" progId="">
                    <p:embed/>
                    <p:pic>
                      <p:nvPicPr>
                        <p:cNvPr id="409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1800" y="3500438"/>
                          <a:ext cx="34861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graphicFrame>
          <p:nvGraphicFramePr>
            <p:cNvPr id="4100" name="Object 3"/>
            <p:cNvGraphicFramePr>
              <a:graphicFrameLocks noChangeAspect="1"/>
            </p:cNvGraphicFramePr>
            <p:nvPr/>
          </p:nvGraphicFramePr>
          <p:xfrm>
            <a:off x="1571604" y="3470280"/>
            <a:ext cx="774700" cy="673100"/>
          </p:xfrm>
          <a:graphic>
            <a:graphicData uri="http://schemas.openxmlformats.org/presentationml/2006/ole">
              <mc:AlternateContent xmlns:mc="http://schemas.openxmlformats.org/markup-compatibility/2006">
                <mc:Choice xmlns:v="urn:schemas-microsoft-com:vml" Requires="v">
                  <p:oleObj spid="_x0000_s154679" name="Equation" r:id="rId8" imgW="482278" imgH="418893" progId="">
                    <p:embed/>
                  </p:oleObj>
                </mc:Choice>
                <mc:Fallback>
                  <p:oleObj name="Equation" r:id="rId8" imgW="482278" imgH="418893" progId="">
                    <p:embed/>
                    <p:pic>
                      <p:nvPicPr>
                        <p:cNvPr id="410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1604" y="3470280"/>
                          <a:ext cx="7747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11" name="Right Arrow 10"/>
            <p:cNvSpPr/>
            <p:nvPr/>
          </p:nvSpPr>
          <p:spPr>
            <a:xfrm>
              <a:off x="2428860" y="3714754"/>
              <a:ext cx="357190" cy="21431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1C1C1C"/>
                </a:solidFill>
                <a:effectLst/>
                <a:uLnTx/>
                <a:uFillTx/>
                <a:latin typeface="Calibri"/>
                <a:ea typeface="+mn-ea"/>
                <a:cs typeface="+mn-cs"/>
              </a:endParaRPr>
            </a:p>
          </p:txBody>
        </p:sp>
      </p:grpSp>
      <p:sp>
        <p:nvSpPr>
          <p:cNvPr id="12" name="TextBox 11"/>
          <p:cNvSpPr txBox="1"/>
          <p:nvPr/>
        </p:nvSpPr>
        <p:spPr>
          <a:xfrm>
            <a:off x="5680710" y="2723374"/>
            <a:ext cx="503664" cy="276999"/>
          </a:xfrm>
          <a:prstGeom prst="rect">
            <a:avLst/>
          </a:prstGeom>
          <a:solidFill>
            <a:srgbClr val="FFFF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200" b="0" i="0" u="none" strike="noStrike" kern="1200" cap="none" spc="0" normalizeH="0" baseline="0" noProof="0" dirty="0">
                <a:ln>
                  <a:noFill/>
                </a:ln>
                <a:solidFill>
                  <a:srgbClr val="1C1C1C"/>
                </a:solidFill>
                <a:effectLst/>
                <a:uLnTx/>
                <a:uFillTx/>
                <a:latin typeface="Arial" charset="0"/>
                <a:ea typeface="ＭＳ Ｐゴシック" charset="0"/>
                <a:cs typeface="+mn-cs"/>
              </a:rPr>
              <a:t>10</a:t>
            </a:r>
            <a:r>
              <a:rPr kumimoji="0" lang="fr-BE" sz="1200" b="0" i="0" u="none" strike="noStrike" kern="1200" cap="none" spc="0" normalizeH="0" baseline="30000" noProof="0" dirty="0">
                <a:ln>
                  <a:noFill/>
                </a:ln>
                <a:solidFill>
                  <a:srgbClr val="1C1C1C"/>
                </a:solidFill>
                <a:effectLst/>
                <a:uLnTx/>
                <a:uFillTx/>
                <a:latin typeface="Arial" charset="0"/>
                <a:ea typeface="ＭＳ Ｐゴシック" charset="0"/>
                <a:cs typeface="+mn-cs"/>
              </a:rPr>
              <a:t>-12</a:t>
            </a:r>
            <a:endParaRPr kumimoji="0" lang="en-US" sz="1200" b="0" i="0" u="none" strike="noStrike" kern="1200" cap="none" spc="0" normalizeH="0" baseline="30000" noProof="0" dirty="0">
              <a:ln>
                <a:noFill/>
              </a:ln>
              <a:solidFill>
                <a:srgbClr val="1C1C1C"/>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915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Content Placeholder 1"/>
          <p:cNvSpPr>
            <a:spLocks noGrp="1"/>
          </p:cNvSpPr>
          <p:nvPr>
            <p:ph idx="1"/>
          </p:nvPr>
        </p:nvSpPr>
        <p:spPr>
          <a:xfrm>
            <a:off x="1666875" y="357189"/>
            <a:ext cx="8929688" cy="5857875"/>
          </a:xfrm>
        </p:spPr>
        <p:txBody>
          <a:bodyPr/>
          <a:lstStyle/>
          <a:p>
            <a:pPr>
              <a:buFont typeface="Arial" charset="0"/>
              <a:buChar char="•"/>
            </a:pPr>
            <a:r>
              <a:rPr lang="nl-BE" sz="1800" dirty="0"/>
              <a:t>Attenuation</a:t>
            </a:r>
          </a:p>
          <a:p>
            <a:pPr lvl="1">
              <a:lnSpc>
                <a:spcPct val="150000"/>
              </a:lnSpc>
            </a:pPr>
            <a:r>
              <a:rPr lang="nl-BE" dirty="0"/>
              <a:t>L</a:t>
            </a:r>
            <a:r>
              <a:rPr lang="en-US" dirty="0" err="1"/>
              <a:t>oss</a:t>
            </a:r>
            <a:r>
              <a:rPr lang="en-US" dirty="0"/>
              <a:t> of energy during propagation because of </a:t>
            </a:r>
            <a:r>
              <a:rPr lang="en-US" dirty="0">
                <a:solidFill>
                  <a:srgbClr val="FFFF00"/>
                </a:solidFill>
              </a:rPr>
              <a:t>viscosity</a:t>
            </a:r>
            <a:r>
              <a:rPr lang="en-US" dirty="0"/>
              <a:t> -&gt; heat</a:t>
            </a:r>
          </a:p>
          <a:p>
            <a:pPr lvl="1">
              <a:buFont typeface="Arial" charset="0"/>
              <a:buNone/>
            </a:pPr>
            <a:endParaRPr lang="en-US" dirty="0">
              <a:latin typeface="Symbol" pitchFamily="18" charset="2"/>
            </a:endParaRPr>
          </a:p>
          <a:p>
            <a:pPr lvl="1">
              <a:buFont typeface="Arial" charset="0"/>
              <a:buNone/>
            </a:pPr>
            <a:endParaRPr lang="en-US" dirty="0">
              <a:latin typeface="Symbol" pitchFamily="18" charset="2"/>
            </a:endParaRPr>
          </a:p>
          <a:p>
            <a:pPr lvl="1">
              <a:lnSpc>
                <a:spcPct val="150000"/>
              </a:lnSpc>
            </a:pPr>
            <a:r>
              <a:rPr lang="en-US" dirty="0">
                <a:solidFill>
                  <a:srgbClr val="FF0000"/>
                </a:solidFill>
                <a:latin typeface="Symbol" pitchFamily="18" charset="2"/>
              </a:rPr>
              <a:t>a</a:t>
            </a:r>
            <a:r>
              <a:rPr lang="en-US" dirty="0"/>
              <a:t> : attenuation coefficient</a:t>
            </a:r>
          </a:p>
          <a:p>
            <a:pPr lvl="2"/>
            <a:r>
              <a:rPr lang="en-US" sz="1600" dirty="0"/>
              <a:t>in </a:t>
            </a:r>
            <a:r>
              <a:rPr lang="en-US" sz="1600" dirty="0" err="1"/>
              <a:t>Np</a:t>
            </a:r>
            <a:r>
              <a:rPr lang="en-US" sz="1600" dirty="0"/>
              <a:t>/cm (</a:t>
            </a:r>
            <a:r>
              <a:rPr lang="en-US" sz="1600" dirty="0" err="1"/>
              <a:t>Np</a:t>
            </a:r>
            <a:r>
              <a:rPr lang="en-US" sz="1600" dirty="0"/>
              <a:t> = </a:t>
            </a:r>
            <a:r>
              <a:rPr lang="en-US" sz="1600" dirty="0" err="1"/>
              <a:t>Neper</a:t>
            </a:r>
            <a:r>
              <a:rPr lang="en-US" sz="1600" dirty="0"/>
              <a:t> (dimensionless) calculated as </a:t>
            </a:r>
            <a:r>
              <a:rPr lang="en-US" sz="1600" dirty="0" err="1"/>
              <a:t>ln</a:t>
            </a:r>
            <a:r>
              <a:rPr lang="en-US" sz="1600" dirty="0"/>
              <a:t>(</a:t>
            </a:r>
            <a:r>
              <a:rPr lang="en-US" sz="1600" dirty="0" err="1"/>
              <a:t>p</a:t>
            </a:r>
            <a:r>
              <a:rPr lang="en-US" sz="1600" baseline="-25000" dirty="0" err="1"/>
              <a:t>z</a:t>
            </a:r>
            <a:r>
              <a:rPr lang="en-US" sz="1600" dirty="0"/>
              <a:t>/p</a:t>
            </a:r>
            <a:r>
              <a:rPr lang="en-US" sz="1600" baseline="-25000" dirty="0"/>
              <a:t>0</a:t>
            </a:r>
            <a:r>
              <a:rPr lang="en-US" sz="1600" dirty="0"/>
              <a:t>))</a:t>
            </a:r>
          </a:p>
          <a:p>
            <a:pPr lvl="2">
              <a:lnSpc>
                <a:spcPct val="150000"/>
              </a:lnSpc>
            </a:pPr>
            <a:r>
              <a:rPr lang="en-US" sz="1600" dirty="0"/>
              <a:t>in dB/cm -&gt;	                -&gt; 1 </a:t>
            </a:r>
            <a:r>
              <a:rPr lang="en-US" sz="1600" dirty="0" err="1"/>
              <a:t>Np</a:t>
            </a:r>
            <a:r>
              <a:rPr lang="en-US" sz="1600" dirty="0"/>
              <a:t> = (20log</a:t>
            </a:r>
            <a:r>
              <a:rPr lang="en-US" sz="1600" baseline="-25000" dirty="0"/>
              <a:t>10</a:t>
            </a:r>
            <a:r>
              <a:rPr lang="en-US" sz="1600" dirty="0"/>
              <a:t>(e)) dB = 8.6859 dB</a:t>
            </a:r>
            <a:endParaRPr lang="en-US" sz="1600" dirty="0">
              <a:latin typeface="Symbol" pitchFamily="18" charset="2"/>
            </a:endParaRPr>
          </a:p>
          <a:p>
            <a:pPr lvl="1">
              <a:lnSpc>
                <a:spcPct val="150000"/>
              </a:lnSpc>
            </a:pPr>
            <a:r>
              <a:rPr lang="en-US" dirty="0">
                <a:solidFill>
                  <a:srgbClr val="FF0000"/>
                </a:solidFill>
                <a:latin typeface="Symbol" pitchFamily="18" charset="2"/>
              </a:rPr>
              <a:t>a</a:t>
            </a:r>
            <a:r>
              <a:rPr lang="en-US" baseline="-25000" dirty="0">
                <a:solidFill>
                  <a:srgbClr val="FF0000"/>
                </a:solidFill>
              </a:rPr>
              <a:t>0</a:t>
            </a:r>
            <a:r>
              <a:rPr lang="en-US" dirty="0"/>
              <a:t> = </a:t>
            </a:r>
            <a:r>
              <a:rPr lang="en-US" dirty="0">
                <a:latin typeface="Symbol" pitchFamily="18" charset="2"/>
              </a:rPr>
              <a:t>a/</a:t>
            </a:r>
            <a:r>
              <a:rPr lang="en-US" dirty="0"/>
              <a:t>f</a:t>
            </a:r>
            <a:endParaRPr lang="nl-BE" dirty="0"/>
          </a:p>
          <a:p>
            <a:pPr lvl="2"/>
            <a:r>
              <a:rPr lang="nl-BE" sz="1600" dirty="0"/>
              <a:t>in Np/(cm.MHz) or dB/ /(cm.MHz)</a:t>
            </a:r>
          </a:p>
          <a:p>
            <a:pPr lvl="1"/>
            <a:endParaRPr lang="nl-BE" sz="1600" dirty="0"/>
          </a:p>
          <a:p>
            <a:pPr lvl="1"/>
            <a:endParaRPr lang="nl-BE" sz="1600" dirty="0"/>
          </a:p>
          <a:p>
            <a:pPr lvl="1"/>
            <a:endParaRPr lang="nl-BE" sz="1600" dirty="0"/>
          </a:p>
          <a:p>
            <a:pPr lvl="1"/>
            <a:endParaRPr lang="nl-BE" sz="1600" dirty="0"/>
          </a:p>
          <a:p>
            <a:pPr lvl="1"/>
            <a:endParaRPr lang="nl-BE" sz="1600" dirty="0"/>
          </a:p>
          <a:p>
            <a:pPr lvl="1"/>
            <a:endParaRPr lang="nl-BE" sz="1600" dirty="0"/>
          </a:p>
          <a:p>
            <a:pPr lvl="1"/>
            <a:endParaRPr lang="nl-BE" sz="1600" dirty="0"/>
          </a:p>
          <a:p>
            <a:pPr lvl="1"/>
            <a:r>
              <a:rPr lang="nl-BE" sz="1600" dirty="0"/>
              <a:t>example: </a:t>
            </a:r>
            <a:r>
              <a:rPr lang="en-US" sz="1600" dirty="0">
                <a:latin typeface="Symbol" pitchFamily="18" charset="2"/>
              </a:rPr>
              <a:t>a</a:t>
            </a:r>
            <a:r>
              <a:rPr lang="en-US" sz="1600" baseline="-25000" dirty="0"/>
              <a:t>0</a:t>
            </a:r>
            <a:r>
              <a:rPr lang="en-US" sz="1600" dirty="0"/>
              <a:t> = 0.5 dB/(</a:t>
            </a:r>
            <a:r>
              <a:rPr lang="en-US" sz="1600" dirty="0" err="1"/>
              <a:t>cm.MHz</a:t>
            </a:r>
            <a:r>
              <a:rPr lang="en-US" sz="1600" dirty="0"/>
              <a:t>) and f = 2 MHz -&gt; amplitude/2 after 6 cm</a:t>
            </a:r>
            <a:endParaRPr lang="nl-BE" sz="1600" dirty="0"/>
          </a:p>
          <a:p>
            <a:pPr lvl="2">
              <a:buFont typeface="Symbol" pitchFamily="18" charset="2"/>
              <a:buNone/>
            </a:pPr>
            <a:endParaRPr lang="en-US" dirty="0"/>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DEAD79-D967-4673-B3A3-57AD13581A0B}"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E95A0-1003-4B54-8913-B331EBCC5081}"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graphicFrame>
        <p:nvGraphicFramePr>
          <p:cNvPr id="6146" name="Object 2"/>
          <p:cNvGraphicFramePr>
            <a:graphicFrameLocks noChangeAspect="1"/>
          </p:cNvGraphicFramePr>
          <p:nvPr/>
        </p:nvGraphicFramePr>
        <p:xfrm>
          <a:off x="2855641" y="1196753"/>
          <a:ext cx="3071813" cy="614363"/>
        </p:xfrm>
        <a:graphic>
          <a:graphicData uri="http://schemas.openxmlformats.org/presentationml/2006/ole">
            <mc:AlternateContent xmlns:mc="http://schemas.openxmlformats.org/markup-compatibility/2006">
              <mc:Choice xmlns:v="urn:schemas-microsoft-com:vml" Requires="v">
                <p:oleObj spid="_x0000_s155684" name="Equation" r:id="rId4" imgW="1460064" imgH="292123" progId="">
                  <p:embed/>
                </p:oleObj>
              </mc:Choice>
              <mc:Fallback>
                <p:oleObj name="Equation" r:id="rId4" imgW="1460064" imgH="292123" progId="">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641" y="1196753"/>
                        <a:ext cx="3071813"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
        <p:nvSpPr>
          <p:cNvPr id="6152" name="Rectangle 62"/>
          <p:cNvSpPr>
            <a:spLocks noChangeArrowheads="1"/>
          </p:cNvSpPr>
          <p:nvPr/>
        </p:nvSpPr>
        <p:spPr bwMode="auto">
          <a:xfrm>
            <a:off x="3881438" y="3857626"/>
            <a:ext cx="4857750" cy="20621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0000"/>
                </a:solidFill>
                <a:effectLst/>
                <a:uLnTx/>
                <a:uFillTx/>
                <a:latin typeface="Verdana" pitchFamily="34" charset="0"/>
                <a:ea typeface="ＭＳ Ｐゴシック" charset="0"/>
                <a:cs typeface="+mn-cs"/>
              </a:rPr>
              <a:t>Substance	</a:t>
            </a:r>
            <a:r>
              <a:rPr kumimoji="0" lang="nl-BE" sz="1600" b="0" i="0" u="none" strike="noStrike" kern="1200" cap="none" spc="0" normalizeH="0" baseline="0" noProof="0">
                <a:ln>
                  <a:noFill/>
                </a:ln>
                <a:solidFill>
                  <a:srgbClr val="FF0000"/>
                </a:solidFill>
                <a:effectLst/>
                <a:uLnTx/>
                <a:uFillTx/>
                <a:latin typeface="Symbol" pitchFamily="18" charset="2"/>
                <a:ea typeface="ＭＳ Ｐゴシック" charset="0"/>
                <a:cs typeface="+mn-cs"/>
              </a:rPr>
              <a:t>a</a:t>
            </a:r>
            <a:r>
              <a:rPr kumimoji="0" lang="nl-BE" sz="1600" b="0" i="0" u="none" strike="noStrike" kern="1200" cap="none" spc="0" normalizeH="0" baseline="-25000" noProof="0">
                <a:ln>
                  <a:noFill/>
                </a:ln>
                <a:solidFill>
                  <a:srgbClr val="FF0000"/>
                </a:solidFill>
                <a:effectLst/>
                <a:uLnTx/>
                <a:uFillTx/>
                <a:latin typeface="Verdana" pitchFamily="34" charset="0"/>
                <a:ea typeface="ＭＳ Ｐゴシック" charset="0"/>
                <a:cs typeface="+mn-cs"/>
              </a:rPr>
              <a:t>0</a:t>
            </a:r>
            <a:r>
              <a:rPr kumimoji="0" lang="nl-BE" sz="1600" b="0" i="0" u="none" strike="noStrike" kern="1200" cap="none" spc="0" normalizeH="0" baseline="0" noProof="0">
                <a:ln>
                  <a:noFill/>
                </a:ln>
                <a:solidFill>
                  <a:srgbClr val="FF0000"/>
                </a:solidFill>
                <a:effectLst/>
                <a:uLnTx/>
                <a:uFillTx/>
                <a:latin typeface="Verdana" pitchFamily="34" charset="0"/>
                <a:ea typeface="ＭＳ Ｐゴシック" charset="0"/>
                <a:cs typeface="+mn-cs"/>
              </a:rPr>
              <a:t> </a:t>
            </a:r>
            <a:r>
              <a:rPr kumimoji="0" lang="nl-BE" sz="1400" b="0" i="0" u="none" strike="noStrike" kern="1200" cap="none" spc="0" normalizeH="0" baseline="0" noProof="0">
                <a:ln>
                  <a:noFill/>
                </a:ln>
                <a:solidFill>
                  <a:srgbClr val="FF0000"/>
                </a:solidFill>
                <a:effectLst/>
                <a:uLnTx/>
                <a:uFillTx/>
                <a:latin typeface="Verdana" pitchFamily="34" charset="0"/>
                <a:ea typeface="ＭＳ Ｐゴシック" charset="0"/>
                <a:cs typeface="+mn-cs"/>
              </a:rPr>
              <a:t>(dB / cm.MHz)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Lung		41 (</a:t>
            </a:r>
            <a:r>
              <a:rPr kumimoji="0" lang="nl-BE" sz="1400" b="0" i="0" u="none" strike="noStrike" kern="1200" cap="none" spc="0" normalizeH="0" baseline="0" noProof="0">
                <a:ln>
                  <a:noFill/>
                </a:ln>
                <a:solidFill>
                  <a:srgbClr val="FFFFFF"/>
                </a:solidFill>
                <a:effectLst/>
                <a:uLnTx/>
                <a:uFillTx/>
                <a:latin typeface="Symbol" pitchFamily="18" charset="2"/>
                <a:ea typeface="ＭＳ Ｐゴシック" charset="0"/>
                <a:cs typeface="+mn-cs"/>
              </a:rPr>
              <a:t>a</a:t>
            </a: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is large for air and bone)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Bone		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Kidney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Liver		0.94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Fat		0.63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Blood		0.18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Brain		0.85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Water		0.0022</a:t>
            </a:r>
            <a:endParaRPr kumimoji="0" lang="en-US" sz="1400" b="0" i="0" u="none" strike="noStrike" kern="1200" cap="none" spc="0" normalizeH="0" baseline="0" noProof="0">
              <a:ln>
                <a:noFill/>
              </a:ln>
              <a:solidFill>
                <a:srgbClr val="FFFFFF"/>
              </a:solidFill>
              <a:effectLst/>
              <a:uLnTx/>
              <a:uFillTx/>
              <a:latin typeface="Verdana" pitchFamily="34" charset="0"/>
              <a:ea typeface="ＭＳ Ｐゴシック" charset="0"/>
              <a:cs typeface="+mn-cs"/>
            </a:endParaRPr>
          </a:p>
        </p:txBody>
      </p:sp>
      <p:sp>
        <p:nvSpPr>
          <p:cNvPr id="6153" name="Rectangle 7"/>
          <p:cNvSpPr>
            <a:spLocks noChangeArrowheads="1"/>
          </p:cNvSpPr>
          <p:nvPr/>
        </p:nvSpPr>
        <p:spPr bwMode="auto">
          <a:xfrm>
            <a:off x="6496050" y="1302594"/>
            <a:ext cx="2857500" cy="830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ＭＳ Ｐゴシック" charset="0"/>
                <a:cs typeface="+mn-cs"/>
              </a:rPr>
              <a:t>n ~ 1 in medical imaging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ＭＳ Ｐゴシック" charset="0"/>
                <a:cs typeface="+mn-cs"/>
              </a:rPr>
              <a:t>z : propagation distance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ＭＳ Ｐゴシック" charset="0"/>
                <a:cs typeface="+mn-cs"/>
              </a:rPr>
              <a:t>f : frequency</a:t>
            </a:r>
          </a:p>
        </p:txBody>
      </p:sp>
      <p:graphicFrame>
        <p:nvGraphicFramePr>
          <p:cNvPr id="6147" name="Object 5"/>
          <p:cNvGraphicFramePr>
            <a:graphicFrameLocks noChangeAspect="1"/>
          </p:cNvGraphicFramePr>
          <p:nvPr/>
        </p:nvGraphicFramePr>
        <p:xfrm>
          <a:off x="4174878" y="2492896"/>
          <a:ext cx="1489075" cy="692150"/>
        </p:xfrm>
        <a:graphic>
          <a:graphicData uri="http://schemas.openxmlformats.org/presentationml/2006/ole">
            <mc:AlternateContent xmlns:mc="http://schemas.openxmlformats.org/markup-compatibility/2006">
              <mc:Choice xmlns:v="urn:schemas-microsoft-com:vml" Requires="v">
                <p:oleObj spid="_x0000_s155685" name="Equation" r:id="rId6" imgW="927077" imgH="431570" progId="">
                  <p:embed/>
                </p:oleObj>
              </mc:Choice>
              <mc:Fallback>
                <p:oleObj name="Equation" r:id="rId6" imgW="927077" imgH="431570" progId="">
                  <p:embed/>
                  <p:pic>
                    <p:nvPicPr>
                      <p:cNvPr id="614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878" y="2492896"/>
                        <a:ext cx="1489075"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66662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p:cNvSpPr>
            <a:spLocks noGrp="1"/>
          </p:cNvSpPr>
          <p:nvPr>
            <p:ph idx="1"/>
          </p:nvPr>
        </p:nvSpPr>
        <p:spPr>
          <a:xfrm>
            <a:off x="1981200" y="357189"/>
            <a:ext cx="8229600" cy="5857875"/>
          </a:xfrm>
        </p:spPr>
        <p:txBody>
          <a:bodyPr/>
          <a:lstStyle/>
          <a:p>
            <a:pPr lvl="1">
              <a:lnSpc>
                <a:spcPct val="150000"/>
              </a:lnSpc>
            </a:pPr>
            <a:r>
              <a:rPr lang="nl-BE" dirty="0"/>
              <a:t>Smallest possible inhomogeneity = point scatterer</a:t>
            </a:r>
            <a:br>
              <a:rPr lang="nl-BE" dirty="0"/>
            </a:br>
            <a:r>
              <a:rPr lang="nl-BE" dirty="0"/>
              <a:t>-&gt; retransmits incident wave in all directions (Huygens)</a:t>
            </a:r>
          </a:p>
          <a:p>
            <a:pPr lvl="1">
              <a:lnSpc>
                <a:spcPct val="150000"/>
              </a:lnSpc>
            </a:pPr>
            <a:r>
              <a:rPr lang="nl-BE" dirty="0"/>
              <a:t>Finite scatterer = collection of point scatterers</a:t>
            </a:r>
            <a:br>
              <a:rPr lang="nl-BE" dirty="0"/>
            </a:br>
            <a:r>
              <a:rPr lang="nl-BE" dirty="0"/>
              <a:t>-&gt; forms interference of constituting point scattering</a:t>
            </a:r>
          </a:p>
          <a:p>
            <a:pPr lvl="1">
              <a:lnSpc>
                <a:spcPct val="150000"/>
              </a:lnSpc>
            </a:pPr>
            <a:endParaRPr lang="nl-BE" dirty="0"/>
          </a:p>
          <a:p>
            <a:pPr lvl="1">
              <a:lnSpc>
                <a:spcPct val="150000"/>
              </a:lnSpc>
            </a:pPr>
            <a:endParaRPr lang="nl-BE" dirty="0"/>
          </a:p>
          <a:p>
            <a:pPr lvl="1">
              <a:lnSpc>
                <a:spcPct val="150000"/>
              </a:lnSpc>
            </a:pPr>
            <a:endParaRPr lang="nl-BE" dirty="0"/>
          </a:p>
          <a:p>
            <a:pPr lvl="1">
              <a:lnSpc>
                <a:spcPct val="150000"/>
              </a:lnSpc>
            </a:pPr>
            <a:endParaRPr lang="nl-BE" dirty="0"/>
          </a:p>
          <a:p>
            <a:pPr lvl="1">
              <a:lnSpc>
                <a:spcPct val="150000"/>
              </a:lnSpc>
            </a:pPr>
            <a:endParaRPr lang="nl-BE" dirty="0"/>
          </a:p>
          <a:p>
            <a:pPr lvl="1">
              <a:lnSpc>
                <a:spcPct val="150000"/>
              </a:lnSpc>
            </a:pPr>
            <a:endParaRPr lang="nl-BE" dirty="0"/>
          </a:p>
          <a:p>
            <a:pPr lvl="1">
              <a:lnSpc>
                <a:spcPct val="150000"/>
              </a:lnSpc>
              <a:buFont typeface="Arial" charset="0"/>
              <a:buNone/>
            </a:pPr>
            <a:r>
              <a:rPr lang="nl-BE" dirty="0"/>
              <a:t>diffraction pattern			diffraction pattern</a:t>
            </a:r>
          </a:p>
          <a:p>
            <a:pPr lvl="1">
              <a:buFont typeface="Arial" charset="0"/>
              <a:buNone/>
            </a:pPr>
            <a:r>
              <a:rPr lang="nl-BE" dirty="0"/>
              <a:t>of small scatterer			of large scatterer</a:t>
            </a:r>
          </a:p>
        </p:txBody>
      </p:sp>
      <p:sp>
        <p:nvSpPr>
          <p:cNvPr id="3" name="Date Placeholder 2"/>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pitchFamily="116" charset="-128"/>
                <a:cs typeface="+mn-cs"/>
              </a:rPr>
              <a:pPr marL="0" marR="0" lvl="0" indent="0" algn="l" defTabSz="914400" rtl="0" eaLnBrk="0" fontAlgn="auto" latinLnBrk="0" hangingPunct="0">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pitchFamily="116" charset="-128"/>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CF98-3BD7-424D-9723-8F38D6FDE974}"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40966" name="Picture 6" descr="07-07a.eps"/>
          <p:cNvPicPr>
            <a:picLocks noChangeAspect="1"/>
          </p:cNvPicPr>
          <p:nvPr/>
        </p:nvPicPr>
        <p:blipFill>
          <a:blip r:embed="rId3" cstate="print">
            <a:duotone>
              <a:schemeClr val="bg2">
                <a:shade val="45000"/>
                <a:satMod val="135000"/>
              </a:schemeClr>
              <a:prstClr val="white"/>
            </a:duotone>
            <a:lum bright="100000" contrast="100000"/>
          </a:blip>
          <a:srcRect/>
          <a:stretch>
            <a:fillRect/>
          </a:stretch>
        </p:blipFill>
        <p:spPr bwMode="auto">
          <a:xfrm>
            <a:off x="2309814" y="2214563"/>
            <a:ext cx="3862387" cy="2576512"/>
          </a:xfrm>
          <a:prstGeom prst="rect">
            <a:avLst/>
          </a:prstGeom>
          <a:noFill/>
          <a:ln w="9525">
            <a:noFill/>
            <a:miter lim="800000"/>
            <a:headEnd/>
            <a:tailEnd/>
          </a:ln>
        </p:spPr>
      </p:pic>
      <p:pic>
        <p:nvPicPr>
          <p:cNvPr id="40967" name="Picture 7" descr="07-07b.eps"/>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6453189" y="2214563"/>
            <a:ext cx="3455987" cy="2527300"/>
          </a:xfrm>
          <a:prstGeom prst="rect">
            <a:avLst/>
          </a:prstGeom>
          <a:noFill/>
          <a:ln w="9525">
            <a:noFill/>
            <a:miter lim="800000"/>
            <a:headEnd/>
            <a:tailEnd/>
          </a:ln>
        </p:spPr>
      </p:pic>
    </p:spTree>
    <p:extLst>
      <p:ext uri="{BB962C8B-B14F-4D97-AF65-F5344CB8AC3E}">
        <p14:creationId xmlns:p14="http://schemas.microsoft.com/office/powerpoint/2010/main" val="30647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idx="1"/>
          </p:nvPr>
        </p:nvSpPr>
        <p:spPr>
          <a:xfrm>
            <a:off x="1981200" y="357189"/>
            <a:ext cx="8229600" cy="5857875"/>
          </a:xfrm>
        </p:spPr>
        <p:txBody>
          <a:bodyPr/>
          <a:lstStyle/>
          <a:p>
            <a:pPr lvl="1"/>
            <a:r>
              <a:rPr lang="nl-BE">
                <a:solidFill>
                  <a:srgbClr val="FF0000"/>
                </a:solidFill>
              </a:rPr>
              <a:t>Scattering</a:t>
            </a:r>
          </a:p>
          <a:p>
            <a:pPr lvl="2">
              <a:lnSpc>
                <a:spcPct val="150000"/>
              </a:lnSpc>
              <a:buFont typeface="Symbol" pitchFamily="18" charset="2"/>
              <a:buNone/>
            </a:pPr>
            <a:r>
              <a:rPr lang="nl-BE"/>
              <a:t>homogeneous tissue		inhomogeneous tissue</a:t>
            </a:r>
          </a:p>
          <a:p>
            <a:pPr lvl="2"/>
            <a:endParaRPr lang="nl-BE">
              <a:solidFill>
                <a:srgbClr val="FF0000"/>
              </a:solidFill>
            </a:endParaRP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FA169-95B2-482E-AD06-E06A6DD85B4B}"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39942" name="Picture 4"/>
          <p:cNvPicPr>
            <a:picLocks noChangeAspect="1" noChangeArrowheads="1"/>
          </p:cNvPicPr>
          <p:nvPr/>
        </p:nvPicPr>
        <p:blipFill>
          <a:blip r:embed="rId3" cstate="print"/>
          <a:srcRect/>
          <a:stretch>
            <a:fillRect/>
          </a:stretch>
        </p:blipFill>
        <p:spPr bwMode="auto">
          <a:xfrm>
            <a:off x="2452688" y="1143001"/>
            <a:ext cx="3448050" cy="2689225"/>
          </a:xfrm>
          <a:prstGeom prst="rect">
            <a:avLst/>
          </a:prstGeom>
          <a:noFill/>
          <a:ln w="9525">
            <a:noFill/>
            <a:miter lim="800000"/>
            <a:headEnd/>
            <a:tailEnd/>
          </a:ln>
        </p:spPr>
      </p:pic>
      <p:pic>
        <p:nvPicPr>
          <p:cNvPr id="39943" name="Picture 5"/>
          <p:cNvPicPr>
            <a:picLocks noChangeAspect="1" noChangeArrowheads="1"/>
          </p:cNvPicPr>
          <p:nvPr/>
        </p:nvPicPr>
        <p:blipFill>
          <a:blip r:embed="rId4" cstate="print"/>
          <a:srcRect/>
          <a:stretch>
            <a:fillRect/>
          </a:stretch>
        </p:blipFill>
        <p:spPr bwMode="auto">
          <a:xfrm>
            <a:off x="6238875" y="1143001"/>
            <a:ext cx="3500438" cy="2709863"/>
          </a:xfrm>
          <a:prstGeom prst="rect">
            <a:avLst/>
          </a:prstGeom>
          <a:noFill/>
          <a:ln w="9525">
            <a:noFill/>
            <a:miter lim="800000"/>
            <a:headEnd/>
            <a:tailEnd/>
          </a:ln>
        </p:spPr>
      </p:pic>
      <p:pic>
        <p:nvPicPr>
          <p:cNvPr id="39944" name="Picture 14" descr="Image_focused"/>
          <p:cNvPicPr>
            <a:picLocks noChangeAspect="1" noChangeArrowheads="1"/>
          </p:cNvPicPr>
          <p:nvPr/>
        </p:nvPicPr>
        <p:blipFill>
          <a:blip r:embed="rId5" cstate="print"/>
          <a:srcRect/>
          <a:stretch>
            <a:fillRect/>
          </a:stretch>
        </p:blipFill>
        <p:spPr bwMode="auto">
          <a:xfrm>
            <a:off x="6659563" y="3861048"/>
            <a:ext cx="3008312" cy="2381250"/>
          </a:xfrm>
          <a:prstGeom prst="rect">
            <a:avLst/>
          </a:prstGeom>
          <a:noFill/>
          <a:ln w="9525">
            <a:noFill/>
            <a:miter lim="800000"/>
            <a:headEnd/>
            <a:tailEnd/>
          </a:ln>
        </p:spPr>
      </p:pic>
      <p:sp>
        <p:nvSpPr>
          <p:cNvPr id="39945" name="Text Box 5"/>
          <p:cNvSpPr txBox="1">
            <a:spLocks noChangeArrowheads="1"/>
          </p:cNvSpPr>
          <p:nvPr/>
        </p:nvSpPr>
        <p:spPr bwMode="auto">
          <a:xfrm>
            <a:off x="3095626" y="3714750"/>
            <a:ext cx="2314575" cy="36988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specular reflection</a:t>
            </a:r>
          </a:p>
        </p:txBody>
      </p:sp>
      <p:sp>
        <p:nvSpPr>
          <p:cNvPr id="39946" name="Text Box 6"/>
          <p:cNvSpPr txBox="1">
            <a:spLocks noChangeArrowheads="1"/>
          </p:cNvSpPr>
          <p:nvPr/>
        </p:nvSpPr>
        <p:spPr bwMode="auto">
          <a:xfrm>
            <a:off x="4024313" y="2406650"/>
            <a:ext cx="792162" cy="36988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noise</a:t>
            </a:r>
          </a:p>
        </p:txBody>
      </p:sp>
      <p:sp>
        <p:nvSpPr>
          <p:cNvPr id="39947" name="Text Box 13"/>
          <p:cNvSpPr txBox="1">
            <a:spLocks noChangeArrowheads="1"/>
          </p:cNvSpPr>
          <p:nvPr/>
        </p:nvSpPr>
        <p:spPr bwMode="auto">
          <a:xfrm>
            <a:off x="7686676" y="2990851"/>
            <a:ext cx="981075" cy="366713"/>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scatter</a:t>
            </a:r>
          </a:p>
        </p:txBody>
      </p:sp>
      <p:cxnSp>
        <p:nvCxnSpPr>
          <p:cNvPr id="13" name="Straight Arrow Connector 12"/>
          <p:cNvCxnSpPr>
            <a:stCxn id="39945" idx="0"/>
          </p:cNvCxnSpPr>
          <p:nvPr/>
        </p:nvCxnSpPr>
        <p:spPr>
          <a:xfrm rot="16200000" flipV="1">
            <a:off x="3674269" y="3136106"/>
            <a:ext cx="857250" cy="300038"/>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9945" idx="0"/>
          </p:cNvCxnSpPr>
          <p:nvPr/>
        </p:nvCxnSpPr>
        <p:spPr>
          <a:xfrm rot="5400000" flipH="1" flipV="1">
            <a:off x="4067176" y="3043238"/>
            <a:ext cx="857250" cy="485775"/>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841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a:xfrm>
            <a:off x="3725787" y="1762126"/>
            <a:ext cx="4740426" cy="4724399"/>
          </a:xfrm>
        </p:spPr>
        <p:txBody>
          <a:bodyPr>
            <a:noAutofit/>
          </a:bodyPr>
          <a:lstStyle/>
          <a:p>
            <a:pPr marL="457200" indent="-457200">
              <a:spcBef>
                <a:spcPts val="0"/>
              </a:spcBef>
            </a:pPr>
            <a:r>
              <a:rPr lang="en-US" sz="2000" dirty="0"/>
              <a:t>US Basics</a:t>
            </a:r>
          </a:p>
          <a:p>
            <a:pPr marL="68580" indent="0">
              <a:spcBef>
                <a:spcPts val="0"/>
              </a:spcBef>
              <a:buNone/>
            </a:pPr>
            <a:r>
              <a:rPr lang="en-US" sz="2000" b="0" dirty="0"/>
              <a:t>	– Wave Equation</a:t>
            </a:r>
          </a:p>
          <a:p>
            <a:pPr marL="68580" indent="0">
              <a:spcBef>
                <a:spcPts val="0"/>
              </a:spcBef>
              <a:buNone/>
            </a:pPr>
            <a:r>
              <a:rPr lang="en-US" sz="2000" b="0" dirty="0"/>
              <a:t>	– Transduction &amp; Measurement</a:t>
            </a:r>
            <a:endParaRPr lang="en-US" altLang="zh-CN" sz="2000" b="0" dirty="0"/>
          </a:p>
          <a:p>
            <a:pPr marL="457200" indent="-457200">
              <a:spcBef>
                <a:spcPts val="0"/>
              </a:spcBef>
            </a:pPr>
            <a:r>
              <a:rPr lang="en-US" sz="2000" dirty="0"/>
              <a:t>US &amp; Tissue Interaction</a:t>
            </a:r>
          </a:p>
          <a:p>
            <a:pPr marL="68580" indent="0">
              <a:spcBef>
                <a:spcPts val="0"/>
              </a:spcBef>
              <a:buNone/>
            </a:pPr>
            <a:r>
              <a:rPr lang="en-US" sz="2000" b="0" dirty="0"/>
              <a:t>	–</a:t>
            </a:r>
            <a:r>
              <a:rPr lang="en-US" altLang="zh-CN" sz="2000" b="0" dirty="0"/>
              <a:t> Huygens Principle</a:t>
            </a:r>
          </a:p>
          <a:p>
            <a:pPr marL="68580" indent="0">
              <a:spcBef>
                <a:spcPts val="0"/>
              </a:spcBef>
              <a:buNone/>
            </a:pPr>
            <a:r>
              <a:rPr lang="en-US" sz="2000" b="0" dirty="0"/>
              <a:t>	– Interaction Mechanisms</a:t>
            </a:r>
          </a:p>
          <a:p>
            <a:pPr marL="457200" indent="-457200">
              <a:spcBef>
                <a:spcPts val="0"/>
              </a:spcBef>
            </a:pPr>
            <a:r>
              <a:rPr lang="en-US" sz="2000" dirty="0">
                <a:solidFill>
                  <a:srgbClr val="FF0000"/>
                </a:solidFill>
              </a:rPr>
              <a:t>US Imaging Modes</a:t>
            </a:r>
          </a:p>
          <a:p>
            <a:pPr marL="0" indent="0">
              <a:spcBef>
                <a:spcPts val="0"/>
              </a:spcBef>
              <a:buNone/>
            </a:pPr>
            <a:r>
              <a:rPr lang="en-US" sz="2000" b="0" dirty="0">
                <a:solidFill>
                  <a:srgbClr val="FF0000"/>
                </a:solidFill>
              </a:rPr>
              <a:t>	– A, M, &amp; B Modes</a:t>
            </a:r>
          </a:p>
          <a:p>
            <a:pPr marL="68580" indent="0">
              <a:spcBef>
                <a:spcPts val="0"/>
              </a:spcBef>
              <a:buNone/>
            </a:pPr>
            <a:r>
              <a:rPr lang="en-US" sz="2000" b="0" dirty="0">
                <a:solidFill>
                  <a:srgbClr val="FF0000"/>
                </a:solidFill>
              </a:rPr>
              <a:t>	– Array Imaging</a:t>
            </a:r>
          </a:p>
          <a:p>
            <a:pPr marL="457200" indent="-457200">
              <a:spcBef>
                <a:spcPts val="0"/>
              </a:spcBef>
            </a:pPr>
            <a:r>
              <a:rPr lang="en-US" sz="2000" dirty="0"/>
              <a:t>Doppler Imaging</a:t>
            </a:r>
          </a:p>
          <a:p>
            <a:pPr marL="68580" indent="0">
              <a:spcBef>
                <a:spcPts val="0"/>
              </a:spcBef>
              <a:buNone/>
            </a:pPr>
            <a:r>
              <a:rPr lang="en-US" sz="2000" b="0" dirty="0"/>
              <a:t>	– CW &amp; PW</a:t>
            </a:r>
            <a:endParaRPr lang="en-US" sz="2000" dirty="0"/>
          </a:p>
          <a:p>
            <a:pPr marL="68580" indent="0">
              <a:spcBef>
                <a:spcPts val="0"/>
              </a:spcBef>
              <a:buNone/>
            </a:pPr>
            <a:r>
              <a:rPr lang="en-US" sz="2000" dirty="0"/>
              <a:t>	</a:t>
            </a:r>
            <a:r>
              <a:rPr lang="en-US" sz="2000" b="0" dirty="0"/>
              <a:t>– Color</a:t>
            </a:r>
          </a:p>
          <a:p>
            <a:pPr marL="457200" indent="-457200">
              <a:spcBef>
                <a:spcPts val="0"/>
              </a:spcBef>
            </a:pPr>
            <a:r>
              <a:rPr lang="en-US" altLang="zh-CN" sz="2000" dirty="0"/>
              <a:t>Image Quality</a:t>
            </a:r>
          </a:p>
          <a:p>
            <a:pPr marL="68580" indent="0">
              <a:spcBef>
                <a:spcPts val="0"/>
              </a:spcBef>
              <a:buNone/>
            </a:pPr>
            <a:r>
              <a:rPr lang="en-US" altLang="zh-CN" sz="2000" b="0" dirty="0"/>
              <a:t>	– Resolution</a:t>
            </a:r>
            <a:endParaRPr lang="en-US" altLang="zh-CN" sz="2000" dirty="0"/>
          </a:p>
          <a:p>
            <a:pPr marL="68580" indent="0">
              <a:spcBef>
                <a:spcPts val="0"/>
              </a:spcBef>
              <a:buNone/>
            </a:pPr>
            <a:r>
              <a:rPr lang="en-US" altLang="zh-CN" sz="2000" dirty="0"/>
              <a:t>	</a:t>
            </a:r>
            <a:r>
              <a:rPr lang="en-US" altLang="zh-CN" sz="2000" b="0" dirty="0"/>
              <a:t>– Artifacts</a:t>
            </a:r>
            <a:endParaRPr lang="en-US" altLang="zh-CN" sz="2000" dirty="0"/>
          </a:p>
        </p:txBody>
      </p:sp>
    </p:spTree>
    <p:extLst>
      <p:ext uri="{BB962C8B-B14F-4D97-AF65-F5344CB8AC3E}">
        <p14:creationId xmlns:p14="http://schemas.microsoft.com/office/powerpoint/2010/main" val="127674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a:xfrm>
            <a:off x="3725787" y="1762126"/>
            <a:ext cx="4740426" cy="4724399"/>
          </a:xfrm>
        </p:spPr>
        <p:txBody>
          <a:bodyPr>
            <a:noAutofit/>
          </a:bodyPr>
          <a:lstStyle/>
          <a:p>
            <a:pPr marL="457200" indent="-457200">
              <a:spcBef>
                <a:spcPts val="0"/>
              </a:spcBef>
            </a:pPr>
            <a:r>
              <a:rPr lang="en-US" sz="2000" dirty="0">
                <a:solidFill>
                  <a:srgbClr val="FF0000"/>
                </a:solidFill>
              </a:rPr>
              <a:t>US Basics</a:t>
            </a:r>
          </a:p>
          <a:p>
            <a:pPr marL="68580" indent="0">
              <a:spcBef>
                <a:spcPts val="0"/>
              </a:spcBef>
              <a:buNone/>
            </a:pPr>
            <a:r>
              <a:rPr lang="en-US" sz="2000" b="0" dirty="0">
                <a:solidFill>
                  <a:srgbClr val="FF0000"/>
                </a:solidFill>
              </a:rPr>
              <a:t>	– Wave Equation</a:t>
            </a:r>
          </a:p>
          <a:p>
            <a:pPr marL="68580" indent="0">
              <a:spcBef>
                <a:spcPts val="0"/>
              </a:spcBef>
              <a:buNone/>
            </a:pPr>
            <a:r>
              <a:rPr lang="en-US" sz="2000" b="0" dirty="0">
                <a:solidFill>
                  <a:srgbClr val="FF0000"/>
                </a:solidFill>
              </a:rPr>
              <a:t>	– Transduction &amp; Measurement</a:t>
            </a:r>
            <a:endParaRPr lang="en-US" altLang="zh-CN" sz="2000" b="0" dirty="0">
              <a:solidFill>
                <a:srgbClr val="FF0000"/>
              </a:solidFill>
            </a:endParaRPr>
          </a:p>
          <a:p>
            <a:pPr marL="457200" indent="-457200">
              <a:spcBef>
                <a:spcPts val="0"/>
              </a:spcBef>
            </a:pPr>
            <a:r>
              <a:rPr lang="en-US" sz="2000" dirty="0"/>
              <a:t>US &amp; Tissue Interaction</a:t>
            </a:r>
          </a:p>
          <a:p>
            <a:pPr marL="68580" indent="0">
              <a:spcBef>
                <a:spcPts val="0"/>
              </a:spcBef>
              <a:buNone/>
            </a:pPr>
            <a:r>
              <a:rPr lang="en-US" sz="2000" b="0" dirty="0"/>
              <a:t>	–</a:t>
            </a:r>
            <a:r>
              <a:rPr lang="en-US" altLang="zh-CN" sz="2000" b="0" dirty="0"/>
              <a:t> Huygens Principle</a:t>
            </a:r>
          </a:p>
          <a:p>
            <a:pPr marL="68580" indent="0">
              <a:spcBef>
                <a:spcPts val="0"/>
              </a:spcBef>
              <a:buNone/>
            </a:pPr>
            <a:r>
              <a:rPr lang="en-US" sz="2000" b="0" dirty="0"/>
              <a:t>	– Interaction Mechanisms</a:t>
            </a:r>
          </a:p>
          <a:p>
            <a:pPr marL="457200" indent="-457200">
              <a:spcBef>
                <a:spcPts val="0"/>
              </a:spcBef>
            </a:pPr>
            <a:r>
              <a:rPr lang="en-US" sz="2000" dirty="0"/>
              <a:t>US Imaging Modes</a:t>
            </a:r>
          </a:p>
          <a:p>
            <a:pPr marL="0" indent="0">
              <a:spcBef>
                <a:spcPts val="0"/>
              </a:spcBef>
              <a:buNone/>
            </a:pPr>
            <a:r>
              <a:rPr lang="en-US" sz="2000" b="0" dirty="0"/>
              <a:t>	– A, M, &amp; B Modes</a:t>
            </a:r>
          </a:p>
          <a:p>
            <a:pPr marL="68580" indent="0">
              <a:spcBef>
                <a:spcPts val="0"/>
              </a:spcBef>
              <a:buNone/>
            </a:pPr>
            <a:r>
              <a:rPr lang="en-US" sz="2000" b="0" dirty="0"/>
              <a:t>	– Array Imaging</a:t>
            </a:r>
          </a:p>
          <a:p>
            <a:pPr marL="457200" indent="-457200">
              <a:spcBef>
                <a:spcPts val="0"/>
              </a:spcBef>
            </a:pPr>
            <a:r>
              <a:rPr lang="en-US" sz="2000" dirty="0"/>
              <a:t>Doppler Imaging</a:t>
            </a:r>
          </a:p>
          <a:p>
            <a:pPr marL="68580" indent="0">
              <a:spcBef>
                <a:spcPts val="0"/>
              </a:spcBef>
              <a:buNone/>
            </a:pPr>
            <a:r>
              <a:rPr lang="en-US" sz="2000" b="0" dirty="0"/>
              <a:t>	– CW &amp; PW</a:t>
            </a:r>
            <a:endParaRPr lang="en-US" sz="2000" dirty="0"/>
          </a:p>
          <a:p>
            <a:pPr marL="68580" indent="0">
              <a:spcBef>
                <a:spcPts val="0"/>
              </a:spcBef>
              <a:buNone/>
            </a:pPr>
            <a:r>
              <a:rPr lang="en-US" sz="2000" dirty="0"/>
              <a:t>	</a:t>
            </a:r>
            <a:r>
              <a:rPr lang="en-US" sz="2000" b="0" dirty="0"/>
              <a:t>– Color</a:t>
            </a:r>
          </a:p>
          <a:p>
            <a:pPr marL="457200" indent="-457200">
              <a:spcBef>
                <a:spcPts val="0"/>
              </a:spcBef>
            </a:pPr>
            <a:r>
              <a:rPr lang="en-US" altLang="zh-CN" sz="2000" dirty="0"/>
              <a:t>Image Quality</a:t>
            </a:r>
          </a:p>
          <a:p>
            <a:pPr marL="68580" indent="0">
              <a:spcBef>
                <a:spcPts val="0"/>
              </a:spcBef>
              <a:buNone/>
            </a:pPr>
            <a:r>
              <a:rPr lang="en-US" altLang="zh-CN" sz="2000" b="0" dirty="0"/>
              <a:t>	– Resolution</a:t>
            </a:r>
            <a:endParaRPr lang="en-US" altLang="zh-CN" sz="2000" dirty="0"/>
          </a:p>
          <a:p>
            <a:pPr marL="68580" indent="0">
              <a:spcBef>
                <a:spcPts val="0"/>
              </a:spcBef>
              <a:buNone/>
            </a:pPr>
            <a:r>
              <a:rPr lang="en-US" altLang="zh-CN" sz="2000" dirty="0"/>
              <a:t>	</a:t>
            </a:r>
            <a:r>
              <a:rPr lang="en-US" altLang="zh-CN" sz="2000" b="0" dirty="0"/>
              <a:t>– Artifacts</a:t>
            </a:r>
            <a:endParaRPr lang="en-US" altLang="zh-CN" sz="2000" dirty="0"/>
          </a:p>
        </p:txBody>
      </p:sp>
    </p:spTree>
    <p:extLst>
      <p:ext uri="{BB962C8B-B14F-4D97-AF65-F5344CB8AC3E}">
        <p14:creationId xmlns:p14="http://schemas.microsoft.com/office/powerpoint/2010/main" val="3090416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nl-BE"/>
              <a:t> Gray scale Imaging</a:t>
            </a:r>
          </a:p>
        </p:txBody>
      </p:sp>
      <p:sp>
        <p:nvSpPr>
          <p:cNvPr id="41987" name="Content Placeholder 2"/>
          <p:cNvSpPr>
            <a:spLocks noGrp="1"/>
          </p:cNvSpPr>
          <p:nvPr>
            <p:ph idx="1"/>
          </p:nvPr>
        </p:nvSpPr>
        <p:spPr/>
        <p:txBody>
          <a:bodyPr/>
          <a:lstStyle/>
          <a:p>
            <a:pPr eaLnBrk="1" hangingPunct="1"/>
            <a:r>
              <a:rPr lang="en-US" dirty="0"/>
              <a:t>A mode </a:t>
            </a:r>
            <a:r>
              <a:rPr lang="en-US" dirty="0">
                <a:solidFill>
                  <a:schemeClr val="bg2"/>
                </a:solidFill>
              </a:rPr>
              <a:t>(A = amplitude)</a:t>
            </a: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endParaRPr lang="en-US" dirty="0">
              <a:solidFill>
                <a:schemeClr val="bg2"/>
              </a:solidFill>
            </a:endParaRPr>
          </a:p>
          <a:p>
            <a:pPr eaLnBrk="1" hangingPunct="1">
              <a:buFont typeface="Verdana" pitchFamily="34" charset="0"/>
              <a:buNone/>
            </a:pPr>
            <a:r>
              <a:rPr lang="en-US" dirty="0">
                <a:solidFill>
                  <a:schemeClr val="bg2"/>
                </a:solidFill>
              </a:rPr>
              <a:t>							</a:t>
            </a:r>
            <a:r>
              <a:rPr lang="en-US" sz="1600" dirty="0">
                <a:solidFill>
                  <a:schemeClr val="bg2"/>
                </a:solidFill>
              </a:rPr>
              <a:t>2 x distance = c x time</a:t>
            </a:r>
            <a:endParaRPr lang="en-US" sz="1600" dirty="0"/>
          </a:p>
          <a:p>
            <a:pPr lvl="1" eaLnBrk="1" hangingPunct="1">
              <a:lnSpc>
                <a:spcPct val="150000"/>
              </a:lnSpc>
            </a:pPr>
            <a:endParaRPr lang="en-US" dirty="0"/>
          </a:p>
        </p:txBody>
      </p:sp>
      <p:sp>
        <p:nvSpPr>
          <p:cNvPr id="4" name="Date Placeholder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1A755-5003-47FF-8B5D-29A4AE21F063}"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BF503-96DF-4CF5-88B0-4A64FFC0B2BC}"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41991" name="Picture 2"/>
          <p:cNvPicPr>
            <a:picLocks noChangeAspect="1" noChangeArrowheads="1"/>
          </p:cNvPicPr>
          <p:nvPr/>
        </p:nvPicPr>
        <p:blipFill>
          <a:blip r:embed="rId5" cstate="print"/>
          <a:srcRect/>
          <a:stretch>
            <a:fillRect/>
          </a:stretch>
        </p:blipFill>
        <p:spPr bwMode="auto">
          <a:xfrm>
            <a:off x="2674939" y="1479551"/>
            <a:ext cx="3063875" cy="2378075"/>
          </a:xfrm>
          <a:prstGeom prst="rect">
            <a:avLst/>
          </a:prstGeom>
          <a:noFill/>
          <a:ln w="9525">
            <a:noFill/>
            <a:miter lim="800000"/>
            <a:headEnd/>
            <a:tailEnd/>
          </a:ln>
        </p:spPr>
      </p:pic>
      <p:pic>
        <p:nvPicPr>
          <p:cNvPr id="41992" name="Picture 3"/>
          <p:cNvPicPr>
            <a:picLocks noChangeAspect="1" noChangeArrowheads="1"/>
          </p:cNvPicPr>
          <p:nvPr/>
        </p:nvPicPr>
        <p:blipFill>
          <a:blip r:embed="rId6" cstate="print"/>
          <a:srcRect/>
          <a:stretch>
            <a:fillRect/>
          </a:stretch>
        </p:blipFill>
        <p:spPr bwMode="auto">
          <a:xfrm>
            <a:off x="6024563" y="1500189"/>
            <a:ext cx="3143250" cy="2359025"/>
          </a:xfrm>
          <a:prstGeom prst="rect">
            <a:avLst/>
          </a:prstGeom>
          <a:noFill/>
          <a:ln w="9525">
            <a:noFill/>
            <a:miter lim="800000"/>
            <a:headEnd/>
            <a:tailEnd/>
          </a:ln>
        </p:spPr>
      </p:pic>
      <p:sp>
        <p:nvSpPr>
          <p:cNvPr id="41994" name="Oval 7"/>
          <p:cNvSpPr>
            <a:spLocks noChangeArrowheads="1"/>
          </p:cNvSpPr>
          <p:nvPr/>
        </p:nvSpPr>
        <p:spPr bwMode="auto">
          <a:xfrm>
            <a:off x="6596064" y="1714500"/>
            <a:ext cx="2149475" cy="160338"/>
          </a:xfrm>
          <a:prstGeom prst="ellipse">
            <a:avLst/>
          </a:prstGeom>
          <a:noFill/>
          <a:ln w="19050">
            <a:solidFill>
              <a:srgbClr val="FF0000"/>
            </a:solidFill>
            <a:prstDash val="sysDot"/>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1995" name="Text Box 6"/>
          <p:cNvSpPr txBox="1">
            <a:spLocks noChangeArrowheads="1"/>
          </p:cNvSpPr>
          <p:nvPr/>
        </p:nvSpPr>
        <p:spPr bwMode="auto">
          <a:xfrm>
            <a:off x="7524751" y="1857375"/>
            <a:ext cx="2416175" cy="3048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Comic Sans MS" pitchFamily="66" charset="0"/>
                <a:ea typeface="ＭＳ Ｐゴシック" charset="0"/>
                <a:cs typeface="+mn-cs"/>
              </a:rPr>
              <a:t>c for the different tissues</a:t>
            </a:r>
          </a:p>
        </p:txBody>
      </p:sp>
      <p:pic>
        <p:nvPicPr>
          <p:cNvPr id="2" name="WME_echo_puls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2275" y="3998912"/>
            <a:ext cx="4055983" cy="2069379"/>
          </a:xfrm>
          <a:prstGeom prst="rect">
            <a:avLst/>
          </a:prstGeom>
        </p:spPr>
      </p:pic>
    </p:spTree>
    <p:extLst>
      <p:ext uri="{BB962C8B-B14F-4D97-AF65-F5344CB8AC3E}">
        <p14:creationId xmlns:p14="http://schemas.microsoft.com/office/powerpoint/2010/main" val="1075054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1981200" y="357189"/>
            <a:ext cx="8229600" cy="5857875"/>
          </a:xfrm>
        </p:spPr>
        <p:txBody>
          <a:bodyPr/>
          <a:lstStyle/>
          <a:p>
            <a:r>
              <a:rPr lang="nl-BE"/>
              <a:t>M mode </a:t>
            </a:r>
            <a:r>
              <a:rPr lang="en-US">
                <a:solidFill>
                  <a:schemeClr val="bg2"/>
                </a:solidFill>
              </a:rPr>
              <a:t>(M = motion)</a:t>
            </a:r>
          </a:p>
          <a:p>
            <a:pPr lvl="1">
              <a:buFont typeface="Arial" charset="0"/>
              <a:buNone/>
            </a:pPr>
            <a:r>
              <a:rPr lang="en-US"/>
              <a:t>= repeated A mode -&gt; gray scale image</a:t>
            </a:r>
            <a:endParaRPr lang="en-US" sz="2200"/>
          </a:p>
          <a:p>
            <a:endParaRPr lang="nl-BE"/>
          </a:p>
          <a:p>
            <a:pPr lvl="1">
              <a:lnSpc>
                <a:spcPct val="150000"/>
              </a:lnSpc>
            </a:pPr>
            <a:endParaRPr lang="nl-BE"/>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9C0E5-9709-43A3-8BAE-A5C6C12F5F74}"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43014" name="Picture 2"/>
          <p:cNvPicPr>
            <a:picLocks noChangeAspect="1" noChangeArrowheads="1"/>
          </p:cNvPicPr>
          <p:nvPr/>
        </p:nvPicPr>
        <p:blipFill>
          <a:blip r:embed="rId5" cstate="print"/>
          <a:srcRect/>
          <a:stretch>
            <a:fillRect/>
          </a:stretch>
        </p:blipFill>
        <p:spPr bwMode="auto">
          <a:xfrm>
            <a:off x="1952626" y="1285876"/>
            <a:ext cx="3738563" cy="2786063"/>
          </a:xfrm>
          <a:prstGeom prst="rect">
            <a:avLst/>
          </a:prstGeom>
          <a:noFill/>
          <a:ln w="9525">
            <a:noFill/>
            <a:miter lim="800000"/>
            <a:headEnd/>
            <a:tailEnd/>
          </a:ln>
        </p:spPr>
      </p:pic>
      <p:sp>
        <p:nvSpPr>
          <p:cNvPr id="43016" name="Line 6"/>
          <p:cNvSpPr>
            <a:spLocks noChangeShapeType="1"/>
          </p:cNvSpPr>
          <p:nvPr/>
        </p:nvSpPr>
        <p:spPr bwMode="auto">
          <a:xfrm>
            <a:off x="5881688" y="2357438"/>
            <a:ext cx="0" cy="2951162"/>
          </a:xfrm>
          <a:prstGeom prst="line">
            <a:avLst/>
          </a:prstGeom>
          <a:noFill/>
          <a:ln w="28575">
            <a:solidFill>
              <a:schemeClr val="bg2"/>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3017" name="Rectangle 7"/>
          <p:cNvSpPr>
            <a:spLocks noChangeArrowheads="1"/>
          </p:cNvSpPr>
          <p:nvPr/>
        </p:nvSpPr>
        <p:spPr bwMode="auto">
          <a:xfrm>
            <a:off x="5310189" y="5357814"/>
            <a:ext cx="1146175" cy="36988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distance</a:t>
            </a:r>
          </a:p>
        </p:txBody>
      </p:sp>
      <p:sp>
        <p:nvSpPr>
          <p:cNvPr id="43018" name="Line 9"/>
          <p:cNvSpPr>
            <a:spLocks noChangeShapeType="1"/>
          </p:cNvSpPr>
          <p:nvPr/>
        </p:nvSpPr>
        <p:spPr bwMode="auto">
          <a:xfrm>
            <a:off x="5551489" y="4954588"/>
            <a:ext cx="5049837" cy="0"/>
          </a:xfrm>
          <a:prstGeom prst="line">
            <a:avLst/>
          </a:prstGeom>
          <a:noFill/>
          <a:ln w="28575">
            <a:solidFill>
              <a:schemeClr val="bg2"/>
            </a:solidFill>
            <a:round/>
            <a:headEnd type="none" w="sm" len="sm"/>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43019" name="Rectangle 10"/>
          <p:cNvSpPr>
            <a:spLocks noChangeArrowheads="1"/>
          </p:cNvSpPr>
          <p:nvPr/>
        </p:nvSpPr>
        <p:spPr bwMode="auto">
          <a:xfrm>
            <a:off x="9596439" y="5072064"/>
            <a:ext cx="701675" cy="369887"/>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time</a:t>
            </a:r>
          </a:p>
        </p:txBody>
      </p:sp>
      <p:pic>
        <p:nvPicPr>
          <p:cNvPr id="2" name="WME_m_mo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69000" y="1285875"/>
            <a:ext cx="4572000" cy="3657600"/>
          </a:xfrm>
          <a:prstGeom prst="rect">
            <a:avLst/>
          </a:prstGeom>
        </p:spPr>
      </p:pic>
    </p:spTree>
    <p:extLst>
      <p:ext uri="{BB962C8B-B14F-4D97-AF65-F5344CB8AC3E}">
        <p14:creationId xmlns:p14="http://schemas.microsoft.com/office/powerpoint/2010/main" val="1604993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idx="1"/>
          </p:nvPr>
        </p:nvSpPr>
        <p:spPr>
          <a:xfrm>
            <a:off x="1981200" y="357189"/>
            <a:ext cx="8229600" cy="5857875"/>
          </a:xfrm>
        </p:spPr>
        <p:txBody>
          <a:bodyPr/>
          <a:lstStyle/>
          <a:p>
            <a:r>
              <a:rPr lang="nl-BE"/>
              <a:t>B mode </a:t>
            </a:r>
            <a:r>
              <a:rPr lang="en-US">
                <a:solidFill>
                  <a:schemeClr val="bg2"/>
                </a:solidFill>
              </a:rPr>
              <a:t>(B = brightness)</a:t>
            </a:r>
          </a:p>
          <a:p>
            <a:endParaRPr lang="nl-BE"/>
          </a:p>
          <a:p>
            <a:pPr lvl="1">
              <a:lnSpc>
                <a:spcPct val="150000"/>
              </a:lnSpc>
            </a:pPr>
            <a:endParaRPr lang="nl-BE"/>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DE17D-8A12-48FA-8697-B79BF03BD0B9}"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44038" name="Picture 2"/>
          <p:cNvPicPr>
            <a:picLocks noChangeAspect="1" noChangeArrowheads="1"/>
          </p:cNvPicPr>
          <p:nvPr/>
        </p:nvPicPr>
        <p:blipFill>
          <a:blip r:embed="rId7" cstate="print"/>
          <a:srcRect/>
          <a:stretch>
            <a:fillRect/>
          </a:stretch>
        </p:blipFill>
        <p:spPr bwMode="auto">
          <a:xfrm>
            <a:off x="1881189" y="1000126"/>
            <a:ext cx="2435225" cy="2028825"/>
          </a:xfrm>
          <a:prstGeom prst="rect">
            <a:avLst/>
          </a:prstGeom>
          <a:noFill/>
          <a:ln w="9525">
            <a:noFill/>
            <a:miter lim="800000"/>
            <a:headEnd/>
            <a:tailEnd/>
          </a:ln>
        </p:spPr>
      </p:pic>
      <p:pic>
        <p:nvPicPr>
          <p:cNvPr id="44039" name="Picture 4"/>
          <p:cNvPicPr>
            <a:picLocks noChangeAspect="1" noChangeArrowheads="1"/>
          </p:cNvPicPr>
          <p:nvPr/>
        </p:nvPicPr>
        <p:blipFill>
          <a:blip r:embed="rId8" cstate="print"/>
          <a:srcRect/>
          <a:stretch>
            <a:fillRect/>
          </a:stretch>
        </p:blipFill>
        <p:spPr bwMode="auto">
          <a:xfrm>
            <a:off x="4524375" y="1032569"/>
            <a:ext cx="2571750" cy="1976437"/>
          </a:xfrm>
          <a:prstGeom prst="rect">
            <a:avLst/>
          </a:prstGeom>
          <a:noFill/>
          <a:ln w="9525">
            <a:noFill/>
            <a:miter lim="800000"/>
            <a:headEnd/>
            <a:tailEnd/>
          </a:ln>
        </p:spPr>
      </p:pic>
      <p:pic>
        <p:nvPicPr>
          <p:cNvPr id="10" name="WME_ap_4_bl_fl_2.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9" cstate="print"/>
          <a:srcRect/>
          <a:stretch>
            <a:fillRect/>
          </a:stretch>
        </p:blipFill>
        <p:spPr bwMode="auto">
          <a:xfrm>
            <a:off x="7310439" y="1002443"/>
            <a:ext cx="3095625" cy="2063750"/>
          </a:xfrm>
          <a:prstGeom prst="rect">
            <a:avLst/>
          </a:prstGeom>
          <a:noFill/>
          <a:ln w="9525">
            <a:noFill/>
            <a:miter lim="800000"/>
            <a:headEnd/>
            <a:tailEnd/>
          </a:ln>
        </p:spPr>
      </p:pic>
      <p:pic>
        <p:nvPicPr>
          <p:cNvPr id="2" name="WME_echo_phanto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473450" y="3286125"/>
            <a:ext cx="4041193" cy="2928938"/>
          </a:xfrm>
          <a:prstGeom prst="rect">
            <a:avLst/>
          </a:prstGeom>
        </p:spPr>
      </p:pic>
    </p:spTree>
    <p:extLst>
      <p:ext uri="{BB962C8B-B14F-4D97-AF65-F5344CB8AC3E}">
        <p14:creationId xmlns:p14="http://schemas.microsoft.com/office/powerpoint/2010/main" val="15204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cond evt="onNext" delay="0">
                      <p:tgtEl>
                        <p:sldTgt/>
                      </p:tgtEl>
                    </p:cond>
                  </p:endCondLst>
                </p:cTn>
                <p:tgtEl>
                  <p:spTgt spid="10"/>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nl-BE" dirty="0"/>
              <a:t>Phased Arrays</a:t>
            </a:r>
            <a:endParaRPr lang="en-US" dirty="0"/>
          </a:p>
        </p:txBody>
      </p:sp>
      <p:sp>
        <p:nvSpPr>
          <p:cNvPr id="62467" name="Content Placeholder 2"/>
          <p:cNvSpPr>
            <a:spLocks noGrp="1"/>
          </p:cNvSpPr>
          <p:nvPr>
            <p:ph idx="1"/>
          </p:nvPr>
        </p:nvSpPr>
        <p:spPr>
          <a:xfrm>
            <a:off x="1881189" y="1071563"/>
            <a:ext cx="8643937" cy="5143500"/>
          </a:xfrm>
        </p:spPr>
        <p:txBody>
          <a:bodyPr/>
          <a:lstStyle/>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pPr>
              <a:buFont typeface="Verdana" pitchFamily="34" charset="0"/>
              <a:buNone/>
            </a:pPr>
            <a:r>
              <a:rPr lang="en-US" sz="1800" dirty="0">
                <a:solidFill>
                  <a:schemeClr val="bg2"/>
                </a:solidFill>
              </a:rPr>
              <a:t> Artificial phase shift after reception</a:t>
            </a:r>
          </a:p>
          <a:p>
            <a:pPr>
              <a:lnSpc>
                <a:spcPct val="140000"/>
              </a:lnSpc>
              <a:buFont typeface="Verdana" pitchFamily="34" charset="0"/>
              <a:buNone/>
            </a:pPr>
            <a:r>
              <a:rPr lang="en-US" sz="1800" dirty="0">
                <a:solidFill>
                  <a:schemeClr val="bg2"/>
                </a:solidFill>
              </a:rPr>
              <a:t>-&gt; </a:t>
            </a:r>
            <a:r>
              <a:rPr lang="en-US" sz="1800" dirty="0">
                <a:solidFill>
                  <a:srgbClr val="FF0000"/>
                </a:solidFill>
              </a:rPr>
              <a:t>dynamic focusing</a:t>
            </a:r>
          </a:p>
          <a:p>
            <a:pPr>
              <a:lnSpc>
                <a:spcPct val="140000"/>
              </a:lnSpc>
              <a:buFont typeface="Verdana" pitchFamily="34" charset="0"/>
              <a:buNone/>
            </a:pPr>
            <a:r>
              <a:rPr lang="en-US" sz="1800" dirty="0">
                <a:solidFill>
                  <a:schemeClr val="bg2"/>
                </a:solidFill>
              </a:rPr>
              <a:t>-&gt; simultaneous scan lines -&gt; </a:t>
            </a:r>
            <a:r>
              <a:rPr lang="en-US" sz="1800" dirty="0">
                <a:solidFill>
                  <a:srgbClr val="FF0000"/>
                </a:solidFill>
              </a:rPr>
              <a:t>temporal resolution </a:t>
            </a:r>
            <a:r>
              <a:rPr lang="en-US" sz="1800" dirty="0">
                <a:solidFill>
                  <a:schemeClr val="bg2"/>
                </a:solidFill>
              </a:rPr>
              <a:t>  (70 - 80 Hz)</a:t>
            </a:r>
          </a:p>
          <a:p>
            <a:pPr>
              <a:buFont typeface="Verdana" pitchFamily="34" charset="0"/>
              <a:buNone/>
            </a:pPr>
            <a:endParaRPr lang="fr-BE" sz="1800" dirty="0">
              <a:solidFill>
                <a:schemeClr val="bg2"/>
              </a:solidFill>
            </a:endParaRPr>
          </a:p>
        </p:txBody>
      </p:sp>
      <p:sp>
        <p:nvSpPr>
          <p:cNvPr id="4" name="Date Placeholder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F8AFA9-92D0-499B-86F5-0211C70A8C1B}"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262F6-D5E7-4613-9BEE-4E0A94033A63}" type="slidenum">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62471" name="Content Placeholder 11" descr="07-24-1N.eps"/>
          <p:cNvPicPr>
            <a:picLocks noChangeAspect="1"/>
          </p:cNvPicPr>
          <p:nvPr/>
        </p:nvPicPr>
        <p:blipFill>
          <a:blip r:embed="rId3" cstate="print"/>
          <a:srcRect/>
          <a:stretch>
            <a:fillRect/>
          </a:stretch>
        </p:blipFill>
        <p:spPr bwMode="auto">
          <a:xfrm>
            <a:off x="7881938" y="2286001"/>
            <a:ext cx="2360612" cy="3529013"/>
          </a:xfrm>
          <a:prstGeom prst="rect">
            <a:avLst/>
          </a:prstGeom>
          <a:noFill/>
          <a:ln w="9525">
            <a:noFill/>
            <a:miter lim="800000"/>
            <a:headEnd/>
            <a:tailEnd/>
          </a:ln>
        </p:spPr>
      </p:pic>
      <p:pic>
        <p:nvPicPr>
          <p:cNvPr id="62472" name="Picture 3" descr="lineartransducer"/>
          <p:cNvPicPr>
            <a:picLocks noChangeAspect="1" noChangeArrowheads="1"/>
          </p:cNvPicPr>
          <p:nvPr/>
        </p:nvPicPr>
        <p:blipFill>
          <a:blip r:embed="rId4" cstate="print"/>
          <a:srcRect/>
          <a:stretch>
            <a:fillRect/>
          </a:stretch>
        </p:blipFill>
        <p:spPr bwMode="auto">
          <a:xfrm>
            <a:off x="4953000" y="357188"/>
            <a:ext cx="1428750" cy="1428750"/>
          </a:xfrm>
          <a:prstGeom prst="rect">
            <a:avLst/>
          </a:prstGeom>
          <a:noFill/>
          <a:ln w="9525">
            <a:noFill/>
            <a:miter lim="800000"/>
            <a:headEnd/>
            <a:tailEnd/>
          </a:ln>
        </p:spPr>
      </p:pic>
      <p:pic>
        <p:nvPicPr>
          <p:cNvPr id="62473" name="Picture 4" descr="phasedarraytransducer"/>
          <p:cNvPicPr>
            <a:picLocks noChangeAspect="1" noChangeArrowheads="1"/>
          </p:cNvPicPr>
          <p:nvPr/>
        </p:nvPicPr>
        <p:blipFill>
          <a:blip r:embed="rId5" cstate="print"/>
          <a:srcRect/>
          <a:stretch>
            <a:fillRect/>
          </a:stretch>
        </p:blipFill>
        <p:spPr bwMode="auto">
          <a:xfrm>
            <a:off x="7667625" y="357188"/>
            <a:ext cx="1428750" cy="1428750"/>
          </a:xfrm>
          <a:prstGeom prst="rect">
            <a:avLst/>
          </a:prstGeom>
          <a:noFill/>
          <a:ln w="9525">
            <a:noFill/>
            <a:miter lim="800000"/>
            <a:headEnd/>
            <a:tailEnd/>
          </a:ln>
        </p:spPr>
      </p:pic>
      <p:pic>
        <p:nvPicPr>
          <p:cNvPr id="62474" name="Picture 7"/>
          <p:cNvPicPr>
            <a:picLocks noChangeAspect="1" noChangeArrowheads="1"/>
          </p:cNvPicPr>
          <p:nvPr/>
        </p:nvPicPr>
        <p:blipFill>
          <a:blip r:embed="rId6" cstate="print"/>
          <a:srcRect/>
          <a:stretch>
            <a:fillRect/>
          </a:stretch>
        </p:blipFill>
        <p:spPr bwMode="auto">
          <a:xfrm>
            <a:off x="2381250" y="2571750"/>
            <a:ext cx="2489200" cy="2374900"/>
          </a:xfrm>
          <a:prstGeom prst="rect">
            <a:avLst/>
          </a:prstGeom>
          <a:noFill/>
          <a:ln w="9525">
            <a:noFill/>
            <a:miter lim="800000"/>
            <a:headEnd/>
            <a:tailEnd/>
          </a:ln>
        </p:spPr>
      </p:pic>
      <p:pic>
        <p:nvPicPr>
          <p:cNvPr id="62475" name="Picture 8"/>
          <p:cNvPicPr>
            <a:picLocks noChangeAspect="1" noChangeArrowheads="1"/>
          </p:cNvPicPr>
          <p:nvPr/>
        </p:nvPicPr>
        <p:blipFill>
          <a:blip r:embed="rId7" cstate="print"/>
          <a:srcRect/>
          <a:stretch>
            <a:fillRect/>
          </a:stretch>
        </p:blipFill>
        <p:spPr bwMode="auto">
          <a:xfrm>
            <a:off x="5024438" y="2643188"/>
            <a:ext cx="2222500" cy="2273300"/>
          </a:xfrm>
          <a:prstGeom prst="rect">
            <a:avLst/>
          </a:prstGeom>
          <a:noFill/>
          <a:ln w="9525">
            <a:noFill/>
            <a:miter lim="800000"/>
            <a:headEnd/>
            <a:tailEnd/>
          </a:ln>
        </p:spPr>
      </p:pic>
      <p:sp>
        <p:nvSpPr>
          <p:cNvPr id="62476" name="Text Box 8"/>
          <p:cNvSpPr txBox="1">
            <a:spLocks noChangeArrowheads="1"/>
          </p:cNvSpPr>
          <p:nvPr/>
        </p:nvSpPr>
        <p:spPr bwMode="auto">
          <a:xfrm>
            <a:off x="4243388" y="1857375"/>
            <a:ext cx="2603500" cy="5842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Linear array transducer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 1D array of crystals</a:t>
            </a:r>
          </a:p>
        </p:txBody>
      </p:sp>
      <p:sp>
        <p:nvSpPr>
          <p:cNvPr id="62477" name="Text Box 10"/>
          <p:cNvSpPr txBox="1">
            <a:spLocks noChangeArrowheads="1"/>
          </p:cNvSpPr>
          <p:nvPr/>
        </p:nvSpPr>
        <p:spPr bwMode="auto">
          <a:xfrm>
            <a:off x="7381876" y="1857375"/>
            <a:ext cx="2703513"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Phased array transducer</a:t>
            </a:r>
          </a:p>
        </p:txBody>
      </p:sp>
      <p:sp>
        <p:nvSpPr>
          <p:cNvPr id="62478" name="Line 11"/>
          <p:cNvSpPr>
            <a:spLocks noChangeShapeType="1"/>
          </p:cNvSpPr>
          <p:nvPr/>
        </p:nvSpPr>
        <p:spPr bwMode="auto">
          <a:xfrm flipH="1">
            <a:off x="4752976" y="2581275"/>
            <a:ext cx="2314575" cy="603250"/>
          </a:xfrm>
          <a:prstGeom prst="line">
            <a:avLst/>
          </a:prstGeom>
          <a:noFill/>
          <a:ln w="19050">
            <a:solidFill>
              <a:schemeClr val="bg2"/>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62479" name="Line 12"/>
          <p:cNvSpPr>
            <a:spLocks noChangeShapeType="1"/>
          </p:cNvSpPr>
          <p:nvPr/>
        </p:nvSpPr>
        <p:spPr bwMode="auto">
          <a:xfrm flipH="1">
            <a:off x="6696075" y="2581275"/>
            <a:ext cx="381000" cy="533400"/>
          </a:xfrm>
          <a:prstGeom prst="line">
            <a:avLst/>
          </a:prstGeom>
          <a:noFill/>
          <a:ln w="19050">
            <a:solidFill>
              <a:schemeClr val="bg2"/>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mn-cs"/>
            </a:endParaRPr>
          </a:p>
        </p:txBody>
      </p:sp>
      <p:sp>
        <p:nvSpPr>
          <p:cNvPr id="62480" name="Text Box 13"/>
          <p:cNvSpPr txBox="1">
            <a:spLocks noChangeArrowheads="1"/>
          </p:cNvSpPr>
          <p:nvPr/>
        </p:nvSpPr>
        <p:spPr bwMode="auto">
          <a:xfrm>
            <a:off x="5024439" y="4572000"/>
            <a:ext cx="2212975"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electronic sweeping</a:t>
            </a:r>
          </a:p>
        </p:txBody>
      </p:sp>
      <p:sp>
        <p:nvSpPr>
          <p:cNvPr id="62481" name="Text Box 14"/>
          <p:cNvSpPr txBox="1">
            <a:spLocks noChangeArrowheads="1"/>
          </p:cNvSpPr>
          <p:nvPr/>
        </p:nvSpPr>
        <p:spPr bwMode="auto">
          <a:xfrm>
            <a:off x="2524126" y="4572000"/>
            <a:ext cx="2106613" cy="338138"/>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electronic focusing</a:t>
            </a:r>
          </a:p>
        </p:txBody>
      </p:sp>
      <p:sp>
        <p:nvSpPr>
          <p:cNvPr id="62482" name="Text Box 10"/>
          <p:cNvSpPr txBox="1">
            <a:spLocks noChangeArrowheads="1"/>
          </p:cNvSpPr>
          <p:nvPr/>
        </p:nvSpPr>
        <p:spPr bwMode="auto">
          <a:xfrm>
            <a:off x="4654550" y="3611563"/>
            <a:ext cx="1130300" cy="58420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Huygens'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rPr>
              <a:t>principle</a:t>
            </a:r>
            <a:endParaRPr kumimoji="0" lang="en-US" sz="1600" b="0" i="0" u="none" strike="noStrike" kern="1200" cap="none" spc="0" normalizeH="0" baseline="0" noProof="0">
              <a:ln>
                <a:noFill/>
              </a:ln>
              <a:solidFill>
                <a:srgbClr val="FFFFFF"/>
              </a:solidFill>
              <a:effectLst/>
              <a:uLnTx/>
              <a:uFillTx/>
              <a:latin typeface="Verdana" pitchFamily="34" charset="0"/>
              <a:ea typeface="ＭＳ Ｐゴシック" charset="0"/>
              <a:cs typeface="+mn-cs"/>
            </a:endParaRPr>
          </a:p>
        </p:txBody>
      </p:sp>
      <p:cxnSp>
        <p:nvCxnSpPr>
          <p:cNvPr id="19" name="Straight Arrow Connector 18"/>
          <p:cNvCxnSpPr/>
          <p:nvPr/>
        </p:nvCxnSpPr>
        <p:spPr>
          <a:xfrm rot="5400000" flipH="1" flipV="1">
            <a:off x="7738269" y="6071394"/>
            <a:ext cx="28575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939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a:xfrm>
            <a:off x="3725787" y="1762126"/>
            <a:ext cx="4740426" cy="4724399"/>
          </a:xfrm>
        </p:spPr>
        <p:txBody>
          <a:bodyPr>
            <a:noAutofit/>
          </a:bodyPr>
          <a:lstStyle/>
          <a:p>
            <a:pPr marL="457200" indent="-457200">
              <a:spcBef>
                <a:spcPts val="0"/>
              </a:spcBef>
            </a:pPr>
            <a:r>
              <a:rPr lang="en-US" sz="2000" dirty="0"/>
              <a:t>US Basics</a:t>
            </a:r>
          </a:p>
          <a:p>
            <a:pPr marL="68580" indent="0">
              <a:spcBef>
                <a:spcPts val="0"/>
              </a:spcBef>
              <a:buNone/>
            </a:pPr>
            <a:r>
              <a:rPr lang="en-US" sz="2000" b="0" dirty="0"/>
              <a:t>	– Wave Equation</a:t>
            </a:r>
          </a:p>
          <a:p>
            <a:pPr marL="68580" indent="0">
              <a:spcBef>
                <a:spcPts val="0"/>
              </a:spcBef>
              <a:buNone/>
            </a:pPr>
            <a:r>
              <a:rPr lang="en-US" sz="2000" b="0" dirty="0"/>
              <a:t>	– Transduction &amp; Measurement</a:t>
            </a:r>
            <a:endParaRPr lang="en-US" altLang="zh-CN" sz="2000" b="0" dirty="0"/>
          </a:p>
          <a:p>
            <a:pPr marL="457200" indent="-457200">
              <a:spcBef>
                <a:spcPts val="0"/>
              </a:spcBef>
            </a:pPr>
            <a:r>
              <a:rPr lang="en-US" sz="2000" dirty="0"/>
              <a:t>US &amp; Tissue Interaction</a:t>
            </a:r>
          </a:p>
          <a:p>
            <a:pPr marL="68580" indent="0">
              <a:spcBef>
                <a:spcPts val="0"/>
              </a:spcBef>
              <a:buNone/>
            </a:pPr>
            <a:r>
              <a:rPr lang="en-US" sz="2000" b="0" dirty="0"/>
              <a:t>	–</a:t>
            </a:r>
            <a:r>
              <a:rPr lang="en-US" altLang="zh-CN" sz="2000" b="0" dirty="0"/>
              <a:t> Huygens Principle</a:t>
            </a:r>
          </a:p>
          <a:p>
            <a:pPr marL="68580" indent="0">
              <a:spcBef>
                <a:spcPts val="0"/>
              </a:spcBef>
              <a:buNone/>
            </a:pPr>
            <a:r>
              <a:rPr lang="en-US" sz="2000" b="0" dirty="0"/>
              <a:t>	– Interaction Mechanisms</a:t>
            </a:r>
          </a:p>
          <a:p>
            <a:pPr marL="457200" indent="-457200">
              <a:spcBef>
                <a:spcPts val="0"/>
              </a:spcBef>
            </a:pPr>
            <a:r>
              <a:rPr lang="en-US" sz="2000" dirty="0"/>
              <a:t>US Imaging Modes</a:t>
            </a:r>
          </a:p>
          <a:p>
            <a:pPr marL="0" indent="0">
              <a:spcBef>
                <a:spcPts val="0"/>
              </a:spcBef>
              <a:buNone/>
            </a:pPr>
            <a:r>
              <a:rPr lang="en-US" sz="2000" b="0" dirty="0"/>
              <a:t>	– A, M, &amp; B Modes</a:t>
            </a:r>
          </a:p>
          <a:p>
            <a:pPr marL="68580" indent="0">
              <a:spcBef>
                <a:spcPts val="0"/>
              </a:spcBef>
              <a:buNone/>
            </a:pPr>
            <a:r>
              <a:rPr lang="en-US" sz="2000" b="0" dirty="0"/>
              <a:t>	– Array Imaging</a:t>
            </a:r>
          </a:p>
          <a:p>
            <a:pPr marL="457200" indent="-457200">
              <a:spcBef>
                <a:spcPts val="0"/>
              </a:spcBef>
            </a:pPr>
            <a:r>
              <a:rPr lang="en-US" sz="2000" dirty="0">
                <a:solidFill>
                  <a:srgbClr val="FF0000"/>
                </a:solidFill>
              </a:rPr>
              <a:t>Doppler Imaging</a:t>
            </a:r>
          </a:p>
          <a:p>
            <a:pPr marL="68580" indent="0">
              <a:spcBef>
                <a:spcPts val="0"/>
              </a:spcBef>
              <a:buNone/>
            </a:pPr>
            <a:r>
              <a:rPr lang="en-US" sz="2000" b="0" dirty="0">
                <a:solidFill>
                  <a:srgbClr val="FF0000"/>
                </a:solidFill>
              </a:rPr>
              <a:t>	– CW &amp; PW</a:t>
            </a:r>
            <a:endParaRPr lang="en-US" sz="2000" dirty="0">
              <a:solidFill>
                <a:srgbClr val="FF0000"/>
              </a:solidFill>
            </a:endParaRPr>
          </a:p>
          <a:p>
            <a:pPr marL="68580" indent="0">
              <a:spcBef>
                <a:spcPts val="0"/>
              </a:spcBef>
              <a:buNone/>
            </a:pPr>
            <a:r>
              <a:rPr lang="en-US" sz="2000" dirty="0">
                <a:solidFill>
                  <a:srgbClr val="FF0000"/>
                </a:solidFill>
              </a:rPr>
              <a:t>	</a:t>
            </a:r>
            <a:r>
              <a:rPr lang="en-US" sz="2000" b="0" dirty="0">
                <a:solidFill>
                  <a:srgbClr val="FF0000"/>
                </a:solidFill>
              </a:rPr>
              <a:t>– Color</a:t>
            </a:r>
          </a:p>
          <a:p>
            <a:pPr marL="457200" indent="-457200">
              <a:spcBef>
                <a:spcPts val="0"/>
              </a:spcBef>
            </a:pPr>
            <a:r>
              <a:rPr lang="en-US" altLang="zh-CN" sz="2000" dirty="0"/>
              <a:t>Image Quality</a:t>
            </a:r>
          </a:p>
          <a:p>
            <a:pPr marL="68580" indent="0">
              <a:spcBef>
                <a:spcPts val="0"/>
              </a:spcBef>
              <a:buNone/>
            </a:pPr>
            <a:r>
              <a:rPr lang="en-US" altLang="zh-CN" sz="2000" b="0" dirty="0"/>
              <a:t>	– Resolution</a:t>
            </a:r>
            <a:endParaRPr lang="en-US" altLang="zh-CN" sz="2000" dirty="0"/>
          </a:p>
          <a:p>
            <a:pPr marL="68580" indent="0">
              <a:spcBef>
                <a:spcPts val="0"/>
              </a:spcBef>
              <a:buNone/>
            </a:pPr>
            <a:r>
              <a:rPr lang="en-US" altLang="zh-CN" sz="2000" dirty="0"/>
              <a:t>	</a:t>
            </a:r>
            <a:r>
              <a:rPr lang="en-US" altLang="zh-CN" sz="2000" b="0" dirty="0"/>
              <a:t>– Artifacts</a:t>
            </a:r>
            <a:endParaRPr lang="en-US" altLang="zh-CN" sz="2000" dirty="0"/>
          </a:p>
        </p:txBody>
      </p:sp>
    </p:spTree>
    <p:extLst>
      <p:ext uri="{BB962C8B-B14F-4D97-AF65-F5344CB8AC3E}">
        <p14:creationId xmlns:p14="http://schemas.microsoft.com/office/powerpoint/2010/main" val="1601539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5973" y="606277"/>
            <a:ext cx="10020054" cy="5645444"/>
          </a:xfrm>
          <a:prstGeom prst="rect">
            <a:avLst/>
          </a:prstGeom>
        </p:spPr>
      </p:pic>
    </p:spTree>
    <p:extLst>
      <p:ext uri="{BB962C8B-B14F-4D97-AF65-F5344CB8AC3E}">
        <p14:creationId xmlns:p14="http://schemas.microsoft.com/office/powerpoint/2010/main" val="3798908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9320" y="-1396"/>
            <a:ext cx="9250407" cy="6859396"/>
          </a:xfrm>
          <a:prstGeom prst="rect">
            <a:avLst/>
          </a:prstGeom>
        </p:spPr>
      </p:pic>
    </p:spTree>
    <p:extLst>
      <p:ext uri="{BB962C8B-B14F-4D97-AF65-F5344CB8AC3E}">
        <p14:creationId xmlns:p14="http://schemas.microsoft.com/office/powerpoint/2010/main" val="2128352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Pulse Front &amp; Scatter Meet at t</a:t>
            </a:r>
            <a:r>
              <a:rPr lang="en-US" sz="4000" baseline="-25000" dirty="0"/>
              <a:t>is</a:t>
            </a:r>
          </a:p>
        </p:txBody>
      </p:sp>
      <p:pic>
        <p:nvPicPr>
          <p:cNvPr id="4" name="Picture 3"/>
          <p:cNvPicPr>
            <a:picLocks noChangeAspect="1"/>
          </p:cNvPicPr>
          <p:nvPr/>
        </p:nvPicPr>
        <p:blipFill>
          <a:blip r:embed="rId2"/>
          <a:stretch>
            <a:fillRect/>
          </a:stretch>
        </p:blipFill>
        <p:spPr>
          <a:xfrm>
            <a:off x="3183187" y="2383297"/>
            <a:ext cx="5526407" cy="1799295"/>
          </a:xfrm>
          <a:prstGeom prst="rect">
            <a:avLst/>
          </a:prstGeom>
        </p:spPr>
      </p:pic>
      <p:pic>
        <p:nvPicPr>
          <p:cNvPr id="5" name="Picture 4"/>
          <p:cNvPicPr>
            <a:picLocks noChangeAspect="1"/>
          </p:cNvPicPr>
          <p:nvPr/>
        </p:nvPicPr>
        <p:blipFill>
          <a:blip r:embed="rId3"/>
          <a:stretch>
            <a:fillRect/>
          </a:stretch>
        </p:blipFill>
        <p:spPr>
          <a:xfrm>
            <a:off x="3183186" y="964723"/>
            <a:ext cx="5654928" cy="1328051"/>
          </a:xfrm>
          <a:prstGeom prst="rect">
            <a:avLst/>
          </a:prstGeom>
        </p:spPr>
      </p:pic>
      <p:pic>
        <p:nvPicPr>
          <p:cNvPr id="3" name="Picture 2"/>
          <p:cNvPicPr>
            <a:picLocks noChangeAspect="1"/>
          </p:cNvPicPr>
          <p:nvPr/>
        </p:nvPicPr>
        <p:blipFill>
          <a:blip r:embed="rId4"/>
          <a:stretch>
            <a:fillRect/>
          </a:stretch>
        </p:blipFill>
        <p:spPr>
          <a:xfrm>
            <a:off x="3169610" y="4255864"/>
            <a:ext cx="5682081" cy="2576259"/>
          </a:xfrm>
          <a:prstGeom prst="rect">
            <a:avLst/>
          </a:prstGeom>
        </p:spPr>
      </p:pic>
    </p:spTree>
    <p:extLst>
      <p:ext uri="{BB962C8B-B14F-4D97-AF65-F5344CB8AC3E}">
        <p14:creationId xmlns:p14="http://schemas.microsoft.com/office/powerpoint/2010/main" val="685783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Pulse End (</a:t>
            </a:r>
            <a:r>
              <a:rPr lang="el-GR" sz="4000" dirty="0"/>
              <a:t>λ</a:t>
            </a:r>
            <a:r>
              <a:rPr lang="en-US" sz="4000" dirty="0"/>
              <a:t>) &amp; Scatter Meet at t</a:t>
            </a:r>
            <a:r>
              <a:rPr lang="en-US" sz="4000" baseline="-25000" dirty="0"/>
              <a:t>ie</a:t>
            </a:r>
          </a:p>
        </p:txBody>
      </p:sp>
      <p:pic>
        <p:nvPicPr>
          <p:cNvPr id="6" name="Picture 5"/>
          <p:cNvPicPr>
            <a:picLocks noChangeAspect="1"/>
          </p:cNvPicPr>
          <p:nvPr/>
        </p:nvPicPr>
        <p:blipFill>
          <a:blip r:embed="rId2"/>
          <a:stretch>
            <a:fillRect/>
          </a:stretch>
        </p:blipFill>
        <p:spPr>
          <a:xfrm>
            <a:off x="3398520" y="1035367"/>
            <a:ext cx="5103495" cy="2107882"/>
          </a:xfrm>
          <a:prstGeom prst="rect">
            <a:avLst/>
          </a:prstGeom>
        </p:spPr>
      </p:pic>
      <p:pic>
        <p:nvPicPr>
          <p:cNvPr id="7" name="Picture 6"/>
          <p:cNvPicPr>
            <a:picLocks noChangeAspect="1"/>
          </p:cNvPicPr>
          <p:nvPr/>
        </p:nvPicPr>
        <p:blipFill>
          <a:blip r:embed="rId3"/>
          <a:stretch>
            <a:fillRect/>
          </a:stretch>
        </p:blipFill>
        <p:spPr>
          <a:xfrm>
            <a:off x="3718109" y="3097110"/>
            <a:ext cx="4464315" cy="1344170"/>
          </a:xfrm>
          <a:prstGeom prst="rect">
            <a:avLst/>
          </a:prstGeom>
        </p:spPr>
      </p:pic>
      <p:pic>
        <p:nvPicPr>
          <p:cNvPr id="8" name="Picture 7"/>
          <p:cNvPicPr>
            <a:picLocks noChangeAspect="1"/>
          </p:cNvPicPr>
          <p:nvPr/>
        </p:nvPicPr>
        <p:blipFill>
          <a:blip r:embed="rId4"/>
          <a:stretch>
            <a:fillRect/>
          </a:stretch>
        </p:blipFill>
        <p:spPr>
          <a:xfrm>
            <a:off x="3695249" y="4441280"/>
            <a:ext cx="4554855" cy="2416720"/>
          </a:xfrm>
          <a:prstGeom prst="rect">
            <a:avLst/>
          </a:prstGeom>
        </p:spPr>
      </p:pic>
    </p:spTree>
    <p:extLst>
      <p:ext uri="{BB962C8B-B14F-4D97-AF65-F5344CB8AC3E}">
        <p14:creationId xmlns:p14="http://schemas.microsoft.com/office/powerpoint/2010/main" val="369072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00676" y="1751949"/>
            <a:ext cx="5103495" cy="2107882"/>
          </a:xfrm>
          <a:prstGeom prst="rect">
            <a:avLst/>
          </a:prstGeom>
        </p:spPr>
      </p:pic>
      <p:sp>
        <p:nvSpPr>
          <p:cNvPr id="2" name="Title 1"/>
          <p:cNvSpPr>
            <a:spLocks noGrp="1"/>
          </p:cNvSpPr>
          <p:nvPr>
            <p:ph type="title"/>
          </p:nvPr>
        </p:nvSpPr>
        <p:spPr/>
        <p:txBody>
          <a:bodyPr/>
          <a:lstStyle/>
          <a:p>
            <a:pPr algn="ctr"/>
            <a:r>
              <a:rPr lang="en-US" dirty="0"/>
              <a:t>Echo Duration from Front to End</a:t>
            </a:r>
          </a:p>
        </p:txBody>
      </p:sp>
      <p:pic>
        <p:nvPicPr>
          <p:cNvPr id="4" name="Picture 3"/>
          <p:cNvPicPr>
            <a:picLocks noChangeAspect="1"/>
          </p:cNvPicPr>
          <p:nvPr/>
        </p:nvPicPr>
        <p:blipFill>
          <a:blip r:embed="rId3"/>
          <a:stretch>
            <a:fillRect/>
          </a:stretch>
        </p:blipFill>
        <p:spPr>
          <a:xfrm>
            <a:off x="1741170" y="1245871"/>
            <a:ext cx="4584472" cy="3793807"/>
          </a:xfrm>
          <a:prstGeom prst="rect">
            <a:avLst/>
          </a:prstGeom>
        </p:spPr>
      </p:pic>
      <p:pic>
        <p:nvPicPr>
          <p:cNvPr id="5" name="Picture 4"/>
          <p:cNvPicPr>
            <a:picLocks noChangeAspect="1"/>
          </p:cNvPicPr>
          <p:nvPr/>
        </p:nvPicPr>
        <p:blipFill>
          <a:blip r:embed="rId4"/>
          <a:stretch>
            <a:fillRect/>
          </a:stretch>
        </p:blipFill>
        <p:spPr>
          <a:xfrm>
            <a:off x="6096001" y="4868180"/>
            <a:ext cx="4570601" cy="1865693"/>
          </a:xfrm>
          <a:prstGeom prst="rect">
            <a:avLst/>
          </a:prstGeom>
        </p:spPr>
      </p:pic>
      <p:sp>
        <p:nvSpPr>
          <p:cNvPr id="7" name="Rectangle 6"/>
          <p:cNvSpPr/>
          <p:nvPr/>
        </p:nvSpPr>
        <p:spPr bwMode="auto">
          <a:xfrm>
            <a:off x="3275162" y="4304581"/>
            <a:ext cx="1500996" cy="7350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116" charset="-128"/>
              <a:cs typeface="+mn-cs"/>
            </a:endParaRPr>
          </a:p>
        </p:txBody>
      </p:sp>
    </p:spTree>
    <p:extLst>
      <p:ext uri="{BB962C8B-B14F-4D97-AF65-F5344CB8AC3E}">
        <p14:creationId xmlns:p14="http://schemas.microsoft.com/office/powerpoint/2010/main" val="315740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bwMode="auto">
          <a:xfrm rot="2700000" flipV="1">
            <a:off x="6323295" y="1921106"/>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 name="Title 1"/>
          <p:cNvSpPr>
            <a:spLocks noGrp="1"/>
          </p:cNvSpPr>
          <p:nvPr>
            <p:ph type="title"/>
          </p:nvPr>
        </p:nvSpPr>
        <p:spPr/>
        <p:txBody>
          <a:bodyPr/>
          <a:lstStyle/>
          <a:p>
            <a:pPr algn="ctr"/>
            <a:r>
              <a:rPr lang="en-US" dirty="0"/>
              <a:t>Acoustic Wave Eq Made Easy</a:t>
            </a:r>
          </a:p>
        </p:txBody>
      </p:sp>
      <p:sp>
        <p:nvSpPr>
          <p:cNvPr id="4" name="Can 3"/>
          <p:cNvSpPr/>
          <p:nvPr/>
        </p:nvSpPr>
        <p:spPr bwMode="auto">
          <a:xfrm rot="5400000">
            <a:off x="7336836" y="1569456"/>
            <a:ext cx="896293" cy="1629624"/>
          </a:xfrm>
          <a:prstGeom prst="can">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7" name="Straight Arrow Connector 6"/>
          <p:cNvCxnSpPr/>
          <p:nvPr/>
        </p:nvCxnSpPr>
        <p:spPr bwMode="auto">
          <a:xfrm flipV="1">
            <a:off x="6314242" y="1447066"/>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5954999" y="2384270"/>
            <a:ext cx="400592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 name="Straight Connector 9"/>
          <p:cNvCxnSpPr/>
          <p:nvPr/>
        </p:nvCxnSpPr>
        <p:spPr bwMode="auto">
          <a:xfrm flipV="1">
            <a:off x="6967789" y="1756228"/>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flipV="1">
            <a:off x="8370439" y="1756228"/>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graphicFrame>
        <p:nvGraphicFramePr>
          <p:cNvPr id="17" name="Object 16"/>
          <p:cNvGraphicFramePr>
            <a:graphicFrameLocks noChangeAspect="1"/>
          </p:cNvGraphicFramePr>
          <p:nvPr/>
        </p:nvGraphicFramePr>
        <p:xfrm>
          <a:off x="6839769" y="2919760"/>
          <a:ext cx="250825" cy="350838"/>
        </p:xfrm>
        <a:graphic>
          <a:graphicData uri="http://schemas.openxmlformats.org/presentationml/2006/ole">
            <mc:AlternateContent xmlns:mc="http://schemas.openxmlformats.org/markup-compatibility/2006">
              <mc:Choice xmlns:v="urn:schemas-microsoft-com:vml" Requires="v">
                <p:oleObj spid="_x0000_s147815" name="Equation" r:id="rId3" imgW="126720" imgH="177480" progId="Equation.DSMT4">
                  <p:embed/>
                </p:oleObj>
              </mc:Choice>
              <mc:Fallback>
                <p:oleObj name="Equation" r:id="rId3" imgW="126720" imgH="177480" progId="Equation.DSMT4">
                  <p:embed/>
                  <p:pic>
                    <p:nvPicPr>
                      <p:cNvPr id="17" name="Object 16"/>
                      <p:cNvPicPr>
                        <a:picLocks noChangeAspect="1" noChangeArrowheads="1"/>
                      </p:cNvPicPr>
                      <p:nvPr/>
                    </p:nvPicPr>
                    <p:blipFill>
                      <a:blip r:embed="rId4"/>
                      <a:srcRect/>
                      <a:stretch>
                        <a:fillRect/>
                      </a:stretch>
                    </p:blipFill>
                    <p:spPr bwMode="auto">
                      <a:xfrm>
                        <a:off x="6839769" y="2919760"/>
                        <a:ext cx="250825" cy="350838"/>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8236383" y="2919761"/>
          <a:ext cx="276225" cy="350837"/>
        </p:xfrm>
        <a:graphic>
          <a:graphicData uri="http://schemas.openxmlformats.org/presentationml/2006/ole">
            <mc:AlternateContent xmlns:mc="http://schemas.openxmlformats.org/markup-compatibility/2006">
              <mc:Choice xmlns:v="urn:schemas-microsoft-com:vml" Requires="v">
                <p:oleObj spid="_x0000_s147816" name="Equation" r:id="rId5" imgW="139680" imgH="177480" progId="Equation.DSMT4">
                  <p:embed/>
                </p:oleObj>
              </mc:Choice>
              <mc:Fallback>
                <p:oleObj name="Equation" r:id="rId5" imgW="139680" imgH="177480" progId="Equation.DSMT4">
                  <p:embed/>
                  <p:pic>
                    <p:nvPicPr>
                      <p:cNvPr id="18" name="Object 17"/>
                      <p:cNvPicPr>
                        <a:picLocks noChangeAspect="1" noChangeArrowheads="1"/>
                      </p:cNvPicPr>
                      <p:nvPr/>
                    </p:nvPicPr>
                    <p:blipFill>
                      <a:blip r:embed="rId6"/>
                      <a:srcRect/>
                      <a:stretch>
                        <a:fillRect/>
                      </a:stretch>
                    </p:blipFill>
                    <p:spPr bwMode="auto">
                      <a:xfrm>
                        <a:off x="8236383" y="2919761"/>
                        <a:ext cx="276225" cy="350837"/>
                      </a:xfrm>
                      <a:prstGeom prst="rect">
                        <a:avLst/>
                      </a:prstGeom>
                      <a:noFill/>
                    </p:spPr>
                  </p:pic>
                </p:oleObj>
              </mc:Fallback>
            </mc:AlternateContent>
          </a:graphicData>
        </a:graphic>
      </p:graphicFrame>
      <p:graphicFrame>
        <p:nvGraphicFramePr>
          <p:cNvPr id="21" name="Object 20"/>
          <p:cNvGraphicFramePr>
            <a:graphicFrameLocks noChangeAspect="1"/>
          </p:cNvGraphicFramePr>
          <p:nvPr/>
        </p:nvGraphicFramePr>
        <p:xfrm>
          <a:off x="8337789" y="2096054"/>
          <a:ext cx="250825" cy="274637"/>
        </p:xfrm>
        <a:graphic>
          <a:graphicData uri="http://schemas.openxmlformats.org/presentationml/2006/ole">
            <mc:AlternateContent xmlns:mc="http://schemas.openxmlformats.org/markup-compatibility/2006">
              <mc:Choice xmlns:v="urn:schemas-microsoft-com:vml" Requires="v">
                <p:oleObj spid="_x0000_s147817" name="Equation" r:id="rId7" imgW="126720" imgH="139680" progId="Equation.DSMT4">
                  <p:embed/>
                </p:oleObj>
              </mc:Choice>
              <mc:Fallback>
                <p:oleObj name="Equation" r:id="rId7" imgW="126720" imgH="139680" progId="Equation.DSMT4">
                  <p:embed/>
                  <p:pic>
                    <p:nvPicPr>
                      <p:cNvPr id="21" name="Object 20"/>
                      <p:cNvPicPr>
                        <a:picLocks noChangeAspect="1" noChangeArrowheads="1"/>
                      </p:cNvPicPr>
                      <p:nvPr/>
                    </p:nvPicPr>
                    <p:blipFill>
                      <a:blip r:embed="rId8"/>
                      <a:srcRect/>
                      <a:stretch>
                        <a:fillRect/>
                      </a:stretch>
                    </p:blipFill>
                    <p:spPr bwMode="auto">
                      <a:xfrm>
                        <a:off x="8337789" y="2096054"/>
                        <a:ext cx="250825" cy="274637"/>
                      </a:xfrm>
                      <a:prstGeom prst="rect">
                        <a:avLst/>
                      </a:prstGeom>
                      <a:noFill/>
                    </p:spPr>
                  </p:pic>
                </p:oleObj>
              </mc:Fallback>
            </mc:AlternateContent>
          </a:graphicData>
        </a:graphic>
      </p:graphicFrame>
      <p:graphicFrame>
        <p:nvGraphicFramePr>
          <p:cNvPr id="31" name="Object 30"/>
          <p:cNvGraphicFramePr>
            <a:graphicFrameLocks noChangeAspect="1"/>
          </p:cNvGraphicFramePr>
          <p:nvPr/>
        </p:nvGraphicFramePr>
        <p:xfrm>
          <a:off x="7155520" y="2444881"/>
          <a:ext cx="250825" cy="300038"/>
        </p:xfrm>
        <a:graphic>
          <a:graphicData uri="http://schemas.openxmlformats.org/presentationml/2006/ole">
            <mc:AlternateContent xmlns:mc="http://schemas.openxmlformats.org/markup-compatibility/2006">
              <mc:Choice xmlns:v="urn:schemas-microsoft-com:vml" Requires="v">
                <p:oleObj spid="_x0000_s147818" name="Equation" r:id="rId9" imgW="126720" imgH="152280" progId="Equation.DSMT4">
                  <p:embed/>
                </p:oleObj>
              </mc:Choice>
              <mc:Fallback>
                <p:oleObj name="Equation" r:id="rId9" imgW="126720" imgH="152280" progId="Equation.DSMT4">
                  <p:embed/>
                  <p:pic>
                    <p:nvPicPr>
                      <p:cNvPr id="31" name="Object 30"/>
                      <p:cNvPicPr>
                        <a:picLocks noChangeAspect="1" noChangeArrowheads="1"/>
                      </p:cNvPicPr>
                      <p:nvPr/>
                    </p:nvPicPr>
                    <p:blipFill>
                      <a:blip r:embed="rId10"/>
                      <a:srcRect/>
                      <a:stretch>
                        <a:fillRect/>
                      </a:stretch>
                    </p:blipFill>
                    <p:spPr bwMode="auto">
                      <a:xfrm>
                        <a:off x="7155520" y="2444881"/>
                        <a:ext cx="250825" cy="300038"/>
                      </a:xfrm>
                      <a:prstGeom prst="rect">
                        <a:avLst/>
                      </a:prstGeom>
                      <a:noFill/>
                    </p:spPr>
                  </p:pic>
                </p:oleObj>
              </mc:Fallback>
            </mc:AlternateContent>
          </a:graphicData>
        </a:graphic>
      </p:graphicFrame>
      <p:graphicFrame>
        <p:nvGraphicFramePr>
          <p:cNvPr id="32" name="Object 31"/>
          <p:cNvGraphicFramePr>
            <a:graphicFrameLocks noChangeAspect="1"/>
          </p:cNvGraphicFramePr>
          <p:nvPr/>
        </p:nvGraphicFramePr>
        <p:xfrm>
          <a:off x="7748781" y="2038568"/>
          <a:ext cx="250825" cy="274637"/>
        </p:xfrm>
        <a:graphic>
          <a:graphicData uri="http://schemas.openxmlformats.org/presentationml/2006/ole">
            <mc:AlternateContent xmlns:mc="http://schemas.openxmlformats.org/markup-compatibility/2006">
              <mc:Choice xmlns:v="urn:schemas-microsoft-com:vml" Requires="v">
                <p:oleObj spid="_x0000_s147819" name="Equation" r:id="rId11" imgW="126720" imgH="139680" progId="Equation.DSMT4">
                  <p:embed/>
                </p:oleObj>
              </mc:Choice>
              <mc:Fallback>
                <p:oleObj name="Equation" r:id="rId11" imgW="126720" imgH="139680" progId="Equation.DSMT4">
                  <p:embed/>
                  <p:pic>
                    <p:nvPicPr>
                      <p:cNvPr id="32" name="Object 31"/>
                      <p:cNvPicPr>
                        <a:picLocks noChangeAspect="1" noChangeArrowheads="1"/>
                      </p:cNvPicPr>
                      <p:nvPr/>
                    </p:nvPicPr>
                    <p:blipFill>
                      <a:blip r:embed="rId12"/>
                      <a:srcRect/>
                      <a:stretch>
                        <a:fillRect/>
                      </a:stretch>
                    </p:blipFill>
                    <p:spPr bwMode="auto">
                      <a:xfrm>
                        <a:off x="7748781" y="2038568"/>
                        <a:ext cx="250825" cy="274637"/>
                      </a:xfrm>
                      <a:prstGeom prst="rect">
                        <a:avLst/>
                      </a:prstGeom>
                      <a:noFill/>
                    </p:spPr>
                  </p:pic>
                </p:oleObj>
              </mc:Fallback>
            </mc:AlternateContent>
          </a:graphicData>
        </a:graphic>
      </p:graphicFrame>
      <p:sp>
        <p:nvSpPr>
          <p:cNvPr id="33" name="Right Arrow 32"/>
          <p:cNvSpPr/>
          <p:nvPr/>
        </p:nvSpPr>
        <p:spPr bwMode="auto">
          <a:xfrm>
            <a:off x="6579438" y="2252536"/>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graphicFrame>
        <p:nvGraphicFramePr>
          <p:cNvPr id="34" name="Object 33"/>
          <p:cNvGraphicFramePr>
            <a:graphicFrameLocks noChangeAspect="1"/>
          </p:cNvGraphicFramePr>
          <p:nvPr/>
        </p:nvGraphicFramePr>
        <p:xfrm>
          <a:off x="6524339" y="2428707"/>
          <a:ext cx="276225" cy="349250"/>
        </p:xfrm>
        <a:graphic>
          <a:graphicData uri="http://schemas.openxmlformats.org/presentationml/2006/ole">
            <mc:AlternateContent xmlns:mc="http://schemas.openxmlformats.org/markup-compatibility/2006">
              <mc:Choice xmlns:v="urn:schemas-microsoft-com:vml" Requires="v">
                <p:oleObj spid="_x0000_s147820" name="Equation" r:id="rId13" imgW="139680" imgH="177480" progId="Equation.DSMT4">
                  <p:embed/>
                </p:oleObj>
              </mc:Choice>
              <mc:Fallback>
                <p:oleObj name="Equation" r:id="rId13" imgW="139680" imgH="177480" progId="Equation.DSMT4">
                  <p:embed/>
                  <p:pic>
                    <p:nvPicPr>
                      <p:cNvPr id="34" name="Object 33"/>
                      <p:cNvPicPr>
                        <a:picLocks noChangeAspect="1" noChangeArrowheads="1"/>
                      </p:cNvPicPr>
                      <p:nvPr/>
                    </p:nvPicPr>
                    <p:blipFill>
                      <a:blip r:embed="rId14"/>
                      <a:srcRect/>
                      <a:stretch>
                        <a:fillRect/>
                      </a:stretch>
                    </p:blipFill>
                    <p:spPr bwMode="auto">
                      <a:xfrm>
                        <a:off x="6524339" y="2428707"/>
                        <a:ext cx="276225" cy="349250"/>
                      </a:xfrm>
                      <a:prstGeom prst="rect">
                        <a:avLst/>
                      </a:prstGeom>
                      <a:noFill/>
                    </p:spPr>
                  </p:pic>
                </p:oleObj>
              </mc:Fallback>
            </mc:AlternateContent>
          </a:graphicData>
        </a:graphic>
      </p:graphicFrame>
      <p:graphicFrame>
        <p:nvGraphicFramePr>
          <p:cNvPr id="35" name="Object 34"/>
          <p:cNvGraphicFramePr>
            <a:graphicFrameLocks noChangeAspect="1"/>
          </p:cNvGraphicFramePr>
          <p:nvPr/>
        </p:nvGraphicFramePr>
        <p:xfrm>
          <a:off x="8665559" y="2546182"/>
          <a:ext cx="301625" cy="349250"/>
        </p:xfrm>
        <a:graphic>
          <a:graphicData uri="http://schemas.openxmlformats.org/presentationml/2006/ole">
            <mc:AlternateContent xmlns:mc="http://schemas.openxmlformats.org/markup-compatibility/2006">
              <mc:Choice xmlns:v="urn:schemas-microsoft-com:vml" Requires="v">
                <p:oleObj spid="_x0000_s147821" name="Equation" r:id="rId15" imgW="152280" imgH="177480" progId="Equation.DSMT4">
                  <p:embed/>
                </p:oleObj>
              </mc:Choice>
              <mc:Fallback>
                <p:oleObj name="Equation" r:id="rId15" imgW="152280" imgH="177480" progId="Equation.DSMT4">
                  <p:embed/>
                  <p:pic>
                    <p:nvPicPr>
                      <p:cNvPr id="35" name="Object 34"/>
                      <p:cNvPicPr>
                        <a:picLocks noChangeAspect="1" noChangeArrowheads="1"/>
                      </p:cNvPicPr>
                      <p:nvPr/>
                    </p:nvPicPr>
                    <p:blipFill>
                      <a:blip r:embed="rId16"/>
                      <a:srcRect/>
                      <a:stretch>
                        <a:fillRect/>
                      </a:stretch>
                    </p:blipFill>
                    <p:spPr bwMode="auto">
                      <a:xfrm>
                        <a:off x="8665559" y="2546182"/>
                        <a:ext cx="301625" cy="349250"/>
                      </a:xfrm>
                      <a:prstGeom prst="rect">
                        <a:avLst/>
                      </a:prstGeom>
                      <a:noFill/>
                    </p:spPr>
                  </p:pic>
                </p:oleObj>
              </mc:Fallback>
            </mc:AlternateContent>
          </a:graphicData>
        </a:graphic>
      </p:graphicFrame>
      <p:sp>
        <p:nvSpPr>
          <p:cNvPr id="36" name="Right Arrow 35"/>
          <p:cNvSpPr/>
          <p:nvPr/>
        </p:nvSpPr>
        <p:spPr bwMode="auto">
          <a:xfrm flipH="1">
            <a:off x="8521546" y="2423427"/>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42" name="Straight Arrow Connector 41"/>
          <p:cNvCxnSpPr/>
          <p:nvPr/>
        </p:nvCxnSpPr>
        <p:spPr bwMode="auto">
          <a:xfrm rot="2700000" flipV="1">
            <a:off x="6402089" y="5525623"/>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43" name="Can 42"/>
          <p:cNvSpPr/>
          <p:nvPr/>
        </p:nvSpPr>
        <p:spPr bwMode="auto">
          <a:xfrm rot="5400000">
            <a:off x="7415630" y="5173973"/>
            <a:ext cx="896293" cy="1629624"/>
          </a:xfrm>
          <a:prstGeom prst="can">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sp>
        <p:nvSpPr>
          <p:cNvPr id="44" name="Can 43"/>
          <p:cNvSpPr/>
          <p:nvPr/>
        </p:nvSpPr>
        <p:spPr bwMode="auto">
          <a:xfrm rot="5400000">
            <a:off x="8064461" y="5021575"/>
            <a:ext cx="896293" cy="1934423"/>
          </a:xfrm>
          <a:prstGeom prst="can">
            <a:avLst/>
          </a:prstGeom>
          <a:solidFill>
            <a:srgbClr val="0000FF">
              <a:alpha val="4980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45" name="Straight Arrow Connector 44"/>
          <p:cNvCxnSpPr/>
          <p:nvPr/>
        </p:nvCxnSpPr>
        <p:spPr bwMode="auto">
          <a:xfrm flipV="1">
            <a:off x="6393036" y="5051583"/>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6" name="Straight Arrow Connector 45"/>
          <p:cNvCxnSpPr/>
          <p:nvPr/>
        </p:nvCxnSpPr>
        <p:spPr bwMode="auto">
          <a:xfrm>
            <a:off x="6033793" y="5988787"/>
            <a:ext cx="400592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7" name="Straight Connector 46"/>
          <p:cNvCxnSpPr/>
          <p:nvPr/>
        </p:nvCxnSpPr>
        <p:spPr bwMode="auto">
          <a:xfrm flipV="1">
            <a:off x="7046583" y="5360745"/>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48" name="Straight Connector 47"/>
          <p:cNvCxnSpPr/>
          <p:nvPr/>
        </p:nvCxnSpPr>
        <p:spPr bwMode="auto">
          <a:xfrm flipV="1">
            <a:off x="7545395" y="5360744"/>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49" name="Straight Connector 48"/>
          <p:cNvCxnSpPr/>
          <p:nvPr/>
        </p:nvCxnSpPr>
        <p:spPr bwMode="auto">
          <a:xfrm flipV="1">
            <a:off x="8449233" y="5360745"/>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50" name="Straight Connector 49"/>
          <p:cNvCxnSpPr/>
          <p:nvPr/>
        </p:nvCxnSpPr>
        <p:spPr bwMode="auto">
          <a:xfrm flipV="1">
            <a:off x="9248811" y="5360744"/>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graphicFrame>
        <p:nvGraphicFramePr>
          <p:cNvPr id="51" name="Object 50"/>
          <p:cNvGraphicFramePr>
            <a:graphicFrameLocks noChangeAspect="1"/>
          </p:cNvGraphicFramePr>
          <p:nvPr/>
        </p:nvGraphicFramePr>
        <p:xfrm>
          <a:off x="6918563" y="6524277"/>
          <a:ext cx="250825" cy="350838"/>
        </p:xfrm>
        <a:graphic>
          <a:graphicData uri="http://schemas.openxmlformats.org/presentationml/2006/ole">
            <mc:AlternateContent xmlns:mc="http://schemas.openxmlformats.org/markup-compatibility/2006">
              <mc:Choice xmlns:v="urn:schemas-microsoft-com:vml" Requires="v">
                <p:oleObj spid="_x0000_s147822" name="Equation" r:id="rId3" imgW="126720" imgH="177480" progId="Equation.DSMT4">
                  <p:embed/>
                </p:oleObj>
              </mc:Choice>
              <mc:Fallback>
                <p:oleObj name="Equation" r:id="rId3" imgW="126720" imgH="177480" progId="Equation.DSMT4">
                  <p:embed/>
                  <p:pic>
                    <p:nvPicPr>
                      <p:cNvPr id="51" name="Object 50"/>
                      <p:cNvPicPr>
                        <a:picLocks noChangeAspect="1" noChangeArrowheads="1"/>
                      </p:cNvPicPr>
                      <p:nvPr/>
                    </p:nvPicPr>
                    <p:blipFill>
                      <a:blip r:embed="rId4"/>
                      <a:srcRect/>
                      <a:stretch>
                        <a:fillRect/>
                      </a:stretch>
                    </p:blipFill>
                    <p:spPr bwMode="auto">
                      <a:xfrm>
                        <a:off x="6918563" y="6524277"/>
                        <a:ext cx="250825" cy="350838"/>
                      </a:xfrm>
                      <a:prstGeom prst="rect">
                        <a:avLst/>
                      </a:prstGeom>
                      <a:noFill/>
                    </p:spPr>
                  </p:pic>
                </p:oleObj>
              </mc:Fallback>
            </mc:AlternateContent>
          </a:graphicData>
        </a:graphic>
      </p:graphicFrame>
      <p:graphicFrame>
        <p:nvGraphicFramePr>
          <p:cNvPr id="52" name="Object 51"/>
          <p:cNvGraphicFramePr>
            <a:graphicFrameLocks noChangeAspect="1"/>
          </p:cNvGraphicFramePr>
          <p:nvPr/>
        </p:nvGraphicFramePr>
        <p:xfrm>
          <a:off x="8315177" y="6524278"/>
          <a:ext cx="276225" cy="350837"/>
        </p:xfrm>
        <a:graphic>
          <a:graphicData uri="http://schemas.openxmlformats.org/presentationml/2006/ole">
            <mc:AlternateContent xmlns:mc="http://schemas.openxmlformats.org/markup-compatibility/2006">
              <mc:Choice xmlns:v="urn:schemas-microsoft-com:vml" Requires="v">
                <p:oleObj spid="_x0000_s147823" name="Equation" r:id="rId5" imgW="139680" imgH="177480" progId="Equation.DSMT4">
                  <p:embed/>
                </p:oleObj>
              </mc:Choice>
              <mc:Fallback>
                <p:oleObj name="Equation" r:id="rId5" imgW="139680" imgH="177480" progId="Equation.DSMT4">
                  <p:embed/>
                  <p:pic>
                    <p:nvPicPr>
                      <p:cNvPr id="52" name="Object 51"/>
                      <p:cNvPicPr>
                        <a:picLocks noChangeAspect="1" noChangeArrowheads="1"/>
                      </p:cNvPicPr>
                      <p:nvPr/>
                    </p:nvPicPr>
                    <p:blipFill>
                      <a:blip r:embed="rId6"/>
                      <a:srcRect/>
                      <a:stretch>
                        <a:fillRect/>
                      </a:stretch>
                    </p:blipFill>
                    <p:spPr bwMode="auto">
                      <a:xfrm>
                        <a:off x="8315177" y="6524278"/>
                        <a:ext cx="276225" cy="350837"/>
                      </a:xfrm>
                      <a:prstGeom prst="rect">
                        <a:avLst/>
                      </a:prstGeom>
                      <a:noFill/>
                    </p:spPr>
                  </p:pic>
                </p:oleObj>
              </mc:Fallback>
            </mc:AlternateContent>
          </a:graphicData>
        </a:graphic>
      </p:graphicFrame>
      <p:graphicFrame>
        <p:nvGraphicFramePr>
          <p:cNvPr id="53" name="Object 52"/>
          <p:cNvGraphicFramePr>
            <a:graphicFrameLocks noChangeAspect="1"/>
          </p:cNvGraphicFramePr>
          <p:nvPr/>
        </p:nvGraphicFramePr>
        <p:xfrm>
          <a:off x="7190508" y="5125175"/>
          <a:ext cx="252413" cy="350837"/>
        </p:xfrm>
        <a:graphic>
          <a:graphicData uri="http://schemas.openxmlformats.org/presentationml/2006/ole">
            <mc:AlternateContent xmlns:mc="http://schemas.openxmlformats.org/markup-compatibility/2006">
              <mc:Choice xmlns:v="urn:schemas-microsoft-com:vml" Requires="v">
                <p:oleObj spid="_x0000_s147824" name="Equation" r:id="rId17" imgW="126720" imgH="177480" progId="Equation.DSMT4">
                  <p:embed/>
                </p:oleObj>
              </mc:Choice>
              <mc:Fallback>
                <p:oleObj name="Equation" r:id="rId17" imgW="126720" imgH="177480" progId="Equation.DSMT4">
                  <p:embed/>
                  <p:pic>
                    <p:nvPicPr>
                      <p:cNvPr id="53" name="Object 52"/>
                      <p:cNvPicPr>
                        <a:picLocks noChangeAspect="1" noChangeArrowheads="1"/>
                      </p:cNvPicPr>
                      <p:nvPr/>
                    </p:nvPicPr>
                    <p:blipFill>
                      <a:blip r:embed="rId18"/>
                      <a:srcRect/>
                      <a:stretch>
                        <a:fillRect/>
                      </a:stretch>
                    </p:blipFill>
                    <p:spPr bwMode="auto">
                      <a:xfrm>
                        <a:off x="7190508" y="5125175"/>
                        <a:ext cx="252413" cy="350837"/>
                      </a:xfrm>
                      <a:prstGeom prst="rect">
                        <a:avLst/>
                      </a:prstGeom>
                      <a:noFill/>
                    </p:spPr>
                  </p:pic>
                </p:oleObj>
              </mc:Fallback>
            </mc:AlternateContent>
          </a:graphicData>
        </a:graphic>
      </p:graphicFrame>
      <p:graphicFrame>
        <p:nvGraphicFramePr>
          <p:cNvPr id="54" name="Object 53"/>
          <p:cNvGraphicFramePr>
            <a:graphicFrameLocks noChangeAspect="1"/>
          </p:cNvGraphicFramePr>
          <p:nvPr/>
        </p:nvGraphicFramePr>
        <p:xfrm>
          <a:off x="8725620" y="5125175"/>
          <a:ext cx="277812" cy="350837"/>
        </p:xfrm>
        <a:graphic>
          <a:graphicData uri="http://schemas.openxmlformats.org/presentationml/2006/ole">
            <mc:AlternateContent xmlns:mc="http://schemas.openxmlformats.org/markup-compatibility/2006">
              <mc:Choice xmlns:v="urn:schemas-microsoft-com:vml" Requires="v">
                <p:oleObj spid="_x0000_s147825" name="Equation" r:id="rId19" imgW="139680" imgH="177480" progId="Equation.DSMT4">
                  <p:embed/>
                </p:oleObj>
              </mc:Choice>
              <mc:Fallback>
                <p:oleObj name="Equation" r:id="rId19" imgW="139680" imgH="177480" progId="Equation.DSMT4">
                  <p:embed/>
                  <p:pic>
                    <p:nvPicPr>
                      <p:cNvPr id="54" name="Object 53"/>
                      <p:cNvPicPr>
                        <a:picLocks noChangeAspect="1" noChangeArrowheads="1"/>
                      </p:cNvPicPr>
                      <p:nvPr/>
                    </p:nvPicPr>
                    <p:blipFill>
                      <a:blip r:embed="rId20"/>
                      <a:srcRect/>
                      <a:stretch>
                        <a:fillRect/>
                      </a:stretch>
                    </p:blipFill>
                    <p:spPr bwMode="auto">
                      <a:xfrm>
                        <a:off x="8725620" y="5125175"/>
                        <a:ext cx="277812" cy="350837"/>
                      </a:xfrm>
                      <a:prstGeom prst="rect">
                        <a:avLst/>
                      </a:prstGeom>
                      <a:noFill/>
                    </p:spPr>
                  </p:pic>
                </p:oleObj>
              </mc:Fallback>
            </mc:AlternateContent>
          </a:graphicData>
        </a:graphic>
      </p:graphicFrame>
      <p:graphicFrame>
        <p:nvGraphicFramePr>
          <p:cNvPr id="55" name="Object 54"/>
          <p:cNvGraphicFramePr>
            <a:graphicFrameLocks noChangeAspect="1"/>
          </p:cNvGraphicFramePr>
          <p:nvPr/>
        </p:nvGraphicFramePr>
        <p:xfrm>
          <a:off x="9238518" y="5700571"/>
          <a:ext cx="250825" cy="274637"/>
        </p:xfrm>
        <a:graphic>
          <a:graphicData uri="http://schemas.openxmlformats.org/presentationml/2006/ole">
            <mc:AlternateContent xmlns:mc="http://schemas.openxmlformats.org/markup-compatibility/2006">
              <mc:Choice xmlns:v="urn:schemas-microsoft-com:vml" Requires="v">
                <p:oleObj spid="_x0000_s147826" name="Equation" r:id="rId7" imgW="126720" imgH="139680" progId="Equation.DSMT4">
                  <p:embed/>
                </p:oleObj>
              </mc:Choice>
              <mc:Fallback>
                <p:oleObj name="Equation" r:id="rId7" imgW="126720" imgH="139680" progId="Equation.DSMT4">
                  <p:embed/>
                  <p:pic>
                    <p:nvPicPr>
                      <p:cNvPr id="55" name="Object 54"/>
                      <p:cNvPicPr>
                        <a:picLocks noChangeAspect="1" noChangeArrowheads="1"/>
                      </p:cNvPicPr>
                      <p:nvPr/>
                    </p:nvPicPr>
                    <p:blipFill>
                      <a:blip r:embed="rId8"/>
                      <a:srcRect/>
                      <a:stretch>
                        <a:fillRect/>
                      </a:stretch>
                    </p:blipFill>
                    <p:spPr bwMode="auto">
                      <a:xfrm>
                        <a:off x="9238518" y="5700571"/>
                        <a:ext cx="250825" cy="274637"/>
                      </a:xfrm>
                      <a:prstGeom prst="rect">
                        <a:avLst/>
                      </a:prstGeom>
                      <a:noFill/>
                    </p:spPr>
                  </p:pic>
                </p:oleObj>
              </mc:Fallback>
            </mc:AlternateContent>
          </a:graphicData>
        </a:graphic>
      </p:graphicFrame>
      <p:cxnSp>
        <p:nvCxnSpPr>
          <p:cNvPr id="56" name="Straight Connector 55"/>
          <p:cNvCxnSpPr/>
          <p:nvPr/>
        </p:nvCxnSpPr>
        <p:spPr bwMode="auto">
          <a:xfrm flipH="1">
            <a:off x="7051677" y="5456005"/>
            <a:ext cx="489591"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cxnSp>
        <p:nvCxnSpPr>
          <p:cNvPr id="57" name="Straight Connector 56"/>
          <p:cNvCxnSpPr/>
          <p:nvPr/>
        </p:nvCxnSpPr>
        <p:spPr bwMode="auto">
          <a:xfrm flipH="1">
            <a:off x="8449102" y="5456005"/>
            <a:ext cx="788492"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graphicFrame>
        <p:nvGraphicFramePr>
          <p:cNvPr id="58" name="Object 57"/>
          <p:cNvGraphicFramePr>
            <a:graphicFrameLocks noChangeAspect="1"/>
          </p:cNvGraphicFramePr>
          <p:nvPr/>
        </p:nvGraphicFramePr>
        <p:xfrm>
          <a:off x="7234314" y="6049398"/>
          <a:ext cx="250825" cy="300038"/>
        </p:xfrm>
        <a:graphic>
          <a:graphicData uri="http://schemas.openxmlformats.org/presentationml/2006/ole">
            <mc:AlternateContent xmlns:mc="http://schemas.openxmlformats.org/markup-compatibility/2006">
              <mc:Choice xmlns:v="urn:schemas-microsoft-com:vml" Requires="v">
                <p:oleObj spid="_x0000_s147827" name="Equation" r:id="rId9" imgW="126720" imgH="152280" progId="Equation.DSMT4">
                  <p:embed/>
                </p:oleObj>
              </mc:Choice>
              <mc:Fallback>
                <p:oleObj name="Equation" r:id="rId9" imgW="126720" imgH="152280" progId="Equation.DSMT4">
                  <p:embed/>
                  <p:pic>
                    <p:nvPicPr>
                      <p:cNvPr id="58" name="Object 57"/>
                      <p:cNvPicPr>
                        <a:picLocks noChangeAspect="1" noChangeArrowheads="1"/>
                      </p:cNvPicPr>
                      <p:nvPr/>
                    </p:nvPicPr>
                    <p:blipFill>
                      <a:blip r:embed="rId10"/>
                      <a:srcRect/>
                      <a:stretch>
                        <a:fillRect/>
                      </a:stretch>
                    </p:blipFill>
                    <p:spPr bwMode="auto">
                      <a:xfrm>
                        <a:off x="7234314" y="6049398"/>
                        <a:ext cx="250825" cy="300038"/>
                      </a:xfrm>
                      <a:prstGeom prst="rect">
                        <a:avLst/>
                      </a:prstGeom>
                      <a:noFill/>
                    </p:spPr>
                  </p:pic>
                </p:oleObj>
              </mc:Fallback>
            </mc:AlternateContent>
          </a:graphicData>
        </a:graphic>
      </p:graphicFrame>
      <p:graphicFrame>
        <p:nvGraphicFramePr>
          <p:cNvPr id="59" name="Object 58"/>
          <p:cNvGraphicFramePr>
            <a:graphicFrameLocks noChangeAspect="1"/>
          </p:cNvGraphicFramePr>
          <p:nvPr/>
        </p:nvGraphicFramePr>
        <p:xfrm>
          <a:off x="7827575" y="5643085"/>
          <a:ext cx="250825" cy="274637"/>
        </p:xfrm>
        <a:graphic>
          <a:graphicData uri="http://schemas.openxmlformats.org/presentationml/2006/ole">
            <mc:AlternateContent xmlns:mc="http://schemas.openxmlformats.org/markup-compatibility/2006">
              <mc:Choice xmlns:v="urn:schemas-microsoft-com:vml" Requires="v">
                <p:oleObj spid="_x0000_s147828" name="Equation" r:id="rId11" imgW="126720" imgH="139680" progId="Equation.DSMT4">
                  <p:embed/>
                </p:oleObj>
              </mc:Choice>
              <mc:Fallback>
                <p:oleObj name="Equation" r:id="rId11" imgW="126720" imgH="139680" progId="Equation.DSMT4">
                  <p:embed/>
                  <p:pic>
                    <p:nvPicPr>
                      <p:cNvPr id="59" name="Object 58"/>
                      <p:cNvPicPr>
                        <a:picLocks noChangeAspect="1" noChangeArrowheads="1"/>
                      </p:cNvPicPr>
                      <p:nvPr/>
                    </p:nvPicPr>
                    <p:blipFill>
                      <a:blip r:embed="rId12"/>
                      <a:srcRect/>
                      <a:stretch>
                        <a:fillRect/>
                      </a:stretch>
                    </p:blipFill>
                    <p:spPr bwMode="auto">
                      <a:xfrm>
                        <a:off x="7827575" y="5643085"/>
                        <a:ext cx="250825" cy="274637"/>
                      </a:xfrm>
                      <a:prstGeom prst="rect">
                        <a:avLst/>
                      </a:prstGeom>
                      <a:noFill/>
                    </p:spPr>
                  </p:pic>
                </p:oleObj>
              </mc:Fallback>
            </mc:AlternateContent>
          </a:graphicData>
        </a:graphic>
      </p:graphicFrame>
      <p:sp>
        <p:nvSpPr>
          <p:cNvPr id="60" name="Right Arrow 59"/>
          <p:cNvSpPr/>
          <p:nvPr/>
        </p:nvSpPr>
        <p:spPr bwMode="auto">
          <a:xfrm>
            <a:off x="6658232" y="5857053"/>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graphicFrame>
        <p:nvGraphicFramePr>
          <p:cNvPr id="61" name="Object 60"/>
          <p:cNvGraphicFramePr>
            <a:graphicFrameLocks noChangeAspect="1"/>
          </p:cNvGraphicFramePr>
          <p:nvPr/>
        </p:nvGraphicFramePr>
        <p:xfrm>
          <a:off x="6603133" y="6033224"/>
          <a:ext cx="276225" cy="349250"/>
        </p:xfrm>
        <a:graphic>
          <a:graphicData uri="http://schemas.openxmlformats.org/presentationml/2006/ole">
            <mc:AlternateContent xmlns:mc="http://schemas.openxmlformats.org/markup-compatibility/2006">
              <mc:Choice xmlns:v="urn:schemas-microsoft-com:vml" Requires="v">
                <p:oleObj spid="_x0000_s147829" name="Equation" r:id="rId13" imgW="139680" imgH="177480" progId="Equation.DSMT4">
                  <p:embed/>
                </p:oleObj>
              </mc:Choice>
              <mc:Fallback>
                <p:oleObj name="Equation" r:id="rId13" imgW="139680" imgH="177480" progId="Equation.DSMT4">
                  <p:embed/>
                  <p:pic>
                    <p:nvPicPr>
                      <p:cNvPr id="61" name="Object 60"/>
                      <p:cNvPicPr>
                        <a:picLocks noChangeAspect="1" noChangeArrowheads="1"/>
                      </p:cNvPicPr>
                      <p:nvPr/>
                    </p:nvPicPr>
                    <p:blipFill>
                      <a:blip r:embed="rId14"/>
                      <a:srcRect/>
                      <a:stretch>
                        <a:fillRect/>
                      </a:stretch>
                    </p:blipFill>
                    <p:spPr bwMode="auto">
                      <a:xfrm>
                        <a:off x="6603133" y="6033224"/>
                        <a:ext cx="276225" cy="349250"/>
                      </a:xfrm>
                      <a:prstGeom prst="rect">
                        <a:avLst/>
                      </a:prstGeom>
                      <a:noFill/>
                    </p:spPr>
                  </p:pic>
                </p:oleObj>
              </mc:Fallback>
            </mc:AlternateContent>
          </a:graphicData>
        </a:graphic>
      </p:graphicFrame>
      <p:graphicFrame>
        <p:nvGraphicFramePr>
          <p:cNvPr id="62" name="Object 61"/>
          <p:cNvGraphicFramePr>
            <a:graphicFrameLocks noChangeAspect="1"/>
          </p:cNvGraphicFramePr>
          <p:nvPr/>
        </p:nvGraphicFramePr>
        <p:xfrm>
          <a:off x="8744353" y="6150699"/>
          <a:ext cx="301625" cy="349250"/>
        </p:xfrm>
        <a:graphic>
          <a:graphicData uri="http://schemas.openxmlformats.org/presentationml/2006/ole">
            <mc:AlternateContent xmlns:mc="http://schemas.openxmlformats.org/markup-compatibility/2006">
              <mc:Choice xmlns:v="urn:schemas-microsoft-com:vml" Requires="v">
                <p:oleObj spid="_x0000_s147830" name="Equation" r:id="rId15" imgW="152280" imgH="177480" progId="Equation.DSMT4">
                  <p:embed/>
                </p:oleObj>
              </mc:Choice>
              <mc:Fallback>
                <p:oleObj name="Equation" r:id="rId15" imgW="152280" imgH="177480" progId="Equation.DSMT4">
                  <p:embed/>
                  <p:pic>
                    <p:nvPicPr>
                      <p:cNvPr id="62" name="Object 61"/>
                      <p:cNvPicPr>
                        <a:picLocks noChangeAspect="1" noChangeArrowheads="1"/>
                      </p:cNvPicPr>
                      <p:nvPr/>
                    </p:nvPicPr>
                    <p:blipFill>
                      <a:blip r:embed="rId16"/>
                      <a:srcRect/>
                      <a:stretch>
                        <a:fillRect/>
                      </a:stretch>
                    </p:blipFill>
                    <p:spPr bwMode="auto">
                      <a:xfrm>
                        <a:off x="8744353" y="6150699"/>
                        <a:ext cx="301625" cy="349250"/>
                      </a:xfrm>
                      <a:prstGeom prst="rect">
                        <a:avLst/>
                      </a:prstGeom>
                      <a:noFill/>
                    </p:spPr>
                  </p:pic>
                </p:oleObj>
              </mc:Fallback>
            </mc:AlternateContent>
          </a:graphicData>
        </a:graphic>
      </p:graphicFrame>
      <p:sp>
        <p:nvSpPr>
          <p:cNvPr id="63" name="Right Arrow 62"/>
          <p:cNvSpPr/>
          <p:nvPr/>
        </p:nvSpPr>
        <p:spPr bwMode="auto">
          <a:xfrm flipH="1">
            <a:off x="8600340" y="6027944"/>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64" name="Straight Arrow Connector 63"/>
          <p:cNvCxnSpPr/>
          <p:nvPr/>
        </p:nvCxnSpPr>
        <p:spPr bwMode="auto">
          <a:xfrm rot="2700000" flipV="1">
            <a:off x="6394701" y="3759015"/>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6" name="Can 65"/>
          <p:cNvSpPr/>
          <p:nvPr/>
        </p:nvSpPr>
        <p:spPr bwMode="auto">
          <a:xfrm rot="5400000">
            <a:off x="8057073" y="3254967"/>
            <a:ext cx="896293" cy="1934423"/>
          </a:xfrm>
          <a:prstGeom prst="can">
            <a:avLst/>
          </a:prstGeom>
          <a:solidFill>
            <a:srgbClr val="0000FF">
              <a:alpha val="4980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67" name="Straight Arrow Connector 66"/>
          <p:cNvCxnSpPr/>
          <p:nvPr/>
        </p:nvCxnSpPr>
        <p:spPr bwMode="auto">
          <a:xfrm flipV="1">
            <a:off x="6385648" y="3284975"/>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a:off x="6026405" y="4222179"/>
            <a:ext cx="400592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9" name="Straight Connector 68"/>
          <p:cNvCxnSpPr/>
          <p:nvPr/>
        </p:nvCxnSpPr>
        <p:spPr bwMode="auto">
          <a:xfrm flipV="1">
            <a:off x="7039195" y="3594137"/>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70" name="Straight Connector 69"/>
          <p:cNvCxnSpPr/>
          <p:nvPr/>
        </p:nvCxnSpPr>
        <p:spPr bwMode="auto">
          <a:xfrm flipV="1">
            <a:off x="7538007" y="3594136"/>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71" name="Straight Connector 70"/>
          <p:cNvCxnSpPr/>
          <p:nvPr/>
        </p:nvCxnSpPr>
        <p:spPr bwMode="auto">
          <a:xfrm flipV="1">
            <a:off x="8441845" y="3594137"/>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72" name="Straight Connector 71"/>
          <p:cNvCxnSpPr/>
          <p:nvPr/>
        </p:nvCxnSpPr>
        <p:spPr bwMode="auto">
          <a:xfrm flipV="1">
            <a:off x="9241423" y="3594136"/>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graphicFrame>
        <p:nvGraphicFramePr>
          <p:cNvPr id="73" name="Object 72"/>
          <p:cNvGraphicFramePr>
            <a:graphicFrameLocks noChangeAspect="1"/>
          </p:cNvGraphicFramePr>
          <p:nvPr/>
        </p:nvGraphicFramePr>
        <p:xfrm>
          <a:off x="6911175" y="4757669"/>
          <a:ext cx="250825" cy="350838"/>
        </p:xfrm>
        <a:graphic>
          <a:graphicData uri="http://schemas.openxmlformats.org/presentationml/2006/ole">
            <mc:AlternateContent xmlns:mc="http://schemas.openxmlformats.org/markup-compatibility/2006">
              <mc:Choice xmlns:v="urn:schemas-microsoft-com:vml" Requires="v">
                <p:oleObj spid="_x0000_s147831" name="Equation" r:id="rId3" imgW="126720" imgH="177480" progId="Equation.DSMT4">
                  <p:embed/>
                </p:oleObj>
              </mc:Choice>
              <mc:Fallback>
                <p:oleObj name="Equation" r:id="rId3" imgW="126720" imgH="177480" progId="Equation.DSMT4">
                  <p:embed/>
                  <p:pic>
                    <p:nvPicPr>
                      <p:cNvPr id="73" name="Object 72"/>
                      <p:cNvPicPr>
                        <a:picLocks noChangeAspect="1" noChangeArrowheads="1"/>
                      </p:cNvPicPr>
                      <p:nvPr/>
                    </p:nvPicPr>
                    <p:blipFill>
                      <a:blip r:embed="rId4"/>
                      <a:srcRect/>
                      <a:stretch>
                        <a:fillRect/>
                      </a:stretch>
                    </p:blipFill>
                    <p:spPr bwMode="auto">
                      <a:xfrm>
                        <a:off x="6911175" y="4757669"/>
                        <a:ext cx="250825" cy="350838"/>
                      </a:xfrm>
                      <a:prstGeom prst="rect">
                        <a:avLst/>
                      </a:prstGeom>
                      <a:noFill/>
                    </p:spPr>
                  </p:pic>
                </p:oleObj>
              </mc:Fallback>
            </mc:AlternateContent>
          </a:graphicData>
        </a:graphic>
      </p:graphicFrame>
      <p:graphicFrame>
        <p:nvGraphicFramePr>
          <p:cNvPr id="74" name="Object 73"/>
          <p:cNvGraphicFramePr>
            <a:graphicFrameLocks noChangeAspect="1"/>
          </p:cNvGraphicFramePr>
          <p:nvPr/>
        </p:nvGraphicFramePr>
        <p:xfrm>
          <a:off x="8307789" y="4757670"/>
          <a:ext cx="276225" cy="350837"/>
        </p:xfrm>
        <a:graphic>
          <a:graphicData uri="http://schemas.openxmlformats.org/presentationml/2006/ole">
            <mc:AlternateContent xmlns:mc="http://schemas.openxmlformats.org/markup-compatibility/2006">
              <mc:Choice xmlns:v="urn:schemas-microsoft-com:vml" Requires="v">
                <p:oleObj spid="_x0000_s147832" name="Equation" r:id="rId5" imgW="139680" imgH="177480" progId="Equation.DSMT4">
                  <p:embed/>
                </p:oleObj>
              </mc:Choice>
              <mc:Fallback>
                <p:oleObj name="Equation" r:id="rId5" imgW="139680" imgH="177480" progId="Equation.DSMT4">
                  <p:embed/>
                  <p:pic>
                    <p:nvPicPr>
                      <p:cNvPr id="74" name="Object 73"/>
                      <p:cNvPicPr>
                        <a:picLocks noChangeAspect="1" noChangeArrowheads="1"/>
                      </p:cNvPicPr>
                      <p:nvPr/>
                    </p:nvPicPr>
                    <p:blipFill>
                      <a:blip r:embed="rId6"/>
                      <a:srcRect/>
                      <a:stretch>
                        <a:fillRect/>
                      </a:stretch>
                    </p:blipFill>
                    <p:spPr bwMode="auto">
                      <a:xfrm>
                        <a:off x="8307789" y="4757670"/>
                        <a:ext cx="276225" cy="350837"/>
                      </a:xfrm>
                      <a:prstGeom prst="rect">
                        <a:avLst/>
                      </a:prstGeom>
                      <a:noFill/>
                    </p:spPr>
                  </p:pic>
                </p:oleObj>
              </mc:Fallback>
            </mc:AlternateContent>
          </a:graphicData>
        </a:graphic>
      </p:graphicFrame>
      <p:graphicFrame>
        <p:nvGraphicFramePr>
          <p:cNvPr id="75" name="Object 74"/>
          <p:cNvGraphicFramePr>
            <a:graphicFrameLocks noChangeAspect="1"/>
          </p:cNvGraphicFramePr>
          <p:nvPr/>
        </p:nvGraphicFramePr>
        <p:xfrm>
          <a:off x="7183120" y="3358567"/>
          <a:ext cx="252413" cy="350837"/>
        </p:xfrm>
        <a:graphic>
          <a:graphicData uri="http://schemas.openxmlformats.org/presentationml/2006/ole">
            <mc:AlternateContent xmlns:mc="http://schemas.openxmlformats.org/markup-compatibility/2006">
              <mc:Choice xmlns:v="urn:schemas-microsoft-com:vml" Requires="v">
                <p:oleObj spid="_x0000_s147833" name="Equation" r:id="rId17" imgW="126720" imgH="177480" progId="Equation.DSMT4">
                  <p:embed/>
                </p:oleObj>
              </mc:Choice>
              <mc:Fallback>
                <p:oleObj name="Equation" r:id="rId17" imgW="126720" imgH="177480" progId="Equation.DSMT4">
                  <p:embed/>
                  <p:pic>
                    <p:nvPicPr>
                      <p:cNvPr id="75" name="Object 74"/>
                      <p:cNvPicPr>
                        <a:picLocks noChangeAspect="1" noChangeArrowheads="1"/>
                      </p:cNvPicPr>
                      <p:nvPr/>
                    </p:nvPicPr>
                    <p:blipFill>
                      <a:blip r:embed="rId18"/>
                      <a:srcRect/>
                      <a:stretch>
                        <a:fillRect/>
                      </a:stretch>
                    </p:blipFill>
                    <p:spPr bwMode="auto">
                      <a:xfrm>
                        <a:off x="7183120" y="3358567"/>
                        <a:ext cx="252413" cy="350837"/>
                      </a:xfrm>
                      <a:prstGeom prst="rect">
                        <a:avLst/>
                      </a:prstGeom>
                      <a:noFill/>
                    </p:spPr>
                  </p:pic>
                </p:oleObj>
              </mc:Fallback>
            </mc:AlternateContent>
          </a:graphicData>
        </a:graphic>
      </p:graphicFrame>
      <p:graphicFrame>
        <p:nvGraphicFramePr>
          <p:cNvPr id="76" name="Object 75"/>
          <p:cNvGraphicFramePr>
            <a:graphicFrameLocks noChangeAspect="1"/>
          </p:cNvGraphicFramePr>
          <p:nvPr/>
        </p:nvGraphicFramePr>
        <p:xfrm>
          <a:off x="8718232" y="3358567"/>
          <a:ext cx="277812" cy="350837"/>
        </p:xfrm>
        <a:graphic>
          <a:graphicData uri="http://schemas.openxmlformats.org/presentationml/2006/ole">
            <mc:AlternateContent xmlns:mc="http://schemas.openxmlformats.org/markup-compatibility/2006">
              <mc:Choice xmlns:v="urn:schemas-microsoft-com:vml" Requires="v">
                <p:oleObj spid="_x0000_s147834" name="Equation" r:id="rId19" imgW="139680" imgH="177480" progId="Equation.DSMT4">
                  <p:embed/>
                </p:oleObj>
              </mc:Choice>
              <mc:Fallback>
                <p:oleObj name="Equation" r:id="rId19" imgW="139680" imgH="177480" progId="Equation.DSMT4">
                  <p:embed/>
                  <p:pic>
                    <p:nvPicPr>
                      <p:cNvPr id="76" name="Object 75"/>
                      <p:cNvPicPr>
                        <a:picLocks noChangeAspect="1" noChangeArrowheads="1"/>
                      </p:cNvPicPr>
                      <p:nvPr/>
                    </p:nvPicPr>
                    <p:blipFill>
                      <a:blip r:embed="rId20"/>
                      <a:srcRect/>
                      <a:stretch>
                        <a:fillRect/>
                      </a:stretch>
                    </p:blipFill>
                    <p:spPr bwMode="auto">
                      <a:xfrm>
                        <a:off x="8718232" y="3358567"/>
                        <a:ext cx="277812" cy="350837"/>
                      </a:xfrm>
                      <a:prstGeom prst="rect">
                        <a:avLst/>
                      </a:prstGeom>
                      <a:noFill/>
                    </p:spPr>
                  </p:pic>
                </p:oleObj>
              </mc:Fallback>
            </mc:AlternateContent>
          </a:graphicData>
        </a:graphic>
      </p:graphicFrame>
      <p:graphicFrame>
        <p:nvGraphicFramePr>
          <p:cNvPr id="77" name="Object 76"/>
          <p:cNvGraphicFramePr>
            <a:graphicFrameLocks noChangeAspect="1"/>
          </p:cNvGraphicFramePr>
          <p:nvPr/>
        </p:nvGraphicFramePr>
        <p:xfrm>
          <a:off x="9231130" y="3933963"/>
          <a:ext cx="250825" cy="274637"/>
        </p:xfrm>
        <a:graphic>
          <a:graphicData uri="http://schemas.openxmlformats.org/presentationml/2006/ole">
            <mc:AlternateContent xmlns:mc="http://schemas.openxmlformats.org/markup-compatibility/2006">
              <mc:Choice xmlns:v="urn:schemas-microsoft-com:vml" Requires="v">
                <p:oleObj spid="_x0000_s147835" name="Equation" r:id="rId7" imgW="126720" imgH="139680" progId="Equation.DSMT4">
                  <p:embed/>
                </p:oleObj>
              </mc:Choice>
              <mc:Fallback>
                <p:oleObj name="Equation" r:id="rId7" imgW="126720" imgH="139680" progId="Equation.DSMT4">
                  <p:embed/>
                  <p:pic>
                    <p:nvPicPr>
                      <p:cNvPr id="77" name="Object 76"/>
                      <p:cNvPicPr>
                        <a:picLocks noChangeAspect="1" noChangeArrowheads="1"/>
                      </p:cNvPicPr>
                      <p:nvPr/>
                    </p:nvPicPr>
                    <p:blipFill>
                      <a:blip r:embed="rId8"/>
                      <a:srcRect/>
                      <a:stretch>
                        <a:fillRect/>
                      </a:stretch>
                    </p:blipFill>
                    <p:spPr bwMode="auto">
                      <a:xfrm>
                        <a:off x="9231130" y="3933963"/>
                        <a:ext cx="250825" cy="274637"/>
                      </a:xfrm>
                      <a:prstGeom prst="rect">
                        <a:avLst/>
                      </a:prstGeom>
                      <a:noFill/>
                    </p:spPr>
                  </p:pic>
                </p:oleObj>
              </mc:Fallback>
            </mc:AlternateContent>
          </a:graphicData>
        </a:graphic>
      </p:graphicFrame>
      <p:cxnSp>
        <p:nvCxnSpPr>
          <p:cNvPr id="78" name="Straight Connector 77"/>
          <p:cNvCxnSpPr/>
          <p:nvPr/>
        </p:nvCxnSpPr>
        <p:spPr bwMode="auto">
          <a:xfrm flipH="1">
            <a:off x="7044289" y="3689397"/>
            <a:ext cx="489591"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cxnSp>
        <p:nvCxnSpPr>
          <p:cNvPr id="79" name="Straight Connector 78"/>
          <p:cNvCxnSpPr/>
          <p:nvPr/>
        </p:nvCxnSpPr>
        <p:spPr bwMode="auto">
          <a:xfrm flipH="1">
            <a:off x="8441714" y="3689397"/>
            <a:ext cx="788492"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sp>
        <p:nvSpPr>
          <p:cNvPr id="86" name="TextBox 85"/>
          <p:cNvSpPr txBox="1"/>
          <p:nvPr/>
        </p:nvSpPr>
        <p:spPr>
          <a:xfrm>
            <a:off x="2176785" y="1714221"/>
            <a:ext cx="3122807"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Time=t: </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Volumetric air element has a constant density </a:t>
            </a:r>
            <a:r>
              <a:rPr kumimoji="0" lang="el-GR" sz="1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ρ</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under a pressure gradient (horizontal)</a:t>
            </a:r>
          </a:p>
        </p:txBody>
      </p:sp>
      <p:sp>
        <p:nvSpPr>
          <p:cNvPr id="87" name="TextBox 86"/>
          <p:cNvSpPr txBox="1"/>
          <p:nvPr/>
        </p:nvSpPr>
        <p:spPr>
          <a:xfrm>
            <a:off x="2176786" y="3533984"/>
            <a:ext cx="280997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Time=t+</a:t>
            </a:r>
            <a:r>
              <a:rPr kumimoji="0" lang="el-GR"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6" charset="-128"/>
                <a:cs typeface="Arial" panose="020B0604020202020204" pitchFamily="34" charset="0"/>
              </a:rPr>
              <a:t>Δ</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6" charset="-128"/>
                <a:cs typeface="Arial" panose="020B0604020202020204" pitchFamily="34" charset="0"/>
              </a:rPr>
              <a:t>t</a:t>
            </a:r>
            <a:r>
              <a:rPr kumimoji="0" lang="en-US" sz="1800" b="1"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Volumetric air element is moved (horizontally)</a:t>
            </a:r>
          </a:p>
        </p:txBody>
      </p:sp>
      <p:sp>
        <p:nvSpPr>
          <p:cNvPr id="88" name="TextBox 87"/>
          <p:cNvSpPr txBox="1"/>
          <p:nvPr/>
        </p:nvSpPr>
        <p:spPr>
          <a:xfrm>
            <a:off x="2176786" y="5360744"/>
            <a:ext cx="280997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We need to describe this local dynamics</a:t>
            </a:r>
          </a:p>
        </p:txBody>
      </p:sp>
    </p:spTree>
    <p:extLst>
      <p:ext uri="{BB962C8B-B14F-4D97-AF65-F5344CB8AC3E}">
        <p14:creationId xmlns:p14="http://schemas.microsoft.com/office/powerpoint/2010/main" val="1404106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Doppler Frequency f</a:t>
            </a:r>
            <a:r>
              <a:rPr lang="en-US" sz="4000" baseline="-25000" dirty="0"/>
              <a:t>D</a:t>
            </a:r>
          </a:p>
        </p:txBody>
      </p:sp>
      <p:pic>
        <p:nvPicPr>
          <p:cNvPr id="4" name="Picture 3"/>
          <p:cNvPicPr>
            <a:picLocks noChangeAspect="1"/>
          </p:cNvPicPr>
          <p:nvPr/>
        </p:nvPicPr>
        <p:blipFill>
          <a:blip r:embed="rId2"/>
          <a:stretch>
            <a:fillRect/>
          </a:stretch>
        </p:blipFill>
        <p:spPr>
          <a:xfrm>
            <a:off x="3264694" y="1116330"/>
            <a:ext cx="5662613" cy="1454920"/>
          </a:xfrm>
          <a:prstGeom prst="rect">
            <a:avLst/>
          </a:prstGeom>
        </p:spPr>
      </p:pic>
      <p:pic>
        <p:nvPicPr>
          <p:cNvPr id="5" name="Picture 4"/>
          <p:cNvPicPr>
            <a:picLocks noChangeAspect="1"/>
          </p:cNvPicPr>
          <p:nvPr/>
        </p:nvPicPr>
        <p:blipFill>
          <a:blip r:embed="rId3"/>
          <a:stretch>
            <a:fillRect/>
          </a:stretch>
        </p:blipFill>
        <p:spPr>
          <a:xfrm>
            <a:off x="3264694" y="2674669"/>
            <a:ext cx="5555147" cy="1777316"/>
          </a:xfrm>
          <a:prstGeom prst="rect">
            <a:avLst/>
          </a:prstGeom>
        </p:spPr>
      </p:pic>
      <p:pic>
        <p:nvPicPr>
          <p:cNvPr id="6" name="Picture 5"/>
          <p:cNvPicPr>
            <a:picLocks noChangeAspect="1"/>
          </p:cNvPicPr>
          <p:nvPr/>
        </p:nvPicPr>
        <p:blipFill>
          <a:blip r:embed="rId4"/>
          <a:stretch>
            <a:fillRect/>
          </a:stretch>
        </p:blipFill>
        <p:spPr>
          <a:xfrm>
            <a:off x="3983356" y="4555404"/>
            <a:ext cx="4429238" cy="1829396"/>
          </a:xfrm>
          <a:prstGeom prst="rect">
            <a:avLst/>
          </a:prstGeom>
        </p:spPr>
      </p:pic>
    </p:spTree>
    <p:extLst>
      <p:ext uri="{BB962C8B-B14F-4D97-AF65-F5344CB8AC3E}">
        <p14:creationId xmlns:p14="http://schemas.microsoft.com/office/powerpoint/2010/main" val="3530018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a:xfrm>
            <a:off x="3725787" y="1762126"/>
            <a:ext cx="4740426" cy="4724399"/>
          </a:xfrm>
        </p:spPr>
        <p:txBody>
          <a:bodyPr>
            <a:noAutofit/>
          </a:bodyPr>
          <a:lstStyle/>
          <a:p>
            <a:pPr marL="457200" indent="-457200">
              <a:spcBef>
                <a:spcPts val="0"/>
              </a:spcBef>
            </a:pPr>
            <a:r>
              <a:rPr lang="en-US" sz="2000" dirty="0"/>
              <a:t>US Basics</a:t>
            </a:r>
          </a:p>
          <a:p>
            <a:pPr marL="68580" indent="0">
              <a:spcBef>
                <a:spcPts val="0"/>
              </a:spcBef>
              <a:buNone/>
            </a:pPr>
            <a:r>
              <a:rPr lang="en-US" sz="2000" b="0" dirty="0"/>
              <a:t>	– Wave Equation</a:t>
            </a:r>
          </a:p>
          <a:p>
            <a:pPr marL="68580" indent="0">
              <a:spcBef>
                <a:spcPts val="0"/>
              </a:spcBef>
              <a:buNone/>
            </a:pPr>
            <a:r>
              <a:rPr lang="en-US" sz="2000" b="0" dirty="0"/>
              <a:t>	– Transduction &amp; Measurement</a:t>
            </a:r>
            <a:endParaRPr lang="en-US" altLang="zh-CN" sz="2000" b="0" dirty="0"/>
          </a:p>
          <a:p>
            <a:pPr marL="457200" indent="-457200">
              <a:spcBef>
                <a:spcPts val="0"/>
              </a:spcBef>
            </a:pPr>
            <a:r>
              <a:rPr lang="en-US" sz="2000" dirty="0"/>
              <a:t>US &amp; Tissue Interaction</a:t>
            </a:r>
          </a:p>
          <a:p>
            <a:pPr marL="68580" indent="0">
              <a:spcBef>
                <a:spcPts val="0"/>
              </a:spcBef>
              <a:buNone/>
            </a:pPr>
            <a:r>
              <a:rPr lang="en-US" sz="2000" b="0" dirty="0"/>
              <a:t>	–</a:t>
            </a:r>
            <a:r>
              <a:rPr lang="en-US" altLang="zh-CN" sz="2000" b="0" dirty="0"/>
              <a:t> Huygens Principle</a:t>
            </a:r>
          </a:p>
          <a:p>
            <a:pPr marL="68580" indent="0">
              <a:spcBef>
                <a:spcPts val="0"/>
              </a:spcBef>
              <a:buNone/>
            </a:pPr>
            <a:r>
              <a:rPr lang="en-US" sz="2000" b="0" dirty="0"/>
              <a:t>	– Interaction Mechanisms</a:t>
            </a:r>
          </a:p>
          <a:p>
            <a:pPr marL="457200" indent="-457200">
              <a:spcBef>
                <a:spcPts val="0"/>
              </a:spcBef>
            </a:pPr>
            <a:r>
              <a:rPr lang="en-US" sz="2000" dirty="0"/>
              <a:t>US Imaging Modes</a:t>
            </a:r>
          </a:p>
          <a:p>
            <a:pPr marL="0" indent="0">
              <a:spcBef>
                <a:spcPts val="0"/>
              </a:spcBef>
              <a:buNone/>
            </a:pPr>
            <a:r>
              <a:rPr lang="en-US" sz="2000" b="0" dirty="0"/>
              <a:t>	– A, M, &amp; B Modes</a:t>
            </a:r>
          </a:p>
          <a:p>
            <a:pPr marL="68580" indent="0">
              <a:spcBef>
                <a:spcPts val="0"/>
              </a:spcBef>
              <a:buNone/>
            </a:pPr>
            <a:r>
              <a:rPr lang="en-US" sz="2000" b="0" dirty="0"/>
              <a:t>	– Array Imaging</a:t>
            </a:r>
          </a:p>
          <a:p>
            <a:pPr marL="457200" indent="-457200">
              <a:spcBef>
                <a:spcPts val="0"/>
              </a:spcBef>
            </a:pPr>
            <a:r>
              <a:rPr lang="en-US" sz="2000" dirty="0"/>
              <a:t>Doppler Imaging</a:t>
            </a:r>
          </a:p>
          <a:p>
            <a:pPr marL="68580" indent="0">
              <a:spcBef>
                <a:spcPts val="0"/>
              </a:spcBef>
              <a:buNone/>
            </a:pPr>
            <a:r>
              <a:rPr lang="en-US" sz="2000" b="0" dirty="0"/>
              <a:t>	– CW &amp; PW</a:t>
            </a:r>
            <a:endParaRPr lang="en-US" sz="2000" dirty="0"/>
          </a:p>
          <a:p>
            <a:pPr marL="68580" indent="0">
              <a:spcBef>
                <a:spcPts val="0"/>
              </a:spcBef>
              <a:buNone/>
            </a:pPr>
            <a:r>
              <a:rPr lang="en-US" sz="2000" dirty="0"/>
              <a:t>	</a:t>
            </a:r>
            <a:r>
              <a:rPr lang="en-US" sz="2000" b="0" dirty="0"/>
              <a:t>– Color</a:t>
            </a:r>
          </a:p>
          <a:p>
            <a:pPr marL="457200" indent="-457200">
              <a:spcBef>
                <a:spcPts val="0"/>
              </a:spcBef>
            </a:pPr>
            <a:r>
              <a:rPr lang="en-US" altLang="zh-CN" sz="2000" dirty="0">
                <a:solidFill>
                  <a:srgbClr val="FF0000"/>
                </a:solidFill>
              </a:rPr>
              <a:t>Image Quality</a:t>
            </a:r>
          </a:p>
          <a:p>
            <a:pPr marL="68580" indent="0">
              <a:spcBef>
                <a:spcPts val="0"/>
              </a:spcBef>
              <a:buNone/>
            </a:pPr>
            <a:r>
              <a:rPr lang="en-US" altLang="zh-CN" sz="2000" b="0" dirty="0">
                <a:solidFill>
                  <a:srgbClr val="FF0000"/>
                </a:solidFill>
              </a:rPr>
              <a:t>	– Resolution</a:t>
            </a:r>
            <a:endParaRPr lang="en-US" altLang="zh-CN" sz="2000" dirty="0">
              <a:solidFill>
                <a:srgbClr val="FF0000"/>
              </a:solidFill>
            </a:endParaRPr>
          </a:p>
          <a:p>
            <a:pPr marL="68580" indent="0">
              <a:spcBef>
                <a:spcPts val="0"/>
              </a:spcBef>
              <a:buNone/>
            </a:pPr>
            <a:r>
              <a:rPr lang="en-US" altLang="zh-CN" sz="2000" dirty="0">
                <a:solidFill>
                  <a:srgbClr val="FF0000"/>
                </a:solidFill>
              </a:rPr>
              <a:t>	</a:t>
            </a:r>
            <a:r>
              <a:rPr lang="en-US" altLang="zh-CN" sz="2000" b="0" dirty="0">
                <a:solidFill>
                  <a:srgbClr val="FF0000"/>
                </a:solidFill>
              </a:rPr>
              <a:t>– Artifacts</a:t>
            </a:r>
            <a:endParaRPr lang="en-US" altLang="zh-CN" sz="2000" dirty="0">
              <a:solidFill>
                <a:srgbClr val="FF0000"/>
              </a:solidFill>
            </a:endParaRPr>
          </a:p>
        </p:txBody>
      </p:sp>
    </p:spTree>
    <p:extLst>
      <p:ext uri="{BB962C8B-B14F-4D97-AF65-F5344CB8AC3E}">
        <p14:creationId xmlns:p14="http://schemas.microsoft.com/office/powerpoint/2010/main" val="426530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Image Resolution</a:t>
            </a:r>
            <a:endParaRPr lang="en-US" dirty="0"/>
          </a:p>
        </p:txBody>
      </p:sp>
      <p:pic>
        <p:nvPicPr>
          <p:cNvPr id="4" name="Picture 3"/>
          <p:cNvPicPr>
            <a:picLocks noChangeAspect="1"/>
          </p:cNvPicPr>
          <p:nvPr/>
        </p:nvPicPr>
        <p:blipFill>
          <a:blip r:embed="rId2"/>
          <a:stretch>
            <a:fillRect/>
          </a:stretch>
        </p:blipFill>
        <p:spPr>
          <a:xfrm>
            <a:off x="2686050" y="1409520"/>
            <a:ext cx="6819900" cy="4591050"/>
          </a:xfrm>
          <a:prstGeom prst="rect">
            <a:avLst/>
          </a:prstGeom>
        </p:spPr>
      </p:pic>
    </p:spTree>
    <p:extLst>
      <p:ext uri="{BB962C8B-B14F-4D97-AF65-F5344CB8AC3E}">
        <p14:creationId xmlns:p14="http://schemas.microsoft.com/office/powerpoint/2010/main" val="1184168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1981200" y="357189"/>
            <a:ext cx="8472488" cy="5857875"/>
          </a:xfrm>
        </p:spPr>
        <p:txBody>
          <a:bodyPr/>
          <a:lstStyle/>
          <a:p>
            <a:r>
              <a:rPr lang="nl-BE"/>
              <a:t>Image reconstruction</a:t>
            </a:r>
          </a:p>
          <a:p>
            <a:pPr lvl="1">
              <a:lnSpc>
                <a:spcPct val="150000"/>
              </a:lnSpc>
            </a:pPr>
            <a:r>
              <a:rPr lang="nl-BE">
                <a:solidFill>
                  <a:srgbClr val="FF0000"/>
                </a:solidFill>
              </a:rPr>
              <a:t>filtering</a:t>
            </a:r>
            <a:endParaRPr lang="en-US">
              <a:solidFill>
                <a:srgbClr val="FF0000"/>
              </a:solidFill>
            </a:endParaRPr>
          </a:p>
          <a:p>
            <a:pPr lvl="2">
              <a:lnSpc>
                <a:spcPct val="150000"/>
              </a:lnSpc>
            </a:pPr>
            <a:r>
              <a:rPr lang="en-US"/>
              <a:t>removes high frequency noise</a:t>
            </a:r>
          </a:p>
          <a:p>
            <a:pPr lvl="2">
              <a:lnSpc>
                <a:spcPct val="150000"/>
              </a:lnSpc>
            </a:pPr>
            <a:r>
              <a:rPr lang="en-US"/>
              <a:t>removes low-freq. band in 2nd harmonic imaging</a:t>
            </a:r>
            <a:endParaRPr lang="en-US">
              <a:solidFill>
                <a:srgbClr val="A60A0A"/>
              </a:solidFill>
            </a:endParaRPr>
          </a:p>
          <a:p>
            <a:pPr lvl="1">
              <a:lnSpc>
                <a:spcPct val="150000"/>
              </a:lnSpc>
            </a:pPr>
            <a:r>
              <a:rPr lang="en-US">
                <a:solidFill>
                  <a:srgbClr val="FF0000"/>
                </a:solidFill>
              </a:rPr>
              <a:t>envelope detection</a:t>
            </a:r>
          </a:p>
          <a:p>
            <a:pPr lvl="2">
              <a:lnSpc>
                <a:spcPct val="150000"/>
              </a:lnSpc>
            </a:pPr>
            <a:r>
              <a:rPr lang="en-US"/>
              <a:t>envelope ~ amplitude of the signal ~ gray value in the image</a:t>
            </a:r>
            <a:endParaRPr lang="en-US">
              <a:solidFill>
                <a:srgbClr val="A60A0A"/>
              </a:solidFill>
            </a:endParaRPr>
          </a:p>
          <a:p>
            <a:pPr lvl="2">
              <a:lnSpc>
                <a:spcPct val="150000"/>
              </a:lnSpc>
            </a:pPr>
            <a:endParaRPr lang="nl-BE"/>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3E71E-79AB-4DCE-B273-7E443374AF7A}"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47110" name="Picture 2"/>
          <p:cNvPicPr>
            <a:picLocks noChangeAspect="1" noChangeArrowheads="1"/>
          </p:cNvPicPr>
          <p:nvPr/>
        </p:nvPicPr>
        <p:blipFill>
          <a:blip r:embed="rId3" cstate="print"/>
          <a:srcRect/>
          <a:stretch>
            <a:fillRect/>
          </a:stretch>
        </p:blipFill>
        <p:spPr bwMode="auto">
          <a:xfrm>
            <a:off x="2595564" y="3132139"/>
            <a:ext cx="3286125" cy="3082925"/>
          </a:xfrm>
          <a:prstGeom prst="rect">
            <a:avLst/>
          </a:prstGeom>
          <a:noFill/>
          <a:ln w="9525">
            <a:noFill/>
            <a:miter lim="800000"/>
            <a:headEnd/>
            <a:tailEnd/>
          </a:ln>
        </p:spPr>
      </p:pic>
      <p:pic>
        <p:nvPicPr>
          <p:cNvPr id="47111" name="Picture 3" descr="Image_demodulated"/>
          <p:cNvPicPr>
            <a:picLocks noChangeAspect="1" noChangeArrowheads="1"/>
          </p:cNvPicPr>
          <p:nvPr/>
        </p:nvPicPr>
        <p:blipFill>
          <a:blip r:embed="rId4" cstate="print"/>
          <a:srcRect/>
          <a:stretch>
            <a:fillRect/>
          </a:stretch>
        </p:blipFill>
        <p:spPr bwMode="auto">
          <a:xfrm>
            <a:off x="6096001" y="3357563"/>
            <a:ext cx="3248025" cy="2571750"/>
          </a:xfrm>
          <a:prstGeom prst="rect">
            <a:avLst/>
          </a:prstGeom>
          <a:noFill/>
          <a:ln w="9525">
            <a:noFill/>
            <a:miter lim="800000"/>
            <a:headEnd/>
            <a:tailEnd/>
          </a:ln>
        </p:spPr>
      </p:pic>
    </p:spTree>
    <p:extLst>
      <p:ext uri="{BB962C8B-B14F-4D97-AF65-F5344CB8AC3E}">
        <p14:creationId xmlns:p14="http://schemas.microsoft.com/office/powerpoint/2010/main" val="426399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1"/>
          <p:cNvSpPr>
            <a:spLocks noGrp="1"/>
          </p:cNvSpPr>
          <p:nvPr>
            <p:ph idx="1"/>
          </p:nvPr>
        </p:nvSpPr>
        <p:spPr>
          <a:xfrm>
            <a:off x="1981201" y="357189"/>
            <a:ext cx="8543925" cy="5857875"/>
          </a:xfrm>
        </p:spPr>
        <p:txBody>
          <a:bodyPr/>
          <a:lstStyle/>
          <a:p>
            <a:pPr lvl="1">
              <a:lnSpc>
                <a:spcPct val="140000"/>
              </a:lnSpc>
            </a:pPr>
            <a:r>
              <a:rPr lang="nl-BE" dirty="0">
                <a:solidFill>
                  <a:srgbClr val="FF0000"/>
                </a:solidFill>
              </a:rPr>
              <a:t>attenuation correction </a:t>
            </a:r>
            <a:r>
              <a:rPr lang="en-US" dirty="0">
                <a:solidFill>
                  <a:srgbClr val="FF0000"/>
                </a:solidFill>
              </a:rPr>
              <a:t>= time-gain compensation</a:t>
            </a:r>
          </a:p>
          <a:p>
            <a:pPr lvl="2">
              <a:buFont typeface="Symbol" pitchFamily="18" charset="2"/>
              <a:buChar char="-"/>
            </a:pPr>
            <a:r>
              <a:rPr lang="en-US" dirty="0"/>
              <a:t>simple model = exponential decay</a:t>
            </a:r>
          </a:p>
          <a:p>
            <a:pPr lvl="2">
              <a:buFont typeface="Symbol" pitchFamily="18" charset="2"/>
              <a:buChar char="-"/>
            </a:pPr>
            <a:r>
              <a:rPr lang="en-US" dirty="0"/>
              <a:t>different tissues ~ different attenuations</a:t>
            </a:r>
            <a:br>
              <a:rPr lang="en-US" dirty="0"/>
            </a:br>
            <a:r>
              <a:rPr lang="en-US" dirty="0"/>
              <a:t>-&gt; most US scanners enable manual modification of the gain at different depths</a:t>
            </a:r>
          </a:p>
          <a:p>
            <a:pPr lvl="1">
              <a:lnSpc>
                <a:spcPct val="140000"/>
              </a:lnSpc>
            </a:pPr>
            <a:r>
              <a:rPr lang="en-US" dirty="0">
                <a:solidFill>
                  <a:srgbClr val="FF0000"/>
                </a:solidFill>
              </a:rPr>
              <a:t>log-compression = gray scale transformation</a:t>
            </a:r>
          </a:p>
          <a:p>
            <a:pPr lvl="2">
              <a:buFont typeface="Symbol" pitchFamily="18" charset="2"/>
              <a:buChar char="-"/>
            </a:pPr>
            <a:r>
              <a:rPr lang="en-US" dirty="0"/>
              <a:t>logarithmic function -&gt; scatter (or speckle) is also visible</a:t>
            </a:r>
          </a:p>
          <a:p>
            <a:pPr lvl="2">
              <a:lnSpc>
                <a:spcPct val="140000"/>
              </a:lnSpc>
              <a:buFont typeface="Symbol" pitchFamily="18" charset="2"/>
              <a:buChar char="-"/>
            </a:pPr>
            <a:endParaRPr lang="en-US" dirty="0">
              <a:solidFill>
                <a:srgbClr val="A60A0A"/>
              </a:solidFill>
            </a:endParaRPr>
          </a:p>
          <a:p>
            <a:pPr lvl="2">
              <a:lnSpc>
                <a:spcPct val="140000"/>
              </a:lnSpc>
              <a:buFont typeface="Symbol" pitchFamily="18" charset="2"/>
              <a:buChar char="-"/>
            </a:pPr>
            <a:endParaRPr lang="en-US" dirty="0">
              <a:solidFill>
                <a:srgbClr val="A60A0A"/>
              </a:solidFill>
            </a:endParaRPr>
          </a:p>
          <a:p>
            <a:pPr lvl="2">
              <a:lnSpc>
                <a:spcPct val="140000"/>
              </a:lnSpc>
              <a:buFont typeface="Symbol" pitchFamily="18" charset="2"/>
              <a:buChar char="-"/>
            </a:pPr>
            <a:endParaRPr lang="en-US" dirty="0">
              <a:solidFill>
                <a:srgbClr val="A60A0A"/>
              </a:solidFill>
            </a:endParaRPr>
          </a:p>
          <a:p>
            <a:pPr lvl="2">
              <a:lnSpc>
                <a:spcPct val="140000"/>
              </a:lnSpc>
              <a:buFont typeface="Symbol" pitchFamily="18" charset="2"/>
              <a:buNone/>
            </a:pPr>
            <a:endParaRPr lang="en-US" dirty="0">
              <a:solidFill>
                <a:srgbClr val="A60A0A"/>
              </a:solidFill>
            </a:endParaRPr>
          </a:p>
          <a:p>
            <a:pPr lvl="2">
              <a:lnSpc>
                <a:spcPct val="140000"/>
              </a:lnSpc>
              <a:buFont typeface="Symbol" pitchFamily="18" charset="2"/>
              <a:buNone/>
            </a:pPr>
            <a:endParaRPr lang="en-US" dirty="0">
              <a:solidFill>
                <a:srgbClr val="A60A0A"/>
              </a:solidFill>
            </a:endParaRPr>
          </a:p>
          <a:p>
            <a:pPr lvl="2">
              <a:lnSpc>
                <a:spcPct val="140000"/>
              </a:lnSpc>
              <a:buFont typeface="Symbol" pitchFamily="18" charset="2"/>
              <a:buNone/>
            </a:pPr>
            <a:endParaRPr lang="en-US" dirty="0">
              <a:solidFill>
                <a:srgbClr val="A60A0A"/>
              </a:solidFill>
            </a:endParaRPr>
          </a:p>
          <a:p>
            <a:pPr lvl="1">
              <a:lnSpc>
                <a:spcPct val="140000"/>
              </a:lnSpc>
            </a:pPr>
            <a:r>
              <a:rPr lang="en-US" dirty="0">
                <a:solidFill>
                  <a:srgbClr val="FF0000"/>
                </a:solidFill>
              </a:rPr>
              <a:t>scan conversion = sector reconstruction</a:t>
            </a:r>
          </a:p>
          <a:p>
            <a:pPr lvl="2">
              <a:buFont typeface="Symbol" pitchFamily="18" charset="2"/>
              <a:buChar char="-"/>
            </a:pPr>
            <a:r>
              <a:rPr lang="en-US" dirty="0"/>
              <a:t>interpolation : polar grid -&gt; rectangular grid</a:t>
            </a:r>
            <a:endParaRPr lang="en-US" dirty="0">
              <a:solidFill>
                <a:srgbClr val="A60A0A"/>
              </a:solidFill>
            </a:endParaRP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6C730-BC87-4CB1-9B4B-F8310099C300}"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10247" name="Picture 3" descr="Image_log_compressed"/>
          <p:cNvPicPr>
            <a:picLocks noChangeAspect="1" noChangeArrowheads="1"/>
          </p:cNvPicPr>
          <p:nvPr/>
        </p:nvPicPr>
        <p:blipFill>
          <a:blip r:embed="rId4" cstate="print"/>
          <a:srcRect/>
          <a:stretch>
            <a:fillRect/>
          </a:stretch>
        </p:blipFill>
        <p:spPr bwMode="auto">
          <a:xfrm>
            <a:off x="7456489" y="2951164"/>
            <a:ext cx="3068637" cy="2428875"/>
          </a:xfrm>
          <a:prstGeom prst="rect">
            <a:avLst/>
          </a:prstGeom>
          <a:noFill/>
          <a:ln w="9525">
            <a:noFill/>
            <a:miter lim="800000"/>
            <a:headEnd/>
            <a:tailEnd/>
          </a:ln>
        </p:spPr>
      </p:pic>
      <p:pic>
        <p:nvPicPr>
          <p:cNvPr id="10248" name="Picture 3" descr="Image_demodulated"/>
          <p:cNvPicPr>
            <a:picLocks noChangeAspect="1" noChangeArrowheads="1"/>
          </p:cNvPicPr>
          <p:nvPr/>
        </p:nvPicPr>
        <p:blipFill>
          <a:blip r:embed="rId5" cstate="print"/>
          <a:srcRect/>
          <a:stretch>
            <a:fillRect/>
          </a:stretch>
        </p:blipFill>
        <p:spPr bwMode="auto">
          <a:xfrm>
            <a:off x="1595438" y="2947988"/>
            <a:ext cx="3071812" cy="2432050"/>
          </a:xfrm>
          <a:prstGeom prst="rect">
            <a:avLst/>
          </a:prstGeom>
          <a:noFill/>
          <a:ln w="9525">
            <a:noFill/>
            <a:miter lim="800000"/>
            <a:headEnd/>
            <a:tailEnd/>
          </a:ln>
        </p:spPr>
      </p:pic>
      <p:pic>
        <p:nvPicPr>
          <p:cNvPr id="10249" name="Picture 3"/>
          <p:cNvPicPr>
            <a:picLocks noChangeAspect="1" noChangeArrowheads="1"/>
          </p:cNvPicPr>
          <p:nvPr/>
        </p:nvPicPr>
        <p:blipFill>
          <a:blip r:embed="rId6" cstate="print"/>
          <a:srcRect/>
          <a:stretch>
            <a:fillRect/>
          </a:stretch>
        </p:blipFill>
        <p:spPr bwMode="auto">
          <a:xfrm>
            <a:off x="4595813" y="2928938"/>
            <a:ext cx="3143250" cy="2451100"/>
          </a:xfrm>
          <a:prstGeom prst="rect">
            <a:avLst/>
          </a:prstGeom>
          <a:noFill/>
          <a:ln w="9525">
            <a:noFill/>
            <a:miter lim="800000"/>
            <a:headEnd/>
            <a:tailEnd/>
          </a:ln>
        </p:spPr>
      </p:pic>
      <p:cxnSp>
        <p:nvCxnSpPr>
          <p:cNvPr id="10" name="Straight Arrow Connector 9"/>
          <p:cNvCxnSpPr/>
          <p:nvPr/>
        </p:nvCxnSpPr>
        <p:spPr>
          <a:xfrm>
            <a:off x="3667126" y="4572000"/>
            <a:ext cx="4786313" cy="1588"/>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242" name="Object 2"/>
          <p:cNvGraphicFramePr>
            <a:graphicFrameLocks noChangeAspect="1"/>
          </p:cNvGraphicFramePr>
          <p:nvPr/>
        </p:nvGraphicFramePr>
        <p:xfrm>
          <a:off x="7310438" y="679450"/>
          <a:ext cx="2190750" cy="534988"/>
        </p:xfrm>
        <a:graphic>
          <a:graphicData uri="http://schemas.openxmlformats.org/presentationml/2006/ole">
            <mc:AlternateContent xmlns:mc="http://schemas.openxmlformats.org/markup-compatibility/2006">
              <mc:Choice xmlns:v="urn:schemas-microsoft-com:vml" Requires="v">
                <p:oleObj spid="_x0000_s156691" name="Equation" r:id="rId7" imgW="1041170" imgH="254092" progId="">
                  <p:embed/>
                </p:oleObj>
              </mc:Choice>
              <mc:Fallback>
                <p:oleObj name="Equation" r:id="rId7" imgW="1041170" imgH="254092" progId="">
                  <p:embed/>
                  <p:pic>
                    <p:nvPicPr>
                      <p:cNvPr id="10242"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0438" y="679450"/>
                        <a:ext cx="21907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99">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165659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idx="1"/>
          </p:nvPr>
        </p:nvSpPr>
        <p:spPr>
          <a:xfrm>
            <a:off x="1981200" y="357189"/>
            <a:ext cx="8229600" cy="5857875"/>
          </a:xfrm>
        </p:spPr>
        <p:txBody>
          <a:bodyPr/>
          <a:lstStyle/>
          <a:p>
            <a:r>
              <a:rPr lang="nl-BE"/>
              <a:t>Acquisition and reconstruction time</a:t>
            </a:r>
          </a:p>
          <a:p>
            <a:pPr lvl="1">
              <a:lnSpc>
                <a:spcPct val="150000"/>
              </a:lnSpc>
            </a:pPr>
            <a:r>
              <a:rPr lang="en-US"/>
              <a:t>example :</a:t>
            </a:r>
          </a:p>
          <a:p>
            <a:pPr lvl="2">
              <a:lnSpc>
                <a:spcPct val="150000"/>
              </a:lnSpc>
            </a:pPr>
            <a:r>
              <a:rPr lang="en-US"/>
              <a:t>depth : 20 cm -&gt; travel distance = 40 cm</a:t>
            </a:r>
          </a:p>
          <a:p>
            <a:pPr lvl="2">
              <a:lnSpc>
                <a:spcPct val="150000"/>
              </a:lnSpc>
            </a:pPr>
            <a:r>
              <a:rPr lang="en-US"/>
              <a:t>c = 1540 m/s</a:t>
            </a:r>
          </a:p>
          <a:p>
            <a:pPr lvl="2">
              <a:lnSpc>
                <a:spcPct val="150000"/>
              </a:lnSpc>
            </a:pPr>
            <a:r>
              <a:rPr lang="en-US"/>
              <a:t>1 image = 120 scan lines</a:t>
            </a:r>
          </a:p>
          <a:p>
            <a:pPr>
              <a:lnSpc>
                <a:spcPct val="140000"/>
              </a:lnSpc>
              <a:buFont typeface="Verdana" pitchFamily="34" charset="0"/>
              <a:buNone/>
            </a:pPr>
            <a:r>
              <a:rPr lang="en-US" sz="1800">
                <a:solidFill>
                  <a:schemeClr val="bg2"/>
                </a:solidFill>
              </a:rPr>
              <a:t>			acquisition time = 32 ms (reconstruction in real time) </a:t>
            </a:r>
          </a:p>
          <a:p>
            <a:pPr>
              <a:lnSpc>
                <a:spcPct val="140000"/>
              </a:lnSpc>
              <a:buFont typeface="Verdana" pitchFamily="34" charset="0"/>
              <a:buNone/>
            </a:pPr>
            <a:r>
              <a:rPr lang="en-US" sz="1800">
                <a:solidFill>
                  <a:schemeClr val="bg2"/>
                </a:solidFill>
              </a:rPr>
              <a:t>			~ 30 images per second (30 Hz)</a:t>
            </a:r>
          </a:p>
          <a:p>
            <a:pPr lvl="1">
              <a:lnSpc>
                <a:spcPct val="140000"/>
              </a:lnSpc>
            </a:pPr>
            <a:r>
              <a:rPr lang="en-US"/>
              <a:t>Note :</a:t>
            </a:r>
          </a:p>
          <a:p>
            <a:pPr lvl="2">
              <a:lnSpc>
                <a:spcPct val="140000"/>
              </a:lnSpc>
            </a:pPr>
            <a:r>
              <a:rPr lang="en-US"/>
              <a:t>current scanners acquire multiple scan lines simultaneously</a:t>
            </a:r>
            <a:br>
              <a:rPr lang="en-US"/>
            </a:br>
            <a:r>
              <a:rPr lang="en-US"/>
              <a:t>	temporal resolution : 70 - 80 Hz</a:t>
            </a:r>
          </a:p>
          <a:p>
            <a:pPr lvl="1">
              <a:lnSpc>
                <a:spcPct val="150000"/>
              </a:lnSpc>
            </a:pPr>
            <a:endParaRPr lang="nl-BE"/>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A7B45E-C1CC-471A-AB41-A8B71BB6FFE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48D40-9A44-40D2-A18D-F37E59E04130}"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sp>
        <p:nvSpPr>
          <p:cNvPr id="48134" name="Rectangle 3"/>
          <p:cNvSpPr>
            <a:spLocks noChangeArrowheads="1"/>
          </p:cNvSpPr>
          <p:nvPr/>
        </p:nvSpPr>
        <p:spPr bwMode="auto">
          <a:xfrm>
            <a:off x="3309938" y="2633664"/>
            <a:ext cx="455612" cy="39687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Wingdings" pitchFamily="2" charset="2"/>
                <a:ea typeface="ＭＳ Ｐゴシック" charset="0"/>
                <a:cs typeface="+mn-cs"/>
              </a:rPr>
              <a:t>è</a:t>
            </a:r>
          </a:p>
        </p:txBody>
      </p:sp>
      <p:sp>
        <p:nvSpPr>
          <p:cNvPr id="48135" name="Rectangle 4"/>
          <p:cNvSpPr>
            <a:spLocks noChangeArrowheads="1"/>
          </p:cNvSpPr>
          <p:nvPr/>
        </p:nvSpPr>
        <p:spPr bwMode="auto">
          <a:xfrm>
            <a:off x="3309938" y="3071814"/>
            <a:ext cx="455612" cy="39687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Wingdings" pitchFamily="2" charset="2"/>
                <a:ea typeface="ＭＳ Ｐゴシック" charset="0"/>
                <a:cs typeface="+mn-cs"/>
              </a:rPr>
              <a:t>è</a:t>
            </a:r>
          </a:p>
        </p:txBody>
      </p:sp>
      <p:sp>
        <p:nvSpPr>
          <p:cNvPr id="48136" name="Rectangle 5"/>
          <p:cNvSpPr>
            <a:spLocks noChangeArrowheads="1"/>
          </p:cNvSpPr>
          <p:nvPr/>
        </p:nvSpPr>
        <p:spPr bwMode="auto">
          <a:xfrm>
            <a:off x="3309938" y="4357689"/>
            <a:ext cx="455612" cy="39687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Wingdings" pitchFamily="2" charset="2"/>
                <a:ea typeface="ＭＳ Ｐゴシック" charset="0"/>
                <a:cs typeface="+mn-cs"/>
              </a:rPr>
              <a:t>è</a:t>
            </a:r>
          </a:p>
        </p:txBody>
      </p:sp>
    </p:spTree>
    <p:extLst>
      <p:ext uri="{BB962C8B-B14F-4D97-AF65-F5344CB8AC3E}">
        <p14:creationId xmlns:p14="http://schemas.microsoft.com/office/powerpoint/2010/main" val="3896753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1"/>
          <p:cNvSpPr>
            <a:spLocks noGrp="1"/>
          </p:cNvSpPr>
          <p:nvPr>
            <p:ph idx="1"/>
          </p:nvPr>
        </p:nvSpPr>
        <p:spPr>
          <a:xfrm>
            <a:off x="1981200" y="357189"/>
            <a:ext cx="8229600" cy="5857875"/>
          </a:xfrm>
        </p:spPr>
        <p:txBody>
          <a:bodyPr/>
          <a:lstStyle/>
          <a:p>
            <a:r>
              <a:rPr lang="nl-BE"/>
              <a:t>Artifacts</a:t>
            </a:r>
          </a:p>
          <a:p>
            <a:pPr lvl="1">
              <a:lnSpc>
                <a:spcPct val="150000"/>
              </a:lnSpc>
            </a:pPr>
            <a:r>
              <a:rPr lang="en-US"/>
              <a:t>interference pattern contains</a:t>
            </a:r>
            <a:r>
              <a:rPr lang="en-US">
                <a:solidFill>
                  <a:srgbClr val="A60A0A"/>
                </a:solidFill>
              </a:rPr>
              <a:t> </a:t>
            </a:r>
            <a:r>
              <a:rPr lang="en-US"/>
              <a:t>side lobes</a:t>
            </a:r>
          </a:p>
          <a:p>
            <a:pPr lvl="1">
              <a:lnSpc>
                <a:spcPct val="150000"/>
              </a:lnSpc>
            </a:pPr>
            <a:endParaRPr lang="nl-BE"/>
          </a:p>
          <a:p>
            <a:pPr lvl="1">
              <a:lnSpc>
                <a:spcPct val="150000"/>
              </a:lnSpc>
            </a:pPr>
            <a:endParaRPr lang="nl-BE"/>
          </a:p>
          <a:p>
            <a:pPr lvl="1">
              <a:lnSpc>
                <a:spcPct val="150000"/>
              </a:lnSpc>
            </a:pPr>
            <a:endParaRPr lang="nl-BE"/>
          </a:p>
          <a:p>
            <a:pPr lvl="1">
              <a:lnSpc>
                <a:spcPct val="150000"/>
              </a:lnSpc>
            </a:pPr>
            <a:endParaRPr lang="nl-BE"/>
          </a:p>
          <a:p>
            <a:pPr lvl="1">
              <a:lnSpc>
                <a:spcPct val="150000"/>
              </a:lnSpc>
            </a:pPr>
            <a:endParaRPr lang="nl-BE"/>
          </a:p>
          <a:p>
            <a:pPr lvl="1">
              <a:lnSpc>
                <a:spcPct val="150000"/>
              </a:lnSpc>
            </a:pPr>
            <a:endParaRPr lang="nl-BE"/>
          </a:p>
          <a:p>
            <a:pPr lvl="1">
              <a:lnSpc>
                <a:spcPct val="150000"/>
              </a:lnSpc>
            </a:pPr>
            <a:r>
              <a:rPr lang="nl-BE"/>
              <a:t>reverberations</a:t>
            </a: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F0360D-E07D-41C6-A14A-C0716D591F39}" type="datetime1">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ＭＳ Ｐゴシック" charset="0"/>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t>K.U.Leuven – UZ Leuven Medical Imaging Research Center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A580E-8BB5-4579-ADC5-8C2D5195A01C}" type="slidenum">
              <a:rPr kumimoji="0" lang="nl-BE" sz="900" b="0" i="0" u="none" strike="noStrike" kern="1200" cap="none" spc="0" normalizeH="0" baseline="0" noProof="0">
                <a:ln>
                  <a:noFill/>
                </a:ln>
                <a:solidFill>
                  <a:srgbClr val="1C1C1C">
                    <a:lumMod val="50000"/>
                    <a:lumOff val="50000"/>
                  </a:srgbClr>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900" b="0" i="0" u="none" strike="noStrike" kern="1200" cap="none" spc="0" normalizeH="0" baseline="0" noProof="0" dirty="0">
              <a:ln>
                <a:noFill/>
              </a:ln>
              <a:solidFill>
                <a:srgbClr val="1C1C1C">
                  <a:lumMod val="50000"/>
                  <a:lumOff val="50000"/>
                </a:srgbClr>
              </a:solidFill>
              <a:effectLst/>
              <a:uLnTx/>
              <a:uFillTx/>
              <a:latin typeface="Verdana" pitchFamily="34" charset="0"/>
              <a:ea typeface="+mn-ea"/>
              <a:cs typeface="+mn-cs"/>
            </a:endParaRPr>
          </a:p>
        </p:txBody>
      </p:sp>
      <p:pic>
        <p:nvPicPr>
          <p:cNvPr id="60422" name="Picture 6"/>
          <p:cNvPicPr>
            <a:picLocks noChangeAspect="1" noChangeArrowheads="1"/>
          </p:cNvPicPr>
          <p:nvPr/>
        </p:nvPicPr>
        <p:blipFill>
          <a:blip r:embed="rId3" cstate="print"/>
          <a:srcRect/>
          <a:stretch>
            <a:fillRect/>
          </a:stretch>
        </p:blipFill>
        <p:spPr bwMode="auto">
          <a:xfrm>
            <a:off x="1809751" y="1698626"/>
            <a:ext cx="3286125" cy="1801813"/>
          </a:xfrm>
          <a:prstGeom prst="rect">
            <a:avLst/>
          </a:prstGeom>
          <a:noFill/>
          <a:ln w="9525">
            <a:noFill/>
            <a:miter lim="800000"/>
            <a:headEnd/>
            <a:tailEnd/>
          </a:ln>
        </p:spPr>
      </p:pic>
      <p:pic>
        <p:nvPicPr>
          <p:cNvPr id="60423" name="Picture 7"/>
          <p:cNvPicPr>
            <a:picLocks noChangeAspect="1" noChangeArrowheads="1"/>
          </p:cNvPicPr>
          <p:nvPr/>
        </p:nvPicPr>
        <p:blipFill>
          <a:blip r:embed="rId4" cstate="print"/>
          <a:srcRect/>
          <a:stretch>
            <a:fillRect/>
          </a:stretch>
        </p:blipFill>
        <p:spPr bwMode="auto">
          <a:xfrm>
            <a:off x="5238750" y="1428750"/>
            <a:ext cx="2725738" cy="2071688"/>
          </a:xfrm>
          <a:prstGeom prst="rect">
            <a:avLst/>
          </a:prstGeom>
          <a:noFill/>
          <a:ln w="9525">
            <a:noFill/>
            <a:miter lim="800000"/>
            <a:headEnd/>
            <a:tailEnd/>
          </a:ln>
        </p:spPr>
      </p:pic>
      <p:pic>
        <p:nvPicPr>
          <p:cNvPr id="60424" name="Picture 9"/>
          <p:cNvPicPr>
            <a:picLocks noChangeAspect="1" noChangeArrowheads="1"/>
          </p:cNvPicPr>
          <p:nvPr/>
        </p:nvPicPr>
        <p:blipFill>
          <a:blip r:embed="rId5" cstate="print"/>
          <a:srcRect/>
          <a:stretch>
            <a:fillRect/>
          </a:stretch>
        </p:blipFill>
        <p:spPr bwMode="auto">
          <a:xfrm>
            <a:off x="8124825" y="1803400"/>
            <a:ext cx="2400300" cy="1697038"/>
          </a:xfrm>
          <a:prstGeom prst="rect">
            <a:avLst/>
          </a:prstGeom>
          <a:noFill/>
          <a:ln w="9525">
            <a:noFill/>
            <a:miter lim="800000"/>
            <a:headEnd/>
            <a:tailEnd/>
          </a:ln>
        </p:spPr>
      </p:pic>
      <p:pic>
        <p:nvPicPr>
          <p:cNvPr id="60425" name="Picture 10"/>
          <p:cNvPicPr>
            <a:picLocks noChangeAspect="1" noChangeArrowheads="1"/>
          </p:cNvPicPr>
          <p:nvPr/>
        </p:nvPicPr>
        <p:blipFill>
          <a:blip r:embed="rId6" cstate="print"/>
          <a:srcRect/>
          <a:stretch>
            <a:fillRect/>
          </a:stretch>
        </p:blipFill>
        <p:spPr bwMode="auto">
          <a:xfrm>
            <a:off x="5167314" y="3714750"/>
            <a:ext cx="3768725" cy="2903538"/>
          </a:xfrm>
          <a:prstGeom prst="rect">
            <a:avLst/>
          </a:prstGeom>
          <a:noFill/>
          <a:ln w="9525">
            <a:noFill/>
            <a:miter lim="800000"/>
            <a:headEnd/>
            <a:tailEnd/>
          </a:ln>
        </p:spPr>
      </p:pic>
    </p:spTree>
    <p:extLst>
      <p:ext uri="{BB962C8B-B14F-4D97-AF65-F5344CB8AC3E}">
        <p14:creationId xmlns:p14="http://schemas.microsoft.com/office/powerpoint/2010/main" val="2019570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8700"/>
          </a:xfrm>
        </p:spPr>
        <p:txBody>
          <a:bodyPr/>
          <a:lstStyle/>
          <a:p>
            <a:r>
              <a:rPr lang="en-US" altLang="zh-CN" dirty="0"/>
              <a:t>Homework</a:t>
            </a:r>
            <a:endParaRPr lang="en-US" dirty="0"/>
          </a:p>
        </p:txBody>
      </p:sp>
      <p:pic>
        <p:nvPicPr>
          <p:cNvPr id="3" name="Picture 2"/>
          <p:cNvPicPr>
            <a:picLocks noChangeAspect="1"/>
          </p:cNvPicPr>
          <p:nvPr/>
        </p:nvPicPr>
        <p:blipFill>
          <a:blip r:embed="rId2"/>
          <a:stretch>
            <a:fillRect/>
          </a:stretch>
        </p:blipFill>
        <p:spPr>
          <a:xfrm>
            <a:off x="203022" y="2233666"/>
            <a:ext cx="4219575" cy="3333750"/>
          </a:xfrm>
          <a:prstGeom prst="rect">
            <a:avLst/>
          </a:prstGeom>
        </p:spPr>
      </p:pic>
      <p:pic>
        <p:nvPicPr>
          <p:cNvPr id="5" name="Picture 4"/>
          <p:cNvPicPr>
            <a:picLocks noChangeAspect="1"/>
          </p:cNvPicPr>
          <p:nvPr/>
        </p:nvPicPr>
        <p:blipFill>
          <a:blip r:embed="rId3"/>
          <a:stretch>
            <a:fillRect/>
          </a:stretch>
        </p:blipFill>
        <p:spPr>
          <a:xfrm>
            <a:off x="4530790" y="2233666"/>
            <a:ext cx="7332573" cy="1672073"/>
          </a:xfrm>
          <a:prstGeom prst="rect">
            <a:avLst/>
          </a:prstGeom>
        </p:spPr>
      </p:pic>
      <p:sp>
        <p:nvSpPr>
          <p:cNvPr id="6" name="TextBox 5"/>
          <p:cNvSpPr txBox="1"/>
          <p:nvPr/>
        </p:nvSpPr>
        <p:spPr>
          <a:xfrm>
            <a:off x="4635409" y="4044242"/>
            <a:ext cx="7227953"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charset="0"/>
                <a:ea typeface="ＭＳ Ｐゴシック" pitchFamily="116" charset="-128"/>
                <a:cs typeface="+mn-cs"/>
              </a:rPr>
              <a:t>Optional: If we use two matching layers, will the transmission efficiency be further improved?</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Read the Ultrasound imaging chapter through, especially the materials not fully covered in the class such as pages on image quality and artifacts</a:t>
            </a:r>
          </a:p>
        </p:txBody>
      </p:sp>
    </p:spTree>
    <p:extLst>
      <p:ext uri="{BB962C8B-B14F-4D97-AF65-F5344CB8AC3E}">
        <p14:creationId xmlns:p14="http://schemas.microsoft.com/office/powerpoint/2010/main" val="228968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bwMode="auto">
          <a:xfrm rot="2700000" flipV="1">
            <a:off x="2234182" y="1640922"/>
            <a:ext cx="0" cy="9372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 name="Title 1"/>
          <p:cNvSpPr>
            <a:spLocks noGrp="1"/>
          </p:cNvSpPr>
          <p:nvPr>
            <p:ph type="title"/>
          </p:nvPr>
        </p:nvSpPr>
        <p:spPr/>
        <p:txBody>
          <a:bodyPr/>
          <a:lstStyle/>
          <a:p>
            <a:pPr algn="ctr"/>
            <a:r>
              <a:rPr lang="en-US" dirty="0"/>
              <a:t>Acoustic Wave Eq Made Easy</a:t>
            </a:r>
          </a:p>
        </p:txBody>
      </p:sp>
      <p:sp>
        <p:nvSpPr>
          <p:cNvPr id="4" name="Can 3"/>
          <p:cNvSpPr/>
          <p:nvPr/>
        </p:nvSpPr>
        <p:spPr bwMode="auto">
          <a:xfrm rot="5400000">
            <a:off x="3247723" y="1289272"/>
            <a:ext cx="896293" cy="1629624"/>
          </a:xfrm>
          <a:prstGeom prst="can">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sp>
        <p:nvSpPr>
          <p:cNvPr id="5" name="Can 4"/>
          <p:cNvSpPr/>
          <p:nvPr/>
        </p:nvSpPr>
        <p:spPr bwMode="auto">
          <a:xfrm rot="5400000">
            <a:off x="3896554" y="1136874"/>
            <a:ext cx="896293" cy="1934423"/>
          </a:xfrm>
          <a:prstGeom prst="can">
            <a:avLst/>
          </a:prstGeom>
          <a:solidFill>
            <a:srgbClr val="0000FF">
              <a:alpha val="4980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7" name="Straight Arrow Connector 6"/>
          <p:cNvCxnSpPr/>
          <p:nvPr/>
        </p:nvCxnSpPr>
        <p:spPr bwMode="auto">
          <a:xfrm flipV="1">
            <a:off x="2225129" y="1476043"/>
            <a:ext cx="0" cy="6280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1865886" y="2104086"/>
            <a:ext cx="400592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 name="Straight Connector 9"/>
          <p:cNvCxnSpPr/>
          <p:nvPr/>
        </p:nvCxnSpPr>
        <p:spPr bwMode="auto">
          <a:xfrm flipV="1">
            <a:off x="2878676" y="1476044"/>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flipV="1">
            <a:off x="3377488" y="1476043"/>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flipV="1">
            <a:off x="4281326" y="1476044"/>
            <a:ext cx="0" cy="1261449"/>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5" name="Straight Connector 14"/>
          <p:cNvCxnSpPr/>
          <p:nvPr/>
        </p:nvCxnSpPr>
        <p:spPr bwMode="auto">
          <a:xfrm flipV="1">
            <a:off x="5080904" y="1476043"/>
            <a:ext cx="0" cy="622371"/>
          </a:xfrm>
          <a:prstGeom prst="line">
            <a:avLst/>
          </a:prstGeom>
          <a:solidFill>
            <a:schemeClr val="accent1"/>
          </a:solidFill>
          <a:ln w="12700" cap="flat" cmpd="sng" algn="ctr">
            <a:solidFill>
              <a:schemeClr val="tx1"/>
            </a:solidFill>
            <a:prstDash val="dash"/>
            <a:round/>
            <a:headEnd type="none" w="med" len="med"/>
            <a:tailEnd type="none" w="med" len="med"/>
          </a:ln>
          <a:effectLst/>
        </p:spPr>
      </p:cxnSp>
      <p:graphicFrame>
        <p:nvGraphicFramePr>
          <p:cNvPr id="17" name="Object 16"/>
          <p:cNvGraphicFramePr>
            <a:graphicFrameLocks noChangeAspect="1"/>
          </p:cNvGraphicFramePr>
          <p:nvPr/>
        </p:nvGraphicFramePr>
        <p:xfrm>
          <a:off x="2750656" y="2639576"/>
          <a:ext cx="250825" cy="350838"/>
        </p:xfrm>
        <a:graphic>
          <a:graphicData uri="http://schemas.openxmlformats.org/presentationml/2006/ole">
            <mc:AlternateContent xmlns:mc="http://schemas.openxmlformats.org/markup-compatibility/2006">
              <mc:Choice xmlns:v="urn:schemas-microsoft-com:vml" Requires="v">
                <p:oleObj spid="_x0000_s148720" name="Equation" r:id="rId3" imgW="126720" imgH="177480" progId="Equation.DSMT4">
                  <p:embed/>
                </p:oleObj>
              </mc:Choice>
              <mc:Fallback>
                <p:oleObj name="Equation" r:id="rId3" imgW="126720" imgH="177480" progId="Equation.DSMT4">
                  <p:embed/>
                  <p:pic>
                    <p:nvPicPr>
                      <p:cNvPr id="17" name="Object 16"/>
                      <p:cNvPicPr>
                        <a:picLocks noChangeAspect="1" noChangeArrowheads="1"/>
                      </p:cNvPicPr>
                      <p:nvPr/>
                    </p:nvPicPr>
                    <p:blipFill>
                      <a:blip r:embed="rId4"/>
                      <a:srcRect/>
                      <a:stretch>
                        <a:fillRect/>
                      </a:stretch>
                    </p:blipFill>
                    <p:spPr bwMode="auto">
                      <a:xfrm>
                        <a:off x="2750656" y="2639576"/>
                        <a:ext cx="250825" cy="350838"/>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4147270" y="2639577"/>
          <a:ext cx="276225" cy="350837"/>
        </p:xfrm>
        <a:graphic>
          <a:graphicData uri="http://schemas.openxmlformats.org/presentationml/2006/ole">
            <mc:AlternateContent xmlns:mc="http://schemas.openxmlformats.org/markup-compatibility/2006">
              <mc:Choice xmlns:v="urn:schemas-microsoft-com:vml" Requires="v">
                <p:oleObj spid="_x0000_s148721" name="Equation" r:id="rId5" imgW="139680" imgH="177480" progId="Equation.DSMT4">
                  <p:embed/>
                </p:oleObj>
              </mc:Choice>
              <mc:Fallback>
                <p:oleObj name="Equation" r:id="rId5" imgW="139680" imgH="177480" progId="Equation.DSMT4">
                  <p:embed/>
                  <p:pic>
                    <p:nvPicPr>
                      <p:cNvPr id="18" name="Object 17"/>
                      <p:cNvPicPr>
                        <a:picLocks noChangeAspect="1" noChangeArrowheads="1"/>
                      </p:cNvPicPr>
                      <p:nvPr/>
                    </p:nvPicPr>
                    <p:blipFill>
                      <a:blip r:embed="rId6"/>
                      <a:srcRect/>
                      <a:stretch>
                        <a:fillRect/>
                      </a:stretch>
                    </p:blipFill>
                    <p:spPr bwMode="auto">
                      <a:xfrm>
                        <a:off x="4147270" y="2639577"/>
                        <a:ext cx="276225" cy="350837"/>
                      </a:xfrm>
                      <a:prstGeom prst="rect">
                        <a:avLst/>
                      </a:prstGeom>
                      <a:noFill/>
                    </p:spPr>
                  </p:pic>
                </p:oleObj>
              </mc:Fallback>
            </mc:AlternateContent>
          </a:graphicData>
        </a:graphic>
      </p:graphicFrame>
      <p:graphicFrame>
        <p:nvGraphicFramePr>
          <p:cNvPr id="19" name="Object 18"/>
          <p:cNvGraphicFramePr>
            <a:graphicFrameLocks noChangeAspect="1"/>
          </p:cNvGraphicFramePr>
          <p:nvPr/>
        </p:nvGraphicFramePr>
        <p:xfrm>
          <a:off x="3022601" y="1364299"/>
          <a:ext cx="252413" cy="350837"/>
        </p:xfrm>
        <a:graphic>
          <a:graphicData uri="http://schemas.openxmlformats.org/presentationml/2006/ole">
            <mc:AlternateContent xmlns:mc="http://schemas.openxmlformats.org/markup-compatibility/2006">
              <mc:Choice xmlns:v="urn:schemas-microsoft-com:vml" Requires="v">
                <p:oleObj spid="_x0000_s148722" name="Equation" r:id="rId7" imgW="126720" imgH="177480" progId="Equation.DSMT4">
                  <p:embed/>
                </p:oleObj>
              </mc:Choice>
              <mc:Fallback>
                <p:oleObj name="Equation" r:id="rId7" imgW="126720" imgH="177480" progId="Equation.DSMT4">
                  <p:embed/>
                  <p:pic>
                    <p:nvPicPr>
                      <p:cNvPr id="19" name="Object 18"/>
                      <p:cNvPicPr>
                        <a:picLocks noChangeAspect="1" noChangeArrowheads="1"/>
                      </p:cNvPicPr>
                      <p:nvPr/>
                    </p:nvPicPr>
                    <p:blipFill>
                      <a:blip r:embed="rId8"/>
                      <a:srcRect/>
                      <a:stretch>
                        <a:fillRect/>
                      </a:stretch>
                    </p:blipFill>
                    <p:spPr bwMode="auto">
                      <a:xfrm>
                        <a:off x="3022601" y="1364299"/>
                        <a:ext cx="252413" cy="350837"/>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4557713" y="1364299"/>
          <a:ext cx="277812" cy="350837"/>
        </p:xfrm>
        <a:graphic>
          <a:graphicData uri="http://schemas.openxmlformats.org/presentationml/2006/ole">
            <mc:AlternateContent xmlns:mc="http://schemas.openxmlformats.org/markup-compatibility/2006">
              <mc:Choice xmlns:v="urn:schemas-microsoft-com:vml" Requires="v">
                <p:oleObj spid="_x0000_s148723" name="Equation" r:id="rId9" imgW="139680" imgH="177480" progId="Equation.DSMT4">
                  <p:embed/>
                </p:oleObj>
              </mc:Choice>
              <mc:Fallback>
                <p:oleObj name="Equation" r:id="rId9" imgW="139680" imgH="177480" progId="Equation.DSMT4">
                  <p:embed/>
                  <p:pic>
                    <p:nvPicPr>
                      <p:cNvPr id="20" name="Object 19"/>
                      <p:cNvPicPr>
                        <a:picLocks noChangeAspect="1" noChangeArrowheads="1"/>
                      </p:cNvPicPr>
                      <p:nvPr/>
                    </p:nvPicPr>
                    <p:blipFill>
                      <a:blip r:embed="rId10"/>
                      <a:srcRect/>
                      <a:stretch>
                        <a:fillRect/>
                      </a:stretch>
                    </p:blipFill>
                    <p:spPr bwMode="auto">
                      <a:xfrm>
                        <a:off x="4557713" y="1364299"/>
                        <a:ext cx="277812" cy="350837"/>
                      </a:xfrm>
                      <a:prstGeom prst="rect">
                        <a:avLst/>
                      </a:prstGeom>
                      <a:noFill/>
                    </p:spPr>
                  </p:pic>
                </p:oleObj>
              </mc:Fallback>
            </mc:AlternateContent>
          </a:graphicData>
        </a:graphic>
      </p:graphicFrame>
      <p:graphicFrame>
        <p:nvGraphicFramePr>
          <p:cNvPr id="21" name="Object 20"/>
          <p:cNvGraphicFramePr>
            <a:graphicFrameLocks noChangeAspect="1"/>
          </p:cNvGraphicFramePr>
          <p:nvPr/>
        </p:nvGraphicFramePr>
        <p:xfrm>
          <a:off x="5070611" y="1815870"/>
          <a:ext cx="250825" cy="274637"/>
        </p:xfrm>
        <a:graphic>
          <a:graphicData uri="http://schemas.openxmlformats.org/presentationml/2006/ole">
            <mc:AlternateContent xmlns:mc="http://schemas.openxmlformats.org/markup-compatibility/2006">
              <mc:Choice xmlns:v="urn:schemas-microsoft-com:vml" Requires="v">
                <p:oleObj spid="_x0000_s148724" name="Equation" r:id="rId11" imgW="126720" imgH="139680" progId="Equation.DSMT4">
                  <p:embed/>
                </p:oleObj>
              </mc:Choice>
              <mc:Fallback>
                <p:oleObj name="Equation" r:id="rId11" imgW="126720" imgH="139680" progId="Equation.DSMT4">
                  <p:embed/>
                  <p:pic>
                    <p:nvPicPr>
                      <p:cNvPr id="21" name="Object 20"/>
                      <p:cNvPicPr>
                        <a:picLocks noChangeAspect="1" noChangeArrowheads="1"/>
                      </p:cNvPicPr>
                      <p:nvPr/>
                    </p:nvPicPr>
                    <p:blipFill>
                      <a:blip r:embed="rId12"/>
                      <a:srcRect/>
                      <a:stretch>
                        <a:fillRect/>
                      </a:stretch>
                    </p:blipFill>
                    <p:spPr bwMode="auto">
                      <a:xfrm>
                        <a:off x="5070611" y="1815870"/>
                        <a:ext cx="250825" cy="274637"/>
                      </a:xfrm>
                      <a:prstGeom prst="rect">
                        <a:avLst/>
                      </a:prstGeom>
                      <a:noFill/>
                    </p:spPr>
                  </p:pic>
                </p:oleObj>
              </mc:Fallback>
            </mc:AlternateContent>
          </a:graphicData>
        </a:graphic>
      </p:graphicFrame>
      <p:cxnSp>
        <p:nvCxnSpPr>
          <p:cNvPr id="22" name="Straight Connector 21"/>
          <p:cNvCxnSpPr/>
          <p:nvPr/>
        </p:nvCxnSpPr>
        <p:spPr bwMode="auto">
          <a:xfrm flipH="1">
            <a:off x="2883770" y="1561779"/>
            <a:ext cx="489591"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cxnSp>
        <p:nvCxnSpPr>
          <p:cNvPr id="24" name="Straight Connector 23"/>
          <p:cNvCxnSpPr/>
          <p:nvPr/>
        </p:nvCxnSpPr>
        <p:spPr bwMode="auto">
          <a:xfrm flipH="1">
            <a:off x="4281195" y="1561779"/>
            <a:ext cx="788492" cy="0"/>
          </a:xfrm>
          <a:prstGeom prst="line">
            <a:avLst/>
          </a:prstGeom>
          <a:solidFill>
            <a:schemeClr val="accent1"/>
          </a:solidFill>
          <a:ln w="12700" cap="flat" cmpd="sng" algn="ctr">
            <a:solidFill>
              <a:schemeClr val="tx1"/>
            </a:solidFill>
            <a:prstDash val="dash"/>
            <a:round/>
            <a:headEnd type="triangle" w="med" len="med"/>
            <a:tailEnd type="triangle" w="med" len="med"/>
          </a:ln>
          <a:effectLst/>
        </p:spPr>
      </p:cxnSp>
      <p:graphicFrame>
        <p:nvGraphicFramePr>
          <p:cNvPr id="25" name="Object 24"/>
          <p:cNvGraphicFramePr>
            <a:graphicFrameLocks noChangeAspect="1"/>
          </p:cNvGraphicFramePr>
          <p:nvPr/>
        </p:nvGraphicFramePr>
        <p:xfrm>
          <a:off x="2262189" y="3226435"/>
          <a:ext cx="1531937" cy="349250"/>
        </p:xfrm>
        <a:graphic>
          <a:graphicData uri="http://schemas.openxmlformats.org/presentationml/2006/ole">
            <mc:AlternateContent xmlns:mc="http://schemas.openxmlformats.org/markup-compatibility/2006">
              <mc:Choice xmlns:v="urn:schemas-microsoft-com:vml" Requires="v">
                <p:oleObj spid="_x0000_s148725" name="Equation" r:id="rId13" imgW="774360" imgH="177480" progId="Equation.DSMT4">
                  <p:embed/>
                </p:oleObj>
              </mc:Choice>
              <mc:Fallback>
                <p:oleObj name="Equation" r:id="rId13" imgW="774360" imgH="177480" progId="Equation.DSMT4">
                  <p:embed/>
                  <p:pic>
                    <p:nvPicPr>
                      <p:cNvPr id="25" name="Object 24"/>
                      <p:cNvPicPr>
                        <a:picLocks noChangeAspect="1" noChangeArrowheads="1"/>
                      </p:cNvPicPr>
                      <p:nvPr/>
                    </p:nvPicPr>
                    <p:blipFill>
                      <a:blip r:embed="rId14"/>
                      <a:srcRect/>
                      <a:stretch>
                        <a:fillRect/>
                      </a:stretch>
                    </p:blipFill>
                    <p:spPr bwMode="auto">
                      <a:xfrm>
                        <a:off x="2262189" y="3226435"/>
                        <a:ext cx="1531937" cy="349250"/>
                      </a:xfrm>
                      <a:prstGeom prst="rect">
                        <a:avLst/>
                      </a:prstGeom>
                      <a:noFill/>
                    </p:spPr>
                  </p:pic>
                </p:oleObj>
              </mc:Fallback>
            </mc:AlternateContent>
          </a:graphicData>
        </a:graphic>
      </p:graphicFrame>
      <p:graphicFrame>
        <p:nvGraphicFramePr>
          <p:cNvPr id="26" name="Object 25"/>
          <p:cNvGraphicFramePr>
            <a:graphicFrameLocks noChangeAspect="1"/>
          </p:cNvGraphicFramePr>
          <p:nvPr/>
        </p:nvGraphicFramePr>
        <p:xfrm>
          <a:off x="2198689" y="3539173"/>
          <a:ext cx="3387725" cy="673100"/>
        </p:xfrm>
        <a:graphic>
          <a:graphicData uri="http://schemas.openxmlformats.org/presentationml/2006/ole">
            <mc:AlternateContent xmlns:mc="http://schemas.openxmlformats.org/markup-compatibility/2006">
              <mc:Choice xmlns:v="urn:schemas-microsoft-com:vml" Requires="v">
                <p:oleObj spid="_x0000_s148726" name="Equation" r:id="rId15" imgW="1714320" imgH="342720" progId="Equation.DSMT4">
                  <p:embed/>
                </p:oleObj>
              </mc:Choice>
              <mc:Fallback>
                <p:oleObj name="Equation" r:id="rId15" imgW="1714320" imgH="342720" progId="Equation.DSMT4">
                  <p:embed/>
                  <p:pic>
                    <p:nvPicPr>
                      <p:cNvPr id="26" name="Object 25"/>
                      <p:cNvPicPr>
                        <a:picLocks noChangeAspect="1" noChangeArrowheads="1"/>
                      </p:cNvPicPr>
                      <p:nvPr/>
                    </p:nvPicPr>
                    <p:blipFill>
                      <a:blip r:embed="rId16"/>
                      <a:srcRect/>
                      <a:stretch>
                        <a:fillRect/>
                      </a:stretch>
                    </p:blipFill>
                    <p:spPr bwMode="auto">
                      <a:xfrm>
                        <a:off x="2198689" y="3539173"/>
                        <a:ext cx="3387725" cy="673100"/>
                      </a:xfrm>
                      <a:prstGeom prst="rect">
                        <a:avLst/>
                      </a:prstGeom>
                      <a:noFill/>
                    </p:spPr>
                  </p:pic>
                </p:oleObj>
              </mc:Fallback>
            </mc:AlternateContent>
          </a:graphicData>
        </a:graphic>
      </p:graphicFrame>
      <p:graphicFrame>
        <p:nvGraphicFramePr>
          <p:cNvPr id="28" name="Object 27"/>
          <p:cNvGraphicFramePr>
            <a:graphicFrameLocks noChangeAspect="1"/>
          </p:cNvGraphicFramePr>
          <p:nvPr/>
        </p:nvGraphicFramePr>
        <p:xfrm>
          <a:off x="2185388" y="4521361"/>
          <a:ext cx="3209925" cy="747713"/>
        </p:xfrm>
        <a:graphic>
          <a:graphicData uri="http://schemas.openxmlformats.org/presentationml/2006/ole">
            <mc:AlternateContent xmlns:mc="http://schemas.openxmlformats.org/markup-compatibility/2006">
              <mc:Choice xmlns:v="urn:schemas-microsoft-com:vml" Requires="v">
                <p:oleObj spid="_x0000_s148727" name="Equation" r:id="rId17" imgW="1625400" imgH="380880" progId="Equation.DSMT4">
                  <p:embed/>
                </p:oleObj>
              </mc:Choice>
              <mc:Fallback>
                <p:oleObj name="Equation" r:id="rId17" imgW="1625400" imgH="380880" progId="Equation.DSMT4">
                  <p:embed/>
                  <p:pic>
                    <p:nvPicPr>
                      <p:cNvPr id="28" name="Object 27"/>
                      <p:cNvPicPr>
                        <a:picLocks noChangeAspect="1" noChangeArrowheads="1"/>
                      </p:cNvPicPr>
                      <p:nvPr/>
                    </p:nvPicPr>
                    <p:blipFill>
                      <a:blip r:embed="rId18"/>
                      <a:srcRect/>
                      <a:stretch>
                        <a:fillRect/>
                      </a:stretch>
                    </p:blipFill>
                    <p:spPr bwMode="auto">
                      <a:xfrm>
                        <a:off x="2185388" y="4521361"/>
                        <a:ext cx="3209925" cy="747713"/>
                      </a:xfrm>
                      <a:prstGeom prst="rect">
                        <a:avLst/>
                      </a:prstGeom>
                      <a:noFill/>
                    </p:spPr>
                  </p:pic>
                </p:oleObj>
              </mc:Fallback>
            </mc:AlternateContent>
          </a:graphicData>
        </a:graphic>
      </p:graphicFrame>
      <p:graphicFrame>
        <p:nvGraphicFramePr>
          <p:cNvPr id="29" name="Object 28"/>
          <p:cNvGraphicFramePr>
            <a:graphicFrameLocks noChangeAspect="1"/>
          </p:cNvGraphicFramePr>
          <p:nvPr/>
        </p:nvGraphicFramePr>
        <p:xfrm>
          <a:off x="2185387" y="5327258"/>
          <a:ext cx="2208212" cy="698500"/>
        </p:xfrm>
        <a:graphic>
          <a:graphicData uri="http://schemas.openxmlformats.org/presentationml/2006/ole">
            <mc:AlternateContent xmlns:mc="http://schemas.openxmlformats.org/markup-compatibility/2006">
              <mc:Choice xmlns:v="urn:schemas-microsoft-com:vml" Requires="v">
                <p:oleObj spid="_x0000_s148728" name="Equation" r:id="rId19" imgW="1117440" imgH="355320" progId="Equation.DSMT4">
                  <p:embed/>
                </p:oleObj>
              </mc:Choice>
              <mc:Fallback>
                <p:oleObj name="Equation" r:id="rId19" imgW="1117440" imgH="355320" progId="Equation.DSMT4">
                  <p:embed/>
                  <p:pic>
                    <p:nvPicPr>
                      <p:cNvPr id="29" name="Object 28"/>
                      <p:cNvPicPr>
                        <a:picLocks noChangeAspect="1" noChangeArrowheads="1"/>
                      </p:cNvPicPr>
                      <p:nvPr/>
                    </p:nvPicPr>
                    <p:blipFill>
                      <a:blip r:embed="rId20"/>
                      <a:srcRect/>
                      <a:stretch>
                        <a:fillRect/>
                      </a:stretch>
                    </p:blipFill>
                    <p:spPr bwMode="auto">
                      <a:xfrm>
                        <a:off x="2185387" y="5327258"/>
                        <a:ext cx="2208212" cy="698500"/>
                      </a:xfrm>
                      <a:prstGeom prst="rect">
                        <a:avLst/>
                      </a:prstGeom>
                      <a:noFill/>
                    </p:spPr>
                  </p:pic>
                </p:oleObj>
              </mc:Fallback>
            </mc:AlternateContent>
          </a:graphicData>
        </a:graphic>
      </p:graphicFrame>
      <p:graphicFrame>
        <p:nvGraphicFramePr>
          <p:cNvPr id="30" name="Object 29"/>
          <p:cNvGraphicFramePr>
            <a:graphicFrameLocks noChangeAspect="1"/>
          </p:cNvGraphicFramePr>
          <p:nvPr/>
        </p:nvGraphicFramePr>
        <p:xfrm>
          <a:off x="2222501" y="6140450"/>
          <a:ext cx="2911475" cy="649288"/>
        </p:xfrm>
        <a:graphic>
          <a:graphicData uri="http://schemas.openxmlformats.org/presentationml/2006/ole">
            <mc:AlternateContent xmlns:mc="http://schemas.openxmlformats.org/markup-compatibility/2006">
              <mc:Choice xmlns:v="urn:schemas-microsoft-com:vml" Requires="v">
                <p:oleObj spid="_x0000_s148729" name="Equation" r:id="rId21" imgW="1473120" imgH="330120" progId="Equation.DSMT4">
                  <p:embed/>
                </p:oleObj>
              </mc:Choice>
              <mc:Fallback>
                <p:oleObj name="Equation" r:id="rId21" imgW="1473120" imgH="330120" progId="Equation.DSMT4">
                  <p:embed/>
                  <p:pic>
                    <p:nvPicPr>
                      <p:cNvPr id="30" name="Object 29"/>
                      <p:cNvPicPr>
                        <a:picLocks noChangeAspect="1" noChangeArrowheads="1"/>
                      </p:cNvPicPr>
                      <p:nvPr/>
                    </p:nvPicPr>
                    <p:blipFill>
                      <a:blip r:embed="rId22"/>
                      <a:srcRect/>
                      <a:stretch>
                        <a:fillRect/>
                      </a:stretch>
                    </p:blipFill>
                    <p:spPr bwMode="auto">
                      <a:xfrm>
                        <a:off x="2222501" y="6140450"/>
                        <a:ext cx="2911475" cy="649288"/>
                      </a:xfrm>
                      <a:prstGeom prst="rect">
                        <a:avLst/>
                      </a:prstGeom>
                      <a:noFill/>
                    </p:spPr>
                  </p:pic>
                </p:oleObj>
              </mc:Fallback>
            </mc:AlternateContent>
          </a:graphicData>
        </a:graphic>
      </p:graphicFrame>
      <p:graphicFrame>
        <p:nvGraphicFramePr>
          <p:cNvPr id="31" name="Object 30"/>
          <p:cNvGraphicFramePr>
            <a:graphicFrameLocks noChangeAspect="1"/>
          </p:cNvGraphicFramePr>
          <p:nvPr/>
        </p:nvGraphicFramePr>
        <p:xfrm>
          <a:off x="3066407" y="2164697"/>
          <a:ext cx="250825" cy="300038"/>
        </p:xfrm>
        <a:graphic>
          <a:graphicData uri="http://schemas.openxmlformats.org/presentationml/2006/ole">
            <mc:AlternateContent xmlns:mc="http://schemas.openxmlformats.org/markup-compatibility/2006">
              <mc:Choice xmlns:v="urn:schemas-microsoft-com:vml" Requires="v">
                <p:oleObj spid="_x0000_s148730" name="Equation" r:id="rId23" imgW="126720" imgH="152280" progId="Equation.DSMT4">
                  <p:embed/>
                </p:oleObj>
              </mc:Choice>
              <mc:Fallback>
                <p:oleObj name="Equation" r:id="rId23" imgW="126720" imgH="152280" progId="Equation.DSMT4">
                  <p:embed/>
                  <p:pic>
                    <p:nvPicPr>
                      <p:cNvPr id="31" name="Object 30"/>
                      <p:cNvPicPr>
                        <a:picLocks noChangeAspect="1" noChangeArrowheads="1"/>
                      </p:cNvPicPr>
                      <p:nvPr/>
                    </p:nvPicPr>
                    <p:blipFill>
                      <a:blip r:embed="rId24"/>
                      <a:srcRect/>
                      <a:stretch>
                        <a:fillRect/>
                      </a:stretch>
                    </p:blipFill>
                    <p:spPr bwMode="auto">
                      <a:xfrm>
                        <a:off x="3066407" y="2164697"/>
                        <a:ext cx="250825" cy="300038"/>
                      </a:xfrm>
                      <a:prstGeom prst="rect">
                        <a:avLst/>
                      </a:prstGeom>
                      <a:noFill/>
                    </p:spPr>
                  </p:pic>
                </p:oleObj>
              </mc:Fallback>
            </mc:AlternateContent>
          </a:graphicData>
        </a:graphic>
      </p:graphicFrame>
      <p:graphicFrame>
        <p:nvGraphicFramePr>
          <p:cNvPr id="32" name="Object 31"/>
          <p:cNvGraphicFramePr>
            <a:graphicFrameLocks noChangeAspect="1"/>
          </p:cNvGraphicFramePr>
          <p:nvPr/>
        </p:nvGraphicFramePr>
        <p:xfrm>
          <a:off x="3659668" y="1758384"/>
          <a:ext cx="250825" cy="274637"/>
        </p:xfrm>
        <a:graphic>
          <a:graphicData uri="http://schemas.openxmlformats.org/presentationml/2006/ole">
            <mc:AlternateContent xmlns:mc="http://schemas.openxmlformats.org/markup-compatibility/2006">
              <mc:Choice xmlns:v="urn:schemas-microsoft-com:vml" Requires="v">
                <p:oleObj spid="_x0000_s148731" name="Equation" r:id="rId25" imgW="126720" imgH="139680" progId="Equation.DSMT4">
                  <p:embed/>
                </p:oleObj>
              </mc:Choice>
              <mc:Fallback>
                <p:oleObj name="Equation" r:id="rId25" imgW="126720" imgH="139680" progId="Equation.DSMT4">
                  <p:embed/>
                  <p:pic>
                    <p:nvPicPr>
                      <p:cNvPr id="32" name="Object 31"/>
                      <p:cNvPicPr>
                        <a:picLocks noChangeAspect="1" noChangeArrowheads="1"/>
                      </p:cNvPicPr>
                      <p:nvPr/>
                    </p:nvPicPr>
                    <p:blipFill>
                      <a:blip r:embed="rId26"/>
                      <a:srcRect/>
                      <a:stretch>
                        <a:fillRect/>
                      </a:stretch>
                    </p:blipFill>
                    <p:spPr bwMode="auto">
                      <a:xfrm>
                        <a:off x="3659668" y="1758384"/>
                        <a:ext cx="250825" cy="274637"/>
                      </a:xfrm>
                      <a:prstGeom prst="rect">
                        <a:avLst/>
                      </a:prstGeom>
                      <a:noFill/>
                    </p:spPr>
                  </p:pic>
                </p:oleObj>
              </mc:Fallback>
            </mc:AlternateContent>
          </a:graphicData>
        </a:graphic>
      </p:graphicFrame>
      <p:sp>
        <p:nvSpPr>
          <p:cNvPr id="33" name="Right Arrow 32"/>
          <p:cNvSpPr/>
          <p:nvPr/>
        </p:nvSpPr>
        <p:spPr bwMode="auto">
          <a:xfrm>
            <a:off x="2490325" y="1972352"/>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graphicFrame>
        <p:nvGraphicFramePr>
          <p:cNvPr id="34" name="Object 33"/>
          <p:cNvGraphicFramePr>
            <a:graphicFrameLocks noChangeAspect="1"/>
          </p:cNvGraphicFramePr>
          <p:nvPr/>
        </p:nvGraphicFramePr>
        <p:xfrm>
          <a:off x="2435226" y="2148523"/>
          <a:ext cx="276225" cy="349250"/>
        </p:xfrm>
        <a:graphic>
          <a:graphicData uri="http://schemas.openxmlformats.org/presentationml/2006/ole">
            <mc:AlternateContent xmlns:mc="http://schemas.openxmlformats.org/markup-compatibility/2006">
              <mc:Choice xmlns:v="urn:schemas-microsoft-com:vml" Requires="v">
                <p:oleObj spid="_x0000_s148732" name="Equation" r:id="rId27" imgW="139680" imgH="177480" progId="Equation.DSMT4">
                  <p:embed/>
                </p:oleObj>
              </mc:Choice>
              <mc:Fallback>
                <p:oleObj name="Equation" r:id="rId27" imgW="139680" imgH="177480" progId="Equation.DSMT4">
                  <p:embed/>
                  <p:pic>
                    <p:nvPicPr>
                      <p:cNvPr id="34" name="Object 33"/>
                      <p:cNvPicPr>
                        <a:picLocks noChangeAspect="1" noChangeArrowheads="1"/>
                      </p:cNvPicPr>
                      <p:nvPr/>
                    </p:nvPicPr>
                    <p:blipFill>
                      <a:blip r:embed="rId28"/>
                      <a:srcRect/>
                      <a:stretch>
                        <a:fillRect/>
                      </a:stretch>
                    </p:blipFill>
                    <p:spPr bwMode="auto">
                      <a:xfrm>
                        <a:off x="2435226" y="2148523"/>
                        <a:ext cx="276225" cy="349250"/>
                      </a:xfrm>
                      <a:prstGeom prst="rect">
                        <a:avLst/>
                      </a:prstGeom>
                      <a:noFill/>
                    </p:spPr>
                  </p:pic>
                </p:oleObj>
              </mc:Fallback>
            </mc:AlternateContent>
          </a:graphicData>
        </a:graphic>
      </p:graphicFrame>
      <p:pic>
        <p:nvPicPr>
          <p:cNvPr id="38" name="Picture 37"/>
          <p:cNvPicPr>
            <a:picLocks noChangeAspect="1"/>
          </p:cNvPicPr>
          <p:nvPr/>
        </p:nvPicPr>
        <p:blipFill>
          <a:blip r:embed="rId29"/>
          <a:stretch>
            <a:fillRect/>
          </a:stretch>
        </p:blipFill>
        <p:spPr>
          <a:xfrm>
            <a:off x="5808344" y="1590740"/>
            <a:ext cx="4760071" cy="1043127"/>
          </a:xfrm>
          <a:prstGeom prst="rect">
            <a:avLst/>
          </a:prstGeom>
        </p:spPr>
      </p:pic>
      <p:pic>
        <p:nvPicPr>
          <p:cNvPr id="39" name="Picture 38"/>
          <p:cNvPicPr>
            <a:picLocks noChangeAspect="1"/>
          </p:cNvPicPr>
          <p:nvPr/>
        </p:nvPicPr>
        <p:blipFill>
          <a:blip r:embed="rId30"/>
          <a:stretch>
            <a:fillRect/>
          </a:stretch>
        </p:blipFill>
        <p:spPr>
          <a:xfrm>
            <a:off x="5768069" y="3094880"/>
            <a:ext cx="1454232" cy="1098752"/>
          </a:xfrm>
          <a:prstGeom prst="rect">
            <a:avLst/>
          </a:prstGeom>
        </p:spPr>
      </p:pic>
      <p:pic>
        <p:nvPicPr>
          <p:cNvPr id="40" name="Picture 39"/>
          <p:cNvPicPr>
            <a:picLocks noChangeAspect="1"/>
          </p:cNvPicPr>
          <p:nvPr/>
        </p:nvPicPr>
        <p:blipFill>
          <a:blip r:embed="rId31"/>
          <a:stretch>
            <a:fillRect/>
          </a:stretch>
        </p:blipFill>
        <p:spPr>
          <a:xfrm>
            <a:off x="5395313" y="4346657"/>
            <a:ext cx="2981325" cy="876300"/>
          </a:xfrm>
          <a:prstGeom prst="rect">
            <a:avLst/>
          </a:prstGeom>
        </p:spPr>
      </p:pic>
      <p:pic>
        <p:nvPicPr>
          <p:cNvPr id="182357" name="Picture 85" descr="Image result for wave equation"/>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6319020" y="6141094"/>
            <a:ext cx="1403295" cy="602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Object 34"/>
          <p:cNvGraphicFramePr>
            <a:graphicFrameLocks noChangeAspect="1"/>
          </p:cNvGraphicFramePr>
          <p:nvPr/>
        </p:nvGraphicFramePr>
        <p:xfrm>
          <a:off x="4576446" y="2265998"/>
          <a:ext cx="301625" cy="349250"/>
        </p:xfrm>
        <a:graphic>
          <a:graphicData uri="http://schemas.openxmlformats.org/presentationml/2006/ole">
            <mc:AlternateContent xmlns:mc="http://schemas.openxmlformats.org/markup-compatibility/2006">
              <mc:Choice xmlns:v="urn:schemas-microsoft-com:vml" Requires="v">
                <p:oleObj spid="_x0000_s148733" name="Equation" r:id="rId33" imgW="152280" imgH="177480" progId="Equation.DSMT4">
                  <p:embed/>
                </p:oleObj>
              </mc:Choice>
              <mc:Fallback>
                <p:oleObj name="Equation" r:id="rId33" imgW="152280" imgH="177480" progId="Equation.DSMT4">
                  <p:embed/>
                  <p:pic>
                    <p:nvPicPr>
                      <p:cNvPr id="35" name="Object 34"/>
                      <p:cNvPicPr>
                        <a:picLocks noChangeAspect="1" noChangeArrowheads="1"/>
                      </p:cNvPicPr>
                      <p:nvPr/>
                    </p:nvPicPr>
                    <p:blipFill>
                      <a:blip r:embed="rId34"/>
                      <a:srcRect/>
                      <a:stretch>
                        <a:fillRect/>
                      </a:stretch>
                    </p:blipFill>
                    <p:spPr bwMode="auto">
                      <a:xfrm>
                        <a:off x="4576446" y="2265998"/>
                        <a:ext cx="301625" cy="349250"/>
                      </a:xfrm>
                      <a:prstGeom prst="rect">
                        <a:avLst/>
                      </a:prstGeom>
                      <a:noFill/>
                    </p:spPr>
                  </p:pic>
                </p:oleObj>
              </mc:Fallback>
            </mc:AlternateContent>
          </a:graphicData>
        </a:graphic>
      </p:graphicFrame>
      <p:sp>
        <p:nvSpPr>
          <p:cNvPr id="36" name="Right Arrow 35"/>
          <p:cNvSpPr/>
          <p:nvPr/>
        </p:nvSpPr>
        <p:spPr bwMode="auto">
          <a:xfrm flipH="1">
            <a:off x="4432433" y="2143243"/>
            <a:ext cx="382252" cy="263469"/>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cxnSp>
        <p:nvCxnSpPr>
          <p:cNvPr id="6" name="Straight Arrow Connector 5"/>
          <p:cNvCxnSpPr>
            <a:endCxn id="29" idx="0"/>
          </p:cNvCxnSpPr>
          <p:nvPr/>
        </p:nvCxnSpPr>
        <p:spPr bwMode="auto">
          <a:xfrm>
            <a:off x="2311651" y="4030544"/>
            <a:ext cx="977842" cy="1296714"/>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3" name="Rectangle 2"/>
          <p:cNvSpPr/>
          <p:nvPr/>
        </p:nvSpPr>
        <p:spPr bwMode="auto">
          <a:xfrm>
            <a:off x="2004061" y="3015670"/>
            <a:ext cx="6993253" cy="117796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sp>
        <p:nvSpPr>
          <p:cNvPr id="37" name="Rectangle 36"/>
          <p:cNvSpPr/>
          <p:nvPr/>
        </p:nvSpPr>
        <p:spPr bwMode="auto">
          <a:xfrm>
            <a:off x="2004060" y="4393486"/>
            <a:ext cx="6993253" cy="163227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116" charset="-128"/>
              <a:cs typeface="+mn-cs"/>
            </a:endParaRPr>
          </a:p>
        </p:txBody>
      </p:sp>
      <p:sp>
        <p:nvSpPr>
          <p:cNvPr id="41" name="TextBox 40"/>
          <p:cNvSpPr txBox="1"/>
          <p:nvPr/>
        </p:nvSpPr>
        <p:spPr>
          <a:xfrm>
            <a:off x="7470369" y="3126149"/>
            <a:ext cx="3180890"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Let us think </a:t>
            </a:r>
            <a:r>
              <a:rPr kumimoji="0" lang="en-US" sz="2000" b="0" i="1"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p</a:t>
            </a:r>
            <a:r>
              <a:rPr kumimoji="0" lang="en-US" sz="20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as the </a:t>
            </a:r>
            <a:r>
              <a:rPr kumimoji="0" lang="en-US" sz="20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pressure change </a:t>
            </a:r>
            <a:r>
              <a:rPr kumimoji="0" lang="en-US" sz="20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relative to the equilibrium pressure</a:t>
            </a:r>
          </a:p>
        </p:txBody>
      </p:sp>
      <p:cxnSp>
        <p:nvCxnSpPr>
          <p:cNvPr id="42" name="Straight Arrow Connector 41"/>
          <p:cNvCxnSpPr/>
          <p:nvPr/>
        </p:nvCxnSpPr>
        <p:spPr bwMode="auto">
          <a:xfrm flipH="1">
            <a:off x="2750657" y="5797408"/>
            <a:ext cx="406935" cy="343043"/>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43" name="Straight Arrow Connector 42"/>
          <p:cNvCxnSpPr/>
          <p:nvPr/>
        </p:nvCxnSpPr>
        <p:spPr bwMode="auto">
          <a:xfrm flipH="1">
            <a:off x="3496639" y="5797408"/>
            <a:ext cx="413855" cy="431515"/>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44" name="TextBox 43"/>
          <p:cNvSpPr txBox="1"/>
          <p:nvPr/>
        </p:nvSpPr>
        <p:spPr>
          <a:xfrm>
            <a:off x="7961705" y="5545251"/>
            <a:ext cx="4013178" cy="132343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Note that an alternative form of the wave equation can be expressed in terms of </a:t>
            </a:r>
            <a:r>
              <a:rPr kumimoji="0" lang="en-US" sz="20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pressure p</a:t>
            </a:r>
            <a:r>
              <a:rPr kumimoji="0" lang="en-US" sz="2000" b="0" i="0" u="none" strike="noStrike" kern="1200" cap="none" spc="0" normalizeH="0" baseline="0" noProof="0" dirty="0">
                <a:ln>
                  <a:noFill/>
                </a:ln>
                <a:solidFill>
                  <a:prstClr val="black"/>
                </a:solidFill>
                <a:effectLst/>
                <a:uLnTx/>
                <a:uFillTx/>
                <a:latin typeface="Arial" charset="0"/>
                <a:ea typeface="ＭＳ Ｐゴシック" pitchFamily="116" charset="-128"/>
                <a:cs typeface="+mn-cs"/>
              </a:rPr>
              <a:t>, instead of </a:t>
            </a:r>
            <a:r>
              <a:rPr kumimoji="0" lang="en-US" sz="2000" b="0" i="0" u="none" strike="noStrike" kern="1200" cap="none" spc="0" normalizeH="0" baseline="0" noProof="0" dirty="0">
                <a:ln>
                  <a:noFill/>
                </a:ln>
                <a:solidFill>
                  <a:srgbClr val="FF0000"/>
                </a:solidFill>
                <a:effectLst/>
                <a:uLnTx/>
                <a:uFillTx/>
                <a:latin typeface="Arial" charset="0"/>
                <a:ea typeface="ＭＳ Ｐゴシック" pitchFamily="116" charset="-128"/>
                <a:cs typeface="+mn-cs"/>
              </a:rPr>
              <a:t>displacement h or u</a:t>
            </a:r>
          </a:p>
        </p:txBody>
      </p:sp>
    </p:spTree>
    <p:extLst>
      <p:ext uri="{BB962C8B-B14F-4D97-AF65-F5344CB8AC3E}">
        <p14:creationId xmlns:p14="http://schemas.microsoft.com/office/powerpoint/2010/main" val="386624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11283" y="1451080"/>
            <a:ext cx="4546975" cy="5144558"/>
          </a:xfrm>
          <a:prstGeom prst="rect">
            <a:avLst/>
          </a:prstGeom>
        </p:spPr>
      </p:pic>
      <p:sp>
        <p:nvSpPr>
          <p:cNvPr id="2" name="Title 1"/>
          <p:cNvSpPr>
            <a:spLocks noGrp="1"/>
          </p:cNvSpPr>
          <p:nvPr>
            <p:ph type="title"/>
          </p:nvPr>
        </p:nvSpPr>
        <p:spPr/>
        <p:txBody>
          <a:bodyPr/>
          <a:lstStyle/>
          <a:p>
            <a:r>
              <a:rPr lang="en-US" dirty="0"/>
              <a:t>General Treatment Involved Other Factors</a:t>
            </a:r>
          </a:p>
        </p:txBody>
      </p:sp>
      <p:sp>
        <p:nvSpPr>
          <p:cNvPr id="7" name="Content Placeholder 6"/>
          <p:cNvSpPr>
            <a:spLocks noGrp="1"/>
          </p:cNvSpPr>
          <p:nvPr>
            <p:ph idx="1"/>
          </p:nvPr>
        </p:nvSpPr>
        <p:spPr>
          <a:xfrm>
            <a:off x="1550670" y="6424140"/>
            <a:ext cx="10363200"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ea typeface="ＭＳ Ｐゴシック" pitchFamily="116" charset="-128"/>
                <a:hlinkClick r:id="rId3"/>
              </a:rPr>
              <a:t>https://www.win.tue.nl/~sjoerdr/papers/boek.pdf</a:t>
            </a:r>
            <a:r>
              <a:rPr kumimoji="0" lang="zh-CN" altLang="en-US" sz="1400" b="1" i="0" u="none" strike="noStrike" kern="1200" cap="none" spc="0" normalizeH="0" baseline="0" noProof="0" dirty="0">
                <a:ln>
                  <a:noFill/>
                </a:ln>
                <a:solidFill>
                  <a:srgbClr val="000000"/>
                </a:solidFill>
                <a:effectLst/>
                <a:uLnTx/>
                <a:uFillTx/>
                <a:ea typeface="ＭＳ Ｐゴシック" pitchFamily="116" charset="-128"/>
              </a:rPr>
              <a:t> </a:t>
            </a:r>
          </a:p>
        </p:txBody>
      </p:sp>
      <p:pic>
        <p:nvPicPr>
          <p:cNvPr id="8" name="Picture 7"/>
          <p:cNvPicPr>
            <a:picLocks noChangeAspect="1"/>
          </p:cNvPicPr>
          <p:nvPr/>
        </p:nvPicPr>
        <p:blipFill>
          <a:blip r:embed="rId4"/>
          <a:stretch>
            <a:fillRect/>
          </a:stretch>
        </p:blipFill>
        <p:spPr>
          <a:xfrm>
            <a:off x="912650" y="1426464"/>
            <a:ext cx="4377381" cy="5148565"/>
          </a:xfrm>
          <a:prstGeom prst="rect">
            <a:avLst/>
          </a:prstGeom>
        </p:spPr>
      </p:pic>
    </p:spTree>
    <p:extLst>
      <p:ext uri="{BB962C8B-B14F-4D97-AF65-F5344CB8AC3E}">
        <p14:creationId xmlns:p14="http://schemas.microsoft.com/office/powerpoint/2010/main" val="141260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38335"/>
          </a:xfrm>
        </p:spPr>
        <p:txBody>
          <a:bodyPr/>
          <a:lstStyle/>
          <a:p>
            <a:pPr algn="ctr"/>
            <a:r>
              <a:rPr lang="en-US" sz="4400" dirty="0"/>
              <a:t>Maxwell's Equations</a:t>
            </a:r>
          </a:p>
        </p:txBody>
      </p:sp>
      <p:sp>
        <p:nvSpPr>
          <p:cNvPr id="5" name="Rectangle 6"/>
          <p:cNvSpPr>
            <a:spLocks noChangeArrowheads="1"/>
          </p:cNvSpPr>
          <p:nvPr/>
        </p:nvSpPr>
        <p:spPr bwMode="auto">
          <a:xfrm>
            <a:off x="1711659" y="1261187"/>
            <a:ext cx="8822602"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just"/>
            <a:r>
              <a:rPr lang="en-US" altLang="en-US" sz="1600" b="1" dirty="0">
                <a:solidFill>
                  <a:srgbClr val="FF0000"/>
                </a:solidFill>
                <a:latin typeface="Arial" panose="020B0604020202020204" pitchFamily="34" charset="0"/>
                <a:cs typeface="Arial" panose="020B0604020202020204" pitchFamily="34" charset="0"/>
              </a:rPr>
              <a:t>Gauss' Law for electricity</a:t>
            </a: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solidFill>
                  <a:schemeClr val="tx2"/>
                </a:solidFill>
                <a:latin typeface="Arial" panose="020B0604020202020204" pitchFamily="34" charset="0"/>
                <a:cs typeface="Arial" panose="020B0604020202020204" pitchFamily="34" charset="0"/>
              </a:rPr>
              <a:t>The total of the electric field over the surface of a volume equals the total charge inside</a:t>
            </a:r>
          </a:p>
          <a:p>
            <a:pPr algn="just"/>
            <a:endParaRPr lang="en-US" altLang="en-US" sz="1600" b="1" dirty="0">
              <a:solidFill>
                <a:schemeClr val="tx2"/>
              </a:solidFill>
              <a:latin typeface="Arial" panose="020B0604020202020204" pitchFamily="34" charset="0"/>
              <a:cs typeface="Arial" panose="020B0604020202020204" pitchFamily="34" charset="0"/>
            </a:endParaRPr>
          </a:p>
          <a:p>
            <a:pPr algn="just" eaLnBrk="0" hangingPunct="0"/>
            <a:r>
              <a:rPr lang="en-US" altLang="en-US" sz="1600" b="1" dirty="0">
                <a:solidFill>
                  <a:srgbClr val="FF0000"/>
                </a:solidFill>
                <a:latin typeface="Arial" panose="020B0604020202020204" pitchFamily="34" charset="0"/>
                <a:cs typeface="Arial" panose="020B0604020202020204" pitchFamily="34" charset="0"/>
              </a:rPr>
              <a:t>Gauss' Law for magnetism</a:t>
            </a:r>
          </a:p>
          <a:p>
            <a:pPr algn="just" eaLnBrk="0" hangingPunct="0"/>
            <a:endParaRPr lang="en-US" altLang="en-US" sz="1600" b="1" dirty="0">
              <a:solidFill>
                <a:srgbClr val="FF0000"/>
              </a:solidFill>
              <a:latin typeface="Arial" panose="020B0604020202020204" pitchFamily="34" charset="0"/>
              <a:cs typeface="Arial" panose="020B0604020202020204" pitchFamily="34" charset="0"/>
            </a:endParaRP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latin typeface="Arial" panose="020B0604020202020204" pitchFamily="34" charset="0"/>
                <a:cs typeface="Arial" panose="020B0604020202020204" pitchFamily="34" charset="0"/>
              </a:rPr>
              <a:t>No magnetic charge, i.e., no monopoles</a:t>
            </a: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solidFill>
                  <a:srgbClr val="FF0000"/>
                </a:solidFill>
                <a:latin typeface="Arial" panose="020B0604020202020204" pitchFamily="34" charset="0"/>
                <a:cs typeface="Arial" panose="020B0604020202020204" pitchFamily="34" charset="0"/>
              </a:rPr>
              <a:t>Faraday's Law of magnetic induction</a:t>
            </a: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solidFill>
                  <a:srgbClr val="FF0000"/>
                </a:solidFill>
                <a:latin typeface="Arial" panose="020B0604020202020204" pitchFamily="34" charset="0"/>
                <a:cs typeface="Arial" panose="020B0604020202020204" pitchFamily="34" charset="0"/>
              </a:rPr>
              <a:t> </a:t>
            </a:r>
          </a:p>
          <a:p>
            <a:pPr lvl="0" algn="just" eaLnBrk="0" hangingPunct="0"/>
            <a:r>
              <a:rPr lang="en-US" altLang="en-US" sz="1600" b="1" dirty="0">
                <a:latin typeface="Arial" panose="020B0604020202020204" pitchFamily="34" charset="0"/>
                <a:cs typeface="Arial" panose="020B0604020202020204" pitchFamily="34" charset="0"/>
              </a:rPr>
              <a:t>The left side is the total voltage change round a loop, and the right side is a varying magnetic field through the loop</a:t>
            </a: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solidFill>
                  <a:srgbClr val="FF0000"/>
                </a:solidFill>
                <a:latin typeface="Arial" panose="020B0604020202020204" pitchFamily="34" charset="0"/>
                <a:cs typeface="Arial" panose="020B0604020202020204" pitchFamily="34" charset="0"/>
              </a:rPr>
              <a:t>Ampere's Law plus Maxwell's displacement current</a:t>
            </a: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endParaRPr lang="en-US" altLang="en-US" sz="1600" b="1" dirty="0">
              <a:solidFill>
                <a:srgbClr val="FF0000"/>
              </a:solidFill>
              <a:latin typeface="Arial" panose="020B0604020202020204" pitchFamily="34" charset="0"/>
              <a:cs typeface="Arial" panose="020B0604020202020204" pitchFamily="34" charset="0"/>
            </a:endParaRPr>
          </a:p>
          <a:p>
            <a:pPr algn="just"/>
            <a:r>
              <a:rPr lang="en-US" altLang="en-US" sz="1600" b="1" dirty="0">
                <a:latin typeface="Arial" panose="020B0604020202020204" pitchFamily="34" charset="0"/>
                <a:cs typeface="Arial" panose="020B0604020202020204" pitchFamily="34" charset="0"/>
              </a:rPr>
              <a:t>The left side is the total magnetic force around a loop, and the right side is the current through the circuit, plus </a:t>
            </a:r>
            <a:r>
              <a:rPr lang="en-US" altLang="en-US" sz="1600" b="1" dirty="0">
                <a:solidFill>
                  <a:srgbClr val="FF0000"/>
                </a:solidFill>
                <a:latin typeface="Arial" panose="020B0604020202020204" pitchFamily="34" charset="0"/>
                <a:cs typeface="Arial" panose="020B0604020202020204" pitchFamily="34" charset="0"/>
              </a:rPr>
              <a:t>a varying electric field through the loop (displacement current)</a:t>
            </a:r>
          </a:p>
        </p:txBody>
      </p:sp>
      <mc:AlternateContent xmlns:mc="http://schemas.openxmlformats.org/markup-compatibility/2006">
        <mc:Choice xmlns:a14="http://schemas.microsoft.com/office/drawing/2010/main" Requires="a14">
          <p:sp>
            <p:nvSpPr>
              <p:cNvPr id="8" name="Object 7"/>
              <p:cNvSpPr txBox="1"/>
              <p:nvPr/>
            </p:nvSpPr>
            <p:spPr bwMode="auto">
              <a:xfrm>
                <a:off x="2087563" y="3913188"/>
                <a:ext cx="2054225" cy="622300"/>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nary>
                        <m:naryPr>
                          <m:chr m:val="∮"/>
                          <m:subHide m:val="on"/>
                          <m:supHide m:val="on"/>
                          <m:ctrlPr>
                            <a:rPr lang="en-US" i="1">
                              <a:solidFill>
                                <a:srgbClr val="000000"/>
                              </a:solidFill>
                              <a:latin typeface="Cambria Math" panose="02040503050406030204" pitchFamily="18" charset="0"/>
                            </a:rPr>
                          </m:ctrlPr>
                        </m:naryPr>
                        <m:sub/>
                        <m:sup/>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𝑙</m:t>
                              </m:r>
                            </m:e>
                          </m:acc>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𝑑𝑡</m:t>
                              </m:r>
                            </m:den>
                          </m:f>
                        </m:e>
                      </m:nary>
                      <m:nary>
                        <m:naryPr>
                          <m:subHide m:val="on"/>
                          <m:supHide m:val="on"/>
                          <m:ctrlPr>
                            <a:rPr lang="en-US" i="1">
                              <a:solidFill>
                                <a:srgbClr val="000000"/>
                              </a:solidFill>
                              <a:latin typeface="Cambria Math" panose="02040503050406030204" pitchFamily="18" charset="0"/>
                            </a:rPr>
                          </m:ctrlPr>
                        </m:naryPr>
                        <m:sub/>
                        <m:sup/>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𝐴</m:t>
                              </m:r>
                            </m:e>
                          </m:acc>
                        </m:e>
                      </m:nary>
                    </m:oMath>
                  </m:oMathPara>
                </a14:m>
                <a:endParaRPr lang="en-US" dirty="0"/>
              </a:p>
            </p:txBody>
          </p:sp>
        </mc:Choice>
        <mc:Fallback>
          <p:sp>
            <p:nvSpPr>
              <p:cNvPr id="8" name="Object 7"/>
              <p:cNvSpPr txBox="1">
                <a:spLocks noRot="1" noChangeAspect="1" noMove="1" noResize="1" noEditPoints="1" noAdjustHandles="1" noChangeArrowheads="1" noChangeShapeType="1" noTextEdit="1"/>
              </p:cNvSpPr>
              <p:nvPr/>
            </p:nvSpPr>
            <p:spPr bwMode="auto">
              <a:xfrm>
                <a:off x="2087563" y="3913188"/>
                <a:ext cx="2054225" cy="622300"/>
              </a:xfrm>
              <a:prstGeom prst="rect">
                <a:avLst/>
              </a:prstGeom>
              <a:blipFill>
                <a:blip r:embed="rId4"/>
                <a:stretch>
                  <a:fillRect l="-35312" t="-149020" r="-32938" b="-2117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Object 8"/>
              <p:cNvSpPr txBox="1"/>
              <p:nvPr/>
            </p:nvSpPr>
            <p:spPr bwMode="auto">
              <a:xfrm>
                <a:off x="2087563" y="5489575"/>
                <a:ext cx="3081337" cy="696913"/>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nary>
                        <m:naryPr>
                          <m:chr m:val="∮"/>
                          <m:subHide m:val="on"/>
                          <m:supHide m:val="on"/>
                          <m:ctrlPr>
                            <a:rPr lang="en-US" i="1">
                              <a:solidFill>
                                <a:srgbClr val="000000"/>
                              </a:solidFill>
                              <a:latin typeface="Cambria Math" panose="02040503050406030204" pitchFamily="18" charset="0"/>
                            </a:rPr>
                          </m:ctrlPr>
                        </m:naryPr>
                        <m:sub/>
                        <m:sup/>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𝑙</m:t>
                              </m:r>
                            </m:e>
                          </m:ac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𝜇</m:t>
                              </m:r>
                            </m:e>
                            <m:sub>
                              <m:r>
                                <a:rPr lang="en-US" i="1">
                                  <a:solidFill>
                                    <a:srgbClr val="000000"/>
                                  </a:solidFill>
                                  <a:latin typeface="Cambria Math" panose="02040503050406030204" pitchFamily="18" charset="0"/>
                                </a:rPr>
                                <m:t>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𝐼</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𝜀</m:t>
                                  </m:r>
                                </m:e>
                                <m:sub>
                                  <m:r>
                                    <a:rPr lang="en-US" i="1">
                                      <a:solidFill>
                                        <a:srgbClr val="000000"/>
                                      </a:solidFill>
                                      <a:latin typeface="Cambria Math" panose="02040503050406030204" pitchFamily="18" charset="0"/>
                                    </a:rPr>
                                    <m:t>0</m:t>
                                  </m:r>
                                </m:sub>
                              </m:sSub>
                              <m:nary>
                                <m:naryPr>
                                  <m:subHide m:val="on"/>
                                  <m:supHide m:val="on"/>
                                  <m:ctrlPr>
                                    <a:rPr lang="en-US" i="1">
                                      <a:solidFill>
                                        <a:srgbClr val="000000"/>
                                      </a:solidFill>
                                      <a:latin typeface="Cambria Math" panose="02040503050406030204" pitchFamily="18" charset="0"/>
                                    </a:rPr>
                                  </m:ctrlPr>
                                </m:naryPr>
                                <m:sub/>
                                <m:sup/>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𝐴</m:t>
                                      </m:r>
                                    </m:e>
                                  </m:acc>
                                </m:e>
                              </m:nary>
                              <m:r>
                                <a:rPr lang="en-US" i="1">
                                  <a:solidFill>
                                    <a:srgbClr val="000000"/>
                                  </a:solidFill>
                                  <a:latin typeface="Cambria Math" panose="02040503050406030204" pitchFamily="18" charset="0"/>
                                </a:rPr>
                                <m:t>)</m:t>
                              </m:r>
                            </m:e>
                          </m:d>
                        </m:e>
                      </m:nary>
                    </m:oMath>
                  </m:oMathPara>
                </a14:m>
                <a:endParaRPr lang="en-US" dirty="0"/>
              </a:p>
            </p:txBody>
          </p:sp>
        </mc:Choice>
        <mc:Fallback>
          <p:sp>
            <p:nvSpPr>
              <p:cNvPr id="9" name="Object 8"/>
              <p:cNvSpPr txBox="1">
                <a:spLocks noRot="1" noChangeAspect="1" noMove="1" noResize="1" noEditPoints="1" noAdjustHandles="1" noChangeArrowheads="1" noChangeShapeType="1" noTextEdit="1"/>
              </p:cNvSpPr>
              <p:nvPr/>
            </p:nvSpPr>
            <p:spPr bwMode="auto">
              <a:xfrm>
                <a:off x="2087563" y="5489575"/>
                <a:ext cx="3081337" cy="696913"/>
              </a:xfrm>
              <a:prstGeom prst="rect">
                <a:avLst/>
              </a:prstGeom>
              <a:blipFill>
                <a:blip r:embed="rId5"/>
                <a:stretch>
                  <a:fillRect/>
                </a:stretch>
              </a:blipFill>
            </p:spPr>
            <p:txBody>
              <a:bodyPr/>
              <a:lstStyle/>
              <a:p>
                <a:r>
                  <a:rPr lang="en-US">
                    <a:noFill/>
                  </a:rPr>
                  <a:t> </a:t>
                </a:r>
              </a:p>
            </p:txBody>
          </p:sp>
        </mc:Fallback>
      </mc:AlternateContent>
      <p:graphicFrame>
        <p:nvGraphicFramePr>
          <p:cNvPr id="10" name="Object 9"/>
          <p:cNvGraphicFramePr>
            <a:graphicFrameLocks noChangeAspect="1"/>
          </p:cNvGraphicFramePr>
          <p:nvPr/>
        </p:nvGraphicFramePr>
        <p:xfrm>
          <a:off x="2086874" y="1478610"/>
          <a:ext cx="1227138" cy="673100"/>
        </p:xfrm>
        <a:graphic>
          <a:graphicData uri="http://schemas.openxmlformats.org/presentationml/2006/ole">
            <mc:AlternateContent xmlns:mc="http://schemas.openxmlformats.org/markup-compatibility/2006">
              <mc:Choice xmlns:v="urn:schemas-microsoft-com:vml" Requires="v">
                <p:oleObj spid="_x0000_s157756" name="Equation" r:id="rId6" imgW="622080" imgH="342720" progId="Equation.DSMT4">
                  <p:embed/>
                </p:oleObj>
              </mc:Choice>
              <mc:Fallback>
                <p:oleObj name="Equation" r:id="rId6" imgW="622080" imgH="342720" progId="Equation.DSMT4">
                  <p:embed/>
                  <p:pic>
                    <p:nvPicPr>
                      <p:cNvPr id="10" name="Object 9"/>
                      <p:cNvPicPr>
                        <a:picLocks noChangeAspect="1" noChangeArrowheads="1"/>
                      </p:cNvPicPr>
                      <p:nvPr/>
                    </p:nvPicPr>
                    <p:blipFill>
                      <a:blip r:embed="rId7"/>
                      <a:srcRect/>
                      <a:stretch>
                        <a:fillRect/>
                      </a:stretch>
                    </p:blipFill>
                    <p:spPr bwMode="auto">
                      <a:xfrm>
                        <a:off x="2086874" y="1478610"/>
                        <a:ext cx="1227138" cy="673100"/>
                      </a:xfrm>
                      <a:prstGeom prst="rect">
                        <a:avLst/>
                      </a:prstGeom>
                      <a:noFill/>
                    </p:spPr>
                  </p:pic>
                </p:oleObj>
              </mc:Fallback>
            </mc:AlternateContent>
          </a:graphicData>
        </a:graphic>
      </p:graphicFrame>
      <p:graphicFrame>
        <p:nvGraphicFramePr>
          <p:cNvPr id="11" name="Object 10"/>
          <p:cNvGraphicFramePr>
            <a:graphicFrameLocks noChangeAspect="1"/>
          </p:cNvGraphicFramePr>
          <p:nvPr/>
        </p:nvGraphicFramePr>
        <p:xfrm>
          <a:off x="2086874" y="2812465"/>
          <a:ext cx="1077912" cy="449263"/>
        </p:xfrm>
        <a:graphic>
          <a:graphicData uri="http://schemas.openxmlformats.org/presentationml/2006/ole">
            <mc:AlternateContent xmlns:mc="http://schemas.openxmlformats.org/markup-compatibility/2006">
              <mc:Choice xmlns:v="urn:schemas-microsoft-com:vml" Requires="v">
                <p:oleObj spid="_x0000_s157757" name="Equation" r:id="rId8" imgW="545760" imgH="228600" progId="Equation.DSMT4">
                  <p:embed/>
                </p:oleObj>
              </mc:Choice>
              <mc:Fallback>
                <p:oleObj name="Equation" r:id="rId8" imgW="545760" imgH="228600" progId="Equation.DSMT4">
                  <p:embed/>
                  <p:pic>
                    <p:nvPicPr>
                      <p:cNvPr id="11" name="Object 10"/>
                      <p:cNvPicPr>
                        <a:picLocks noChangeAspect="1" noChangeArrowheads="1"/>
                      </p:cNvPicPr>
                      <p:nvPr/>
                    </p:nvPicPr>
                    <p:blipFill>
                      <a:blip r:embed="rId9"/>
                      <a:srcRect/>
                      <a:stretch>
                        <a:fillRect/>
                      </a:stretch>
                    </p:blipFill>
                    <p:spPr bwMode="auto">
                      <a:xfrm>
                        <a:off x="2086874" y="2812465"/>
                        <a:ext cx="1077912" cy="449263"/>
                      </a:xfrm>
                      <a:prstGeom prst="rect">
                        <a:avLst/>
                      </a:prstGeom>
                      <a:noFill/>
                    </p:spPr>
                  </p:pic>
                </p:oleObj>
              </mc:Fallback>
            </mc:AlternateContent>
          </a:graphicData>
        </a:graphic>
      </p:graphicFrame>
      <p:sp>
        <p:nvSpPr>
          <p:cNvPr id="3" name="Rectangle 2"/>
          <p:cNvSpPr/>
          <p:nvPr/>
        </p:nvSpPr>
        <p:spPr bwMode="auto">
          <a:xfrm>
            <a:off x="3685393" y="5489934"/>
            <a:ext cx="1296144" cy="696912"/>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zh-CN" altLang="en-US" sz="1800" dirty="0" err="1"/>
          </a:p>
        </p:txBody>
      </p:sp>
    </p:spTree>
    <p:extLst>
      <p:ext uri="{BB962C8B-B14F-4D97-AF65-F5344CB8AC3E}">
        <p14:creationId xmlns:p14="http://schemas.microsoft.com/office/powerpoint/2010/main" val="262717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8839200" cy="990600"/>
          </a:xfrm>
        </p:spPr>
        <p:txBody>
          <a:bodyPr/>
          <a:lstStyle/>
          <a:p>
            <a:pPr algn="ctr"/>
            <a:r>
              <a:rPr lang="en-US" sz="4000" dirty="0"/>
              <a:t>EM Wave Equation Made Easy</a:t>
            </a:r>
          </a:p>
        </p:txBody>
      </p:sp>
      <p:pic>
        <p:nvPicPr>
          <p:cNvPr id="4" name="Picture 3"/>
          <p:cNvPicPr>
            <a:picLocks noChangeAspect="1"/>
          </p:cNvPicPr>
          <p:nvPr/>
        </p:nvPicPr>
        <p:blipFill>
          <a:blip r:embed="rId2"/>
          <a:stretch>
            <a:fillRect/>
          </a:stretch>
        </p:blipFill>
        <p:spPr>
          <a:xfrm>
            <a:off x="1766369" y="835575"/>
            <a:ext cx="3009900" cy="2619375"/>
          </a:xfrm>
          <a:prstGeom prst="rect">
            <a:avLst/>
          </a:prstGeom>
        </p:spPr>
      </p:pic>
      <p:pic>
        <p:nvPicPr>
          <p:cNvPr id="5" name="Picture 4"/>
          <p:cNvPicPr>
            <a:picLocks noChangeAspect="1"/>
          </p:cNvPicPr>
          <p:nvPr/>
        </p:nvPicPr>
        <p:blipFill>
          <a:blip r:embed="rId3"/>
          <a:stretch>
            <a:fillRect/>
          </a:stretch>
        </p:blipFill>
        <p:spPr>
          <a:xfrm>
            <a:off x="1524000" y="1336822"/>
            <a:ext cx="3233596" cy="390874"/>
          </a:xfrm>
          <a:prstGeom prst="rect">
            <a:avLst/>
          </a:prstGeom>
        </p:spPr>
      </p:pic>
      <p:pic>
        <p:nvPicPr>
          <p:cNvPr id="6" name="Picture 5"/>
          <p:cNvPicPr>
            <a:picLocks noChangeAspect="1"/>
          </p:cNvPicPr>
          <p:nvPr/>
        </p:nvPicPr>
        <p:blipFill>
          <a:blip r:embed="rId4"/>
          <a:stretch>
            <a:fillRect/>
          </a:stretch>
        </p:blipFill>
        <p:spPr>
          <a:xfrm>
            <a:off x="4989175" y="990601"/>
            <a:ext cx="3735575" cy="1474193"/>
          </a:xfrm>
          <a:prstGeom prst="rect">
            <a:avLst/>
          </a:prstGeom>
        </p:spPr>
      </p:pic>
      <p:pic>
        <p:nvPicPr>
          <p:cNvPr id="7" name="Picture 6"/>
          <p:cNvPicPr>
            <a:picLocks noChangeAspect="1"/>
          </p:cNvPicPr>
          <p:nvPr/>
        </p:nvPicPr>
        <p:blipFill>
          <a:blip r:embed="rId5"/>
          <a:stretch>
            <a:fillRect/>
          </a:stretch>
        </p:blipFill>
        <p:spPr>
          <a:xfrm>
            <a:off x="4952963" y="2514825"/>
            <a:ext cx="1603005" cy="636908"/>
          </a:xfrm>
          <a:prstGeom prst="rect">
            <a:avLst/>
          </a:prstGeom>
        </p:spPr>
      </p:pic>
      <p:pic>
        <p:nvPicPr>
          <p:cNvPr id="8" name="Picture 7"/>
          <p:cNvPicPr>
            <a:picLocks noChangeAspect="1"/>
          </p:cNvPicPr>
          <p:nvPr/>
        </p:nvPicPr>
        <p:blipFill>
          <a:blip r:embed="rId6"/>
          <a:stretch>
            <a:fillRect/>
          </a:stretch>
        </p:blipFill>
        <p:spPr>
          <a:xfrm>
            <a:off x="4866800" y="3338925"/>
            <a:ext cx="5451779" cy="1262106"/>
          </a:xfrm>
          <a:prstGeom prst="rect">
            <a:avLst/>
          </a:prstGeom>
        </p:spPr>
      </p:pic>
      <p:pic>
        <p:nvPicPr>
          <p:cNvPr id="9" name="Picture 8"/>
          <p:cNvPicPr>
            <a:picLocks noChangeAspect="1"/>
          </p:cNvPicPr>
          <p:nvPr/>
        </p:nvPicPr>
        <p:blipFill>
          <a:blip r:embed="rId7"/>
          <a:stretch>
            <a:fillRect/>
          </a:stretch>
        </p:blipFill>
        <p:spPr>
          <a:xfrm>
            <a:off x="4857747" y="4871317"/>
            <a:ext cx="5417299" cy="1581536"/>
          </a:xfrm>
          <a:prstGeom prst="rect">
            <a:avLst/>
          </a:prstGeom>
        </p:spPr>
      </p:pic>
      <p:sp>
        <p:nvSpPr>
          <p:cNvPr id="11" name="Rectangle 10"/>
          <p:cNvSpPr/>
          <p:nvPr/>
        </p:nvSpPr>
        <p:spPr>
          <a:xfrm>
            <a:off x="4985028" y="6426776"/>
            <a:ext cx="6858000" cy="369332"/>
          </a:xfrm>
          <a:prstGeom prst="rect">
            <a:avLst/>
          </a:prstGeom>
        </p:spPr>
        <p:txBody>
          <a:bodyPr wrap="square">
            <a:spAutoFit/>
          </a:bodyPr>
          <a:lstStyle/>
          <a:p>
            <a:pPr algn="r"/>
            <a:r>
              <a:rPr lang="en-US" sz="1800" dirty="0">
                <a:solidFill>
                  <a:srgbClr val="000000"/>
                </a:solidFill>
                <a:latin typeface="arial" panose="020B0604020202020204" pitchFamily="34" charset="0"/>
                <a:hlinkClick r:id="rId8"/>
              </a:rPr>
              <a:t>www.santarosa.edu/~lwillia2/42/WaveEquationDerivation.pdf</a:t>
            </a:r>
            <a:r>
              <a:rPr lang="en-US" sz="1800" dirty="0">
                <a:solidFill>
                  <a:srgbClr val="000000"/>
                </a:solidFill>
                <a:latin typeface="arial" panose="020B0604020202020204" pitchFamily="34" charset="0"/>
              </a:rPr>
              <a:t> </a:t>
            </a:r>
            <a:endParaRPr lang="en-US" sz="1800" dirty="0">
              <a:solidFill>
                <a:srgbClr val="000000"/>
              </a:solidFill>
            </a:endParaRPr>
          </a:p>
        </p:txBody>
      </p:sp>
      <p:pic>
        <p:nvPicPr>
          <p:cNvPr id="3" name="Picture 2"/>
          <p:cNvPicPr>
            <a:picLocks noChangeAspect="1"/>
          </p:cNvPicPr>
          <p:nvPr/>
        </p:nvPicPr>
        <p:blipFill>
          <a:blip r:embed="rId9"/>
          <a:stretch>
            <a:fillRect/>
          </a:stretch>
        </p:blipFill>
        <p:spPr>
          <a:xfrm>
            <a:off x="1676400" y="4177852"/>
            <a:ext cx="1903302" cy="2578110"/>
          </a:xfrm>
          <a:prstGeom prst="rect">
            <a:avLst/>
          </a:prstGeom>
        </p:spPr>
      </p:pic>
      <p:sp>
        <p:nvSpPr>
          <p:cNvPr id="10" name="Rectangle 9"/>
          <p:cNvSpPr/>
          <p:nvPr/>
        </p:nvSpPr>
        <p:spPr bwMode="auto">
          <a:xfrm>
            <a:off x="1676400" y="5658416"/>
            <a:ext cx="1205620" cy="497941"/>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cxnSp>
        <p:nvCxnSpPr>
          <p:cNvPr id="12" name="Straight Arrow Connector 11"/>
          <p:cNvCxnSpPr/>
          <p:nvPr/>
        </p:nvCxnSpPr>
        <p:spPr bwMode="auto">
          <a:xfrm flipV="1">
            <a:off x="2882021" y="1829527"/>
            <a:ext cx="2308633" cy="4082386"/>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15" name="Rectangle 14"/>
          <p:cNvSpPr/>
          <p:nvPr/>
        </p:nvSpPr>
        <p:spPr bwMode="auto">
          <a:xfrm>
            <a:off x="1676400" y="6207189"/>
            <a:ext cx="1903302" cy="497941"/>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cxnSp>
        <p:nvCxnSpPr>
          <p:cNvPr id="16" name="Straight Arrow Connector 15"/>
          <p:cNvCxnSpPr>
            <a:stCxn id="15" idx="3"/>
          </p:cNvCxnSpPr>
          <p:nvPr/>
        </p:nvCxnSpPr>
        <p:spPr bwMode="auto">
          <a:xfrm flipV="1">
            <a:off x="3579703" y="4116095"/>
            <a:ext cx="1345535" cy="2340064"/>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0" name="Straight Arrow Connector 19"/>
          <p:cNvCxnSpPr>
            <a:cxnSpLocks/>
            <a:stCxn id="22" idx="2"/>
          </p:cNvCxnSpPr>
          <p:nvPr/>
        </p:nvCxnSpPr>
        <p:spPr bwMode="auto">
          <a:xfrm flipH="1">
            <a:off x="5190654" y="3125125"/>
            <a:ext cx="430794" cy="1828479"/>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3" name="Straight Arrow Connector 22"/>
          <p:cNvCxnSpPr>
            <a:cxnSpLocks/>
            <a:stCxn id="24" idx="2"/>
          </p:cNvCxnSpPr>
          <p:nvPr/>
        </p:nvCxnSpPr>
        <p:spPr bwMode="auto">
          <a:xfrm flipH="1">
            <a:off x="8557110" y="4301447"/>
            <a:ext cx="732246" cy="652158"/>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17" name="Rectangle 16"/>
          <p:cNvSpPr/>
          <p:nvPr/>
        </p:nvSpPr>
        <p:spPr bwMode="auto">
          <a:xfrm>
            <a:off x="4776269" y="959631"/>
            <a:ext cx="4184852" cy="219210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sp>
        <p:nvSpPr>
          <p:cNvPr id="18" name="Rectangle 17"/>
          <p:cNvSpPr/>
          <p:nvPr/>
        </p:nvSpPr>
        <p:spPr bwMode="auto">
          <a:xfrm>
            <a:off x="4757596" y="3251448"/>
            <a:ext cx="5758004" cy="149354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sp>
        <p:nvSpPr>
          <p:cNvPr id="22" name="Rectangle 21">
            <a:extLst>
              <a:ext uri="{FF2B5EF4-FFF2-40B4-BE49-F238E27FC236}">
                <a16:creationId xmlns:a16="http://schemas.microsoft.com/office/drawing/2014/main" id="{F951C2F2-977F-4D73-A259-7A4109A65CBD}"/>
              </a:ext>
            </a:extLst>
          </p:cNvPr>
          <p:cNvSpPr/>
          <p:nvPr/>
        </p:nvSpPr>
        <p:spPr bwMode="auto">
          <a:xfrm>
            <a:off x="5018638" y="2476803"/>
            <a:ext cx="1205620" cy="648322"/>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sp>
        <p:nvSpPr>
          <p:cNvPr id="24" name="Rectangle 23">
            <a:extLst>
              <a:ext uri="{FF2B5EF4-FFF2-40B4-BE49-F238E27FC236}">
                <a16:creationId xmlns:a16="http://schemas.microsoft.com/office/drawing/2014/main" id="{6227BE6E-2D8D-45C0-819D-D8B39F3D52BA}"/>
              </a:ext>
            </a:extLst>
          </p:cNvPr>
          <p:cNvSpPr/>
          <p:nvPr/>
        </p:nvSpPr>
        <p:spPr bwMode="auto">
          <a:xfrm>
            <a:off x="8608660" y="3653125"/>
            <a:ext cx="1361392" cy="648322"/>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solidFill>
                <a:srgbClr val="000000"/>
              </a:solidFill>
            </a:endParaRPr>
          </a:p>
        </p:txBody>
      </p:sp>
    </p:spTree>
    <p:extLst>
      <p:ext uri="{BB962C8B-B14F-4D97-AF65-F5344CB8AC3E}">
        <p14:creationId xmlns:p14="http://schemas.microsoft.com/office/powerpoint/2010/main" val="3320172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965"/>
            <a:ext cx="8839200" cy="888050"/>
          </a:xfrm>
        </p:spPr>
        <p:txBody>
          <a:bodyPr/>
          <a:lstStyle/>
          <a:p>
            <a:pPr algn="ctr"/>
            <a:r>
              <a:rPr lang="en-US" sz="4000" dirty="0"/>
              <a:t>Why B Orthogonal to E &amp; X Axes?</a:t>
            </a:r>
          </a:p>
        </p:txBody>
      </p:sp>
      <p:pic>
        <p:nvPicPr>
          <p:cNvPr id="4" name="Picture 3"/>
          <p:cNvPicPr>
            <a:picLocks noChangeAspect="1"/>
          </p:cNvPicPr>
          <p:nvPr/>
        </p:nvPicPr>
        <p:blipFill>
          <a:blip r:embed="rId2"/>
          <a:stretch>
            <a:fillRect/>
          </a:stretch>
        </p:blipFill>
        <p:spPr>
          <a:xfrm>
            <a:off x="1875576" y="1213495"/>
            <a:ext cx="3352800" cy="2638425"/>
          </a:xfrm>
          <a:prstGeom prst="rect">
            <a:avLst/>
          </a:prstGeom>
        </p:spPr>
      </p:pic>
      <p:pic>
        <p:nvPicPr>
          <p:cNvPr id="5" name="Picture 4"/>
          <p:cNvPicPr>
            <a:picLocks noChangeAspect="1"/>
          </p:cNvPicPr>
          <p:nvPr/>
        </p:nvPicPr>
        <p:blipFill>
          <a:blip r:embed="rId3"/>
          <a:stretch>
            <a:fillRect/>
          </a:stretch>
        </p:blipFill>
        <p:spPr>
          <a:xfrm>
            <a:off x="5996271" y="1794567"/>
            <a:ext cx="3440459" cy="4434369"/>
          </a:xfrm>
          <a:prstGeom prst="rect">
            <a:avLst/>
          </a:prstGeom>
        </p:spPr>
      </p:pic>
      <p:pic>
        <p:nvPicPr>
          <p:cNvPr id="7" name="Picture 6"/>
          <p:cNvPicPr>
            <a:picLocks noChangeAspect="1"/>
          </p:cNvPicPr>
          <p:nvPr/>
        </p:nvPicPr>
        <p:blipFill>
          <a:blip r:embed="rId4"/>
          <a:stretch>
            <a:fillRect/>
          </a:stretch>
        </p:blipFill>
        <p:spPr>
          <a:xfrm>
            <a:off x="1676400" y="4177852"/>
            <a:ext cx="1903302" cy="2578110"/>
          </a:xfrm>
          <a:prstGeom prst="rect">
            <a:avLst/>
          </a:prstGeom>
        </p:spPr>
      </p:pic>
      <p:sp>
        <p:nvSpPr>
          <p:cNvPr id="8" name="Rectangle 7"/>
          <p:cNvSpPr/>
          <p:nvPr/>
        </p:nvSpPr>
        <p:spPr bwMode="auto">
          <a:xfrm>
            <a:off x="3002280" y="6207188"/>
            <a:ext cx="577422" cy="548774"/>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cxnSp>
        <p:nvCxnSpPr>
          <p:cNvPr id="9" name="Straight Arrow Connector 8"/>
          <p:cNvCxnSpPr>
            <a:endCxn id="12" idx="0"/>
          </p:cNvCxnSpPr>
          <p:nvPr/>
        </p:nvCxnSpPr>
        <p:spPr bwMode="auto">
          <a:xfrm flipV="1">
            <a:off x="3579703" y="4882557"/>
            <a:ext cx="3071753" cy="1599019"/>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12" name="Parallelogram 11"/>
          <p:cNvSpPr/>
          <p:nvPr/>
        </p:nvSpPr>
        <p:spPr bwMode="auto">
          <a:xfrm rot="900000">
            <a:off x="6681466" y="4586813"/>
            <a:ext cx="2008224" cy="631869"/>
          </a:xfrm>
          <a:custGeom>
            <a:avLst/>
            <a:gdLst>
              <a:gd name="connsiteX0" fmla="*/ 0 w 1852990"/>
              <a:gd name="connsiteY0" fmla="*/ 570149 h 570149"/>
              <a:gd name="connsiteX1" fmla="*/ 142537 w 1852990"/>
              <a:gd name="connsiteY1" fmla="*/ 0 h 570149"/>
              <a:gd name="connsiteX2" fmla="*/ 1852990 w 1852990"/>
              <a:gd name="connsiteY2" fmla="*/ 0 h 570149"/>
              <a:gd name="connsiteX3" fmla="*/ 1710453 w 1852990"/>
              <a:gd name="connsiteY3" fmla="*/ 570149 h 570149"/>
              <a:gd name="connsiteX4" fmla="*/ 0 w 1852990"/>
              <a:gd name="connsiteY4" fmla="*/ 570149 h 570149"/>
              <a:gd name="connsiteX0" fmla="*/ 0 w 1852990"/>
              <a:gd name="connsiteY0" fmla="*/ 570149 h 570149"/>
              <a:gd name="connsiteX1" fmla="*/ 434720 w 1852990"/>
              <a:gd name="connsiteY1" fmla="*/ 6066 h 570149"/>
              <a:gd name="connsiteX2" fmla="*/ 1852990 w 1852990"/>
              <a:gd name="connsiteY2" fmla="*/ 0 h 570149"/>
              <a:gd name="connsiteX3" fmla="*/ 1710453 w 1852990"/>
              <a:gd name="connsiteY3" fmla="*/ 570149 h 570149"/>
              <a:gd name="connsiteX4" fmla="*/ 0 w 1852990"/>
              <a:gd name="connsiteY4" fmla="*/ 570149 h 570149"/>
              <a:gd name="connsiteX0" fmla="*/ 0 w 2008224"/>
              <a:gd name="connsiteY0" fmla="*/ 564083 h 564083"/>
              <a:gd name="connsiteX1" fmla="*/ 434720 w 2008224"/>
              <a:gd name="connsiteY1" fmla="*/ 0 h 564083"/>
              <a:gd name="connsiteX2" fmla="*/ 2008224 w 2008224"/>
              <a:gd name="connsiteY2" fmla="*/ 83559 h 564083"/>
              <a:gd name="connsiteX3" fmla="*/ 1710453 w 2008224"/>
              <a:gd name="connsiteY3" fmla="*/ 564083 h 564083"/>
              <a:gd name="connsiteX4" fmla="*/ 0 w 2008224"/>
              <a:gd name="connsiteY4" fmla="*/ 564083 h 564083"/>
              <a:gd name="connsiteX0" fmla="*/ 0 w 2008224"/>
              <a:gd name="connsiteY0" fmla="*/ 564083 h 660447"/>
              <a:gd name="connsiteX1" fmla="*/ 434720 w 2008224"/>
              <a:gd name="connsiteY1" fmla="*/ 0 h 660447"/>
              <a:gd name="connsiteX2" fmla="*/ 2008224 w 2008224"/>
              <a:gd name="connsiteY2" fmla="*/ 83559 h 660447"/>
              <a:gd name="connsiteX3" fmla="*/ 1595681 w 2008224"/>
              <a:gd name="connsiteY3" fmla="*/ 660447 h 660447"/>
              <a:gd name="connsiteX4" fmla="*/ 0 w 2008224"/>
              <a:gd name="connsiteY4" fmla="*/ 564083 h 660447"/>
              <a:gd name="connsiteX0" fmla="*/ 0 w 2008224"/>
              <a:gd name="connsiteY0" fmla="*/ 564083 h 631869"/>
              <a:gd name="connsiteX1" fmla="*/ 434720 w 2008224"/>
              <a:gd name="connsiteY1" fmla="*/ 0 h 631869"/>
              <a:gd name="connsiteX2" fmla="*/ 2008224 w 2008224"/>
              <a:gd name="connsiteY2" fmla="*/ 83559 h 631869"/>
              <a:gd name="connsiteX3" fmla="*/ 1597396 w 2008224"/>
              <a:gd name="connsiteY3" fmla="*/ 631869 h 631869"/>
              <a:gd name="connsiteX4" fmla="*/ 0 w 2008224"/>
              <a:gd name="connsiteY4" fmla="*/ 564083 h 63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224" h="631869">
                <a:moveTo>
                  <a:pt x="0" y="564083"/>
                </a:moveTo>
                <a:lnTo>
                  <a:pt x="434720" y="0"/>
                </a:lnTo>
                <a:lnTo>
                  <a:pt x="2008224" y="83559"/>
                </a:lnTo>
                <a:lnTo>
                  <a:pt x="1597396" y="631869"/>
                </a:lnTo>
                <a:lnTo>
                  <a:pt x="0" y="564083"/>
                </a:lnTo>
                <a:close/>
              </a:path>
            </a:pathLst>
          </a:custGeom>
          <a:solidFill>
            <a:srgbClr val="7030A0">
              <a:alpha val="50000"/>
            </a:srgbClr>
          </a:solid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sp>
        <p:nvSpPr>
          <p:cNvPr id="15" name="Trapezoid 14"/>
          <p:cNvSpPr/>
          <p:nvPr/>
        </p:nvSpPr>
        <p:spPr bwMode="auto">
          <a:xfrm rot="900000">
            <a:off x="3534982" y="2698817"/>
            <a:ext cx="1303029" cy="741350"/>
          </a:xfrm>
          <a:custGeom>
            <a:avLst/>
            <a:gdLst>
              <a:gd name="connsiteX0" fmla="*/ 0 w 1062321"/>
              <a:gd name="connsiteY0" fmla="*/ 733108 h 733108"/>
              <a:gd name="connsiteX1" fmla="*/ 183277 w 1062321"/>
              <a:gd name="connsiteY1" fmla="*/ 0 h 733108"/>
              <a:gd name="connsiteX2" fmla="*/ 879044 w 1062321"/>
              <a:gd name="connsiteY2" fmla="*/ 0 h 733108"/>
              <a:gd name="connsiteX3" fmla="*/ 1062321 w 1062321"/>
              <a:gd name="connsiteY3" fmla="*/ 733108 h 733108"/>
              <a:gd name="connsiteX4" fmla="*/ 0 w 1062321"/>
              <a:gd name="connsiteY4" fmla="*/ 733108 h 733108"/>
              <a:gd name="connsiteX0" fmla="*/ 0 w 1081066"/>
              <a:gd name="connsiteY0" fmla="*/ 733108 h 803068"/>
              <a:gd name="connsiteX1" fmla="*/ 183277 w 1081066"/>
              <a:gd name="connsiteY1" fmla="*/ 0 h 803068"/>
              <a:gd name="connsiteX2" fmla="*/ 879044 w 1081066"/>
              <a:gd name="connsiteY2" fmla="*/ 0 h 803068"/>
              <a:gd name="connsiteX3" fmla="*/ 1081066 w 1081066"/>
              <a:gd name="connsiteY3" fmla="*/ 803068 h 803068"/>
              <a:gd name="connsiteX4" fmla="*/ 0 w 1081066"/>
              <a:gd name="connsiteY4" fmla="*/ 733108 h 803068"/>
              <a:gd name="connsiteX0" fmla="*/ 278032 w 1359098"/>
              <a:gd name="connsiteY0" fmla="*/ 740721 h 810681"/>
              <a:gd name="connsiteX1" fmla="*/ 0 w 1359098"/>
              <a:gd name="connsiteY1" fmla="*/ 0 h 810681"/>
              <a:gd name="connsiteX2" fmla="*/ 1157076 w 1359098"/>
              <a:gd name="connsiteY2" fmla="*/ 7613 h 810681"/>
              <a:gd name="connsiteX3" fmla="*/ 1359098 w 1359098"/>
              <a:gd name="connsiteY3" fmla="*/ 810681 h 810681"/>
              <a:gd name="connsiteX4" fmla="*/ 278032 w 1359098"/>
              <a:gd name="connsiteY4" fmla="*/ 740721 h 810681"/>
              <a:gd name="connsiteX0" fmla="*/ 159660 w 1240726"/>
              <a:gd name="connsiteY0" fmla="*/ 753694 h 823654"/>
              <a:gd name="connsiteX1" fmla="*/ 0 w 1240726"/>
              <a:gd name="connsiteY1" fmla="*/ 0 h 823654"/>
              <a:gd name="connsiteX2" fmla="*/ 1038704 w 1240726"/>
              <a:gd name="connsiteY2" fmla="*/ 20586 h 823654"/>
              <a:gd name="connsiteX3" fmla="*/ 1240726 w 1240726"/>
              <a:gd name="connsiteY3" fmla="*/ 823654 h 823654"/>
              <a:gd name="connsiteX4" fmla="*/ 159660 w 1240726"/>
              <a:gd name="connsiteY4" fmla="*/ 753694 h 823654"/>
              <a:gd name="connsiteX0" fmla="*/ 221963 w 1303029"/>
              <a:gd name="connsiteY0" fmla="*/ 733108 h 803068"/>
              <a:gd name="connsiteX1" fmla="*/ 0 w 1303029"/>
              <a:gd name="connsiteY1" fmla="*/ 61718 h 803068"/>
              <a:gd name="connsiteX2" fmla="*/ 1101007 w 1303029"/>
              <a:gd name="connsiteY2" fmla="*/ 0 h 803068"/>
              <a:gd name="connsiteX3" fmla="*/ 1303029 w 1303029"/>
              <a:gd name="connsiteY3" fmla="*/ 803068 h 803068"/>
              <a:gd name="connsiteX4" fmla="*/ 221963 w 1303029"/>
              <a:gd name="connsiteY4" fmla="*/ 733108 h 803068"/>
              <a:gd name="connsiteX0" fmla="*/ 221963 w 1303029"/>
              <a:gd name="connsiteY0" fmla="*/ 671390 h 741350"/>
              <a:gd name="connsiteX1" fmla="*/ 0 w 1303029"/>
              <a:gd name="connsiteY1" fmla="*/ 0 h 741350"/>
              <a:gd name="connsiteX2" fmla="*/ 1122724 w 1303029"/>
              <a:gd name="connsiteY2" fmla="*/ 54310 h 741350"/>
              <a:gd name="connsiteX3" fmla="*/ 1303029 w 1303029"/>
              <a:gd name="connsiteY3" fmla="*/ 741350 h 741350"/>
              <a:gd name="connsiteX4" fmla="*/ 221963 w 1303029"/>
              <a:gd name="connsiteY4" fmla="*/ 671390 h 7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9" h="741350">
                <a:moveTo>
                  <a:pt x="221963" y="671390"/>
                </a:moveTo>
                <a:lnTo>
                  <a:pt x="0" y="0"/>
                </a:lnTo>
                <a:lnTo>
                  <a:pt x="1122724" y="54310"/>
                </a:lnTo>
                <a:lnTo>
                  <a:pt x="1303029" y="741350"/>
                </a:lnTo>
                <a:lnTo>
                  <a:pt x="221963" y="671390"/>
                </a:lnTo>
                <a:close/>
              </a:path>
            </a:pathLst>
          </a:custGeom>
          <a:solidFill>
            <a:srgbClr val="FFC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cxnSp>
        <p:nvCxnSpPr>
          <p:cNvPr id="21" name="Straight Arrow Connector 20"/>
          <p:cNvCxnSpPr/>
          <p:nvPr/>
        </p:nvCxnSpPr>
        <p:spPr bwMode="auto">
          <a:xfrm flipV="1">
            <a:off x="6651455" y="4441582"/>
            <a:ext cx="565902" cy="432348"/>
          </a:xfrm>
          <a:prstGeom prst="straightConnector1">
            <a:avLst/>
          </a:prstGeom>
          <a:solidFill>
            <a:schemeClr val="accent1"/>
          </a:solidFill>
          <a:ln w="63500" cap="flat" cmpd="sng" algn="ctr">
            <a:solidFill>
              <a:srgbClr val="00B050"/>
            </a:solidFill>
            <a:prstDash val="solid"/>
            <a:round/>
            <a:headEnd type="none" w="med" len="med"/>
            <a:tailEnd type="triangle"/>
          </a:ln>
          <a:effectLst/>
        </p:spPr>
      </p:cxnSp>
      <p:cxnSp>
        <p:nvCxnSpPr>
          <p:cNvPr id="25" name="Straight Arrow Connector 24"/>
          <p:cNvCxnSpPr/>
          <p:nvPr/>
        </p:nvCxnSpPr>
        <p:spPr bwMode="auto">
          <a:xfrm flipH="1">
            <a:off x="8162248" y="4904831"/>
            <a:ext cx="553989" cy="441604"/>
          </a:xfrm>
          <a:prstGeom prst="straightConnector1">
            <a:avLst/>
          </a:prstGeom>
          <a:solidFill>
            <a:schemeClr val="accent1"/>
          </a:solidFill>
          <a:ln w="63500" cap="flat" cmpd="sng" algn="ctr">
            <a:solidFill>
              <a:srgbClr val="00B050"/>
            </a:solidFill>
            <a:prstDash val="solid"/>
            <a:round/>
            <a:headEnd type="none" w="med" len="med"/>
            <a:tailEnd type="triangle"/>
          </a:ln>
          <a:effectLst/>
        </p:spPr>
      </p:cxnSp>
      <p:sp>
        <p:nvSpPr>
          <p:cNvPr id="13" name="Trapezoid 14"/>
          <p:cNvSpPr/>
          <p:nvPr/>
        </p:nvSpPr>
        <p:spPr bwMode="auto">
          <a:xfrm rot="900000">
            <a:off x="4107514" y="2698817"/>
            <a:ext cx="1303029" cy="741350"/>
          </a:xfrm>
          <a:custGeom>
            <a:avLst/>
            <a:gdLst>
              <a:gd name="connsiteX0" fmla="*/ 0 w 1062321"/>
              <a:gd name="connsiteY0" fmla="*/ 733108 h 733108"/>
              <a:gd name="connsiteX1" fmla="*/ 183277 w 1062321"/>
              <a:gd name="connsiteY1" fmla="*/ 0 h 733108"/>
              <a:gd name="connsiteX2" fmla="*/ 879044 w 1062321"/>
              <a:gd name="connsiteY2" fmla="*/ 0 h 733108"/>
              <a:gd name="connsiteX3" fmla="*/ 1062321 w 1062321"/>
              <a:gd name="connsiteY3" fmla="*/ 733108 h 733108"/>
              <a:gd name="connsiteX4" fmla="*/ 0 w 1062321"/>
              <a:gd name="connsiteY4" fmla="*/ 733108 h 733108"/>
              <a:gd name="connsiteX0" fmla="*/ 0 w 1081066"/>
              <a:gd name="connsiteY0" fmla="*/ 733108 h 803068"/>
              <a:gd name="connsiteX1" fmla="*/ 183277 w 1081066"/>
              <a:gd name="connsiteY1" fmla="*/ 0 h 803068"/>
              <a:gd name="connsiteX2" fmla="*/ 879044 w 1081066"/>
              <a:gd name="connsiteY2" fmla="*/ 0 h 803068"/>
              <a:gd name="connsiteX3" fmla="*/ 1081066 w 1081066"/>
              <a:gd name="connsiteY3" fmla="*/ 803068 h 803068"/>
              <a:gd name="connsiteX4" fmla="*/ 0 w 1081066"/>
              <a:gd name="connsiteY4" fmla="*/ 733108 h 803068"/>
              <a:gd name="connsiteX0" fmla="*/ 278032 w 1359098"/>
              <a:gd name="connsiteY0" fmla="*/ 740721 h 810681"/>
              <a:gd name="connsiteX1" fmla="*/ 0 w 1359098"/>
              <a:gd name="connsiteY1" fmla="*/ 0 h 810681"/>
              <a:gd name="connsiteX2" fmla="*/ 1157076 w 1359098"/>
              <a:gd name="connsiteY2" fmla="*/ 7613 h 810681"/>
              <a:gd name="connsiteX3" fmla="*/ 1359098 w 1359098"/>
              <a:gd name="connsiteY3" fmla="*/ 810681 h 810681"/>
              <a:gd name="connsiteX4" fmla="*/ 278032 w 1359098"/>
              <a:gd name="connsiteY4" fmla="*/ 740721 h 810681"/>
              <a:gd name="connsiteX0" fmla="*/ 159660 w 1240726"/>
              <a:gd name="connsiteY0" fmla="*/ 753694 h 823654"/>
              <a:gd name="connsiteX1" fmla="*/ 0 w 1240726"/>
              <a:gd name="connsiteY1" fmla="*/ 0 h 823654"/>
              <a:gd name="connsiteX2" fmla="*/ 1038704 w 1240726"/>
              <a:gd name="connsiteY2" fmla="*/ 20586 h 823654"/>
              <a:gd name="connsiteX3" fmla="*/ 1240726 w 1240726"/>
              <a:gd name="connsiteY3" fmla="*/ 823654 h 823654"/>
              <a:gd name="connsiteX4" fmla="*/ 159660 w 1240726"/>
              <a:gd name="connsiteY4" fmla="*/ 753694 h 823654"/>
              <a:gd name="connsiteX0" fmla="*/ 221963 w 1303029"/>
              <a:gd name="connsiteY0" fmla="*/ 733108 h 803068"/>
              <a:gd name="connsiteX1" fmla="*/ 0 w 1303029"/>
              <a:gd name="connsiteY1" fmla="*/ 61718 h 803068"/>
              <a:gd name="connsiteX2" fmla="*/ 1101007 w 1303029"/>
              <a:gd name="connsiteY2" fmla="*/ 0 h 803068"/>
              <a:gd name="connsiteX3" fmla="*/ 1303029 w 1303029"/>
              <a:gd name="connsiteY3" fmla="*/ 803068 h 803068"/>
              <a:gd name="connsiteX4" fmla="*/ 221963 w 1303029"/>
              <a:gd name="connsiteY4" fmla="*/ 733108 h 803068"/>
              <a:gd name="connsiteX0" fmla="*/ 221963 w 1303029"/>
              <a:gd name="connsiteY0" fmla="*/ 671390 h 741350"/>
              <a:gd name="connsiteX1" fmla="*/ 0 w 1303029"/>
              <a:gd name="connsiteY1" fmla="*/ 0 h 741350"/>
              <a:gd name="connsiteX2" fmla="*/ 1122724 w 1303029"/>
              <a:gd name="connsiteY2" fmla="*/ 54310 h 741350"/>
              <a:gd name="connsiteX3" fmla="*/ 1303029 w 1303029"/>
              <a:gd name="connsiteY3" fmla="*/ 741350 h 741350"/>
              <a:gd name="connsiteX4" fmla="*/ 221963 w 1303029"/>
              <a:gd name="connsiteY4" fmla="*/ 671390 h 7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9" h="741350">
                <a:moveTo>
                  <a:pt x="221963" y="671390"/>
                </a:moveTo>
                <a:lnTo>
                  <a:pt x="0" y="0"/>
                </a:lnTo>
                <a:lnTo>
                  <a:pt x="1122724" y="54310"/>
                </a:lnTo>
                <a:lnTo>
                  <a:pt x="1303029" y="741350"/>
                </a:lnTo>
                <a:lnTo>
                  <a:pt x="221963" y="671390"/>
                </a:lnTo>
                <a:close/>
              </a:path>
            </a:pathLst>
          </a:custGeom>
          <a:solidFill>
            <a:srgbClr val="FFC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sp>
        <p:nvSpPr>
          <p:cNvPr id="3" name="TextBox 2"/>
          <p:cNvSpPr txBox="1"/>
          <p:nvPr/>
        </p:nvSpPr>
        <p:spPr>
          <a:xfrm>
            <a:off x="5088594" y="3426739"/>
            <a:ext cx="2642601" cy="646331"/>
          </a:xfrm>
          <a:prstGeom prst="rect">
            <a:avLst/>
          </a:prstGeom>
          <a:noFill/>
        </p:spPr>
        <p:txBody>
          <a:bodyPr wrap="square" rtlCol="0">
            <a:spAutoFit/>
          </a:bodyPr>
          <a:lstStyle/>
          <a:p>
            <a:r>
              <a:rPr lang="en-US" sz="1800" dirty="0">
                <a:solidFill>
                  <a:srgbClr val="7030A0"/>
                </a:solidFill>
              </a:rPr>
              <a:t>(2) B components along X axis must be zero!</a:t>
            </a:r>
          </a:p>
        </p:txBody>
      </p:sp>
      <p:sp>
        <p:nvSpPr>
          <p:cNvPr id="16" name="TextBox 15"/>
          <p:cNvSpPr txBox="1"/>
          <p:nvPr/>
        </p:nvSpPr>
        <p:spPr>
          <a:xfrm>
            <a:off x="4973094" y="2135934"/>
            <a:ext cx="2355223" cy="646331"/>
          </a:xfrm>
          <a:prstGeom prst="rect">
            <a:avLst/>
          </a:prstGeom>
          <a:noFill/>
        </p:spPr>
        <p:txBody>
          <a:bodyPr wrap="square" rtlCol="0">
            <a:spAutoFit/>
          </a:bodyPr>
          <a:lstStyle/>
          <a:p>
            <a:r>
              <a:rPr lang="en-US" sz="1800" dirty="0">
                <a:solidFill>
                  <a:srgbClr val="33CC33"/>
                </a:solidFill>
              </a:rPr>
              <a:t>(1) E Fields identical on the parallel planes</a:t>
            </a:r>
          </a:p>
        </p:txBody>
      </p:sp>
      <p:sp>
        <p:nvSpPr>
          <p:cNvPr id="18" name="Parallelogram 11"/>
          <p:cNvSpPr/>
          <p:nvPr/>
        </p:nvSpPr>
        <p:spPr bwMode="auto">
          <a:xfrm rot="900000">
            <a:off x="7627223" y="3797473"/>
            <a:ext cx="2008224" cy="631869"/>
          </a:xfrm>
          <a:custGeom>
            <a:avLst/>
            <a:gdLst>
              <a:gd name="connsiteX0" fmla="*/ 0 w 1852990"/>
              <a:gd name="connsiteY0" fmla="*/ 570149 h 570149"/>
              <a:gd name="connsiteX1" fmla="*/ 142537 w 1852990"/>
              <a:gd name="connsiteY1" fmla="*/ 0 h 570149"/>
              <a:gd name="connsiteX2" fmla="*/ 1852990 w 1852990"/>
              <a:gd name="connsiteY2" fmla="*/ 0 h 570149"/>
              <a:gd name="connsiteX3" fmla="*/ 1710453 w 1852990"/>
              <a:gd name="connsiteY3" fmla="*/ 570149 h 570149"/>
              <a:gd name="connsiteX4" fmla="*/ 0 w 1852990"/>
              <a:gd name="connsiteY4" fmla="*/ 570149 h 570149"/>
              <a:gd name="connsiteX0" fmla="*/ 0 w 1852990"/>
              <a:gd name="connsiteY0" fmla="*/ 570149 h 570149"/>
              <a:gd name="connsiteX1" fmla="*/ 434720 w 1852990"/>
              <a:gd name="connsiteY1" fmla="*/ 6066 h 570149"/>
              <a:gd name="connsiteX2" fmla="*/ 1852990 w 1852990"/>
              <a:gd name="connsiteY2" fmla="*/ 0 h 570149"/>
              <a:gd name="connsiteX3" fmla="*/ 1710453 w 1852990"/>
              <a:gd name="connsiteY3" fmla="*/ 570149 h 570149"/>
              <a:gd name="connsiteX4" fmla="*/ 0 w 1852990"/>
              <a:gd name="connsiteY4" fmla="*/ 570149 h 570149"/>
              <a:gd name="connsiteX0" fmla="*/ 0 w 2008224"/>
              <a:gd name="connsiteY0" fmla="*/ 564083 h 564083"/>
              <a:gd name="connsiteX1" fmla="*/ 434720 w 2008224"/>
              <a:gd name="connsiteY1" fmla="*/ 0 h 564083"/>
              <a:gd name="connsiteX2" fmla="*/ 2008224 w 2008224"/>
              <a:gd name="connsiteY2" fmla="*/ 83559 h 564083"/>
              <a:gd name="connsiteX3" fmla="*/ 1710453 w 2008224"/>
              <a:gd name="connsiteY3" fmla="*/ 564083 h 564083"/>
              <a:gd name="connsiteX4" fmla="*/ 0 w 2008224"/>
              <a:gd name="connsiteY4" fmla="*/ 564083 h 564083"/>
              <a:gd name="connsiteX0" fmla="*/ 0 w 2008224"/>
              <a:gd name="connsiteY0" fmla="*/ 564083 h 660447"/>
              <a:gd name="connsiteX1" fmla="*/ 434720 w 2008224"/>
              <a:gd name="connsiteY1" fmla="*/ 0 h 660447"/>
              <a:gd name="connsiteX2" fmla="*/ 2008224 w 2008224"/>
              <a:gd name="connsiteY2" fmla="*/ 83559 h 660447"/>
              <a:gd name="connsiteX3" fmla="*/ 1595681 w 2008224"/>
              <a:gd name="connsiteY3" fmla="*/ 660447 h 660447"/>
              <a:gd name="connsiteX4" fmla="*/ 0 w 2008224"/>
              <a:gd name="connsiteY4" fmla="*/ 564083 h 660447"/>
              <a:gd name="connsiteX0" fmla="*/ 0 w 2008224"/>
              <a:gd name="connsiteY0" fmla="*/ 564083 h 631869"/>
              <a:gd name="connsiteX1" fmla="*/ 434720 w 2008224"/>
              <a:gd name="connsiteY1" fmla="*/ 0 h 631869"/>
              <a:gd name="connsiteX2" fmla="*/ 2008224 w 2008224"/>
              <a:gd name="connsiteY2" fmla="*/ 83559 h 631869"/>
              <a:gd name="connsiteX3" fmla="*/ 1597396 w 2008224"/>
              <a:gd name="connsiteY3" fmla="*/ 631869 h 631869"/>
              <a:gd name="connsiteX4" fmla="*/ 0 w 2008224"/>
              <a:gd name="connsiteY4" fmla="*/ 564083 h 63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224" h="631869">
                <a:moveTo>
                  <a:pt x="0" y="564083"/>
                </a:moveTo>
                <a:lnTo>
                  <a:pt x="434720" y="0"/>
                </a:lnTo>
                <a:lnTo>
                  <a:pt x="2008224" y="83559"/>
                </a:lnTo>
                <a:lnTo>
                  <a:pt x="1597396" y="631869"/>
                </a:lnTo>
                <a:lnTo>
                  <a:pt x="0" y="564083"/>
                </a:lnTo>
                <a:close/>
              </a:path>
            </a:pathLst>
          </a:custGeom>
          <a:solidFill>
            <a:srgbClr val="7030A0">
              <a:alpha val="30000"/>
            </a:srgbClr>
          </a:solidFill>
          <a:ln w="63500" cap="flat" cmpd="sng" algn="ctr">
            <a:solidFill>
              <a:srgbClr val="7030A0">
                <a:alpha val="3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sp>
        <p:nvSpPr>
          <p:cNvPr id="20" name="TextBox 19"/>
          <p:cNvSpPr txBox="1"/>
          <p:nvPr/>
        </p:nvSpPr>
        <p:spPr>
          <a:xfrm>
            <a:off x="7849441" y="5694171"/>
            <a:ext cx="4153261" cy="646331"/>
          </a:xfrm>
          <a:prstGeom prst="rect">
            <a:avLst/>
          </a:prstGeom>
          <a:noFill/>
        </p:spPr>
        <p:txBody>
          <a:bodyPr wrap="square" rtlCol="0">
            <a:spAutoFit/>
          </a:bodyPr>
          <a:lstStyle/>
          <a:p>
            <a:r>
              <a:rPr lang="en-US" sz="1800" dirty="0">
                <a:solidFill>
                  <a:srgbClr val="0000FF"/>
                </a:solidFill>
              </a:rPr>
              <a:t>(3) B curl must be due to components orthogonal to E &amp; X axis</a:t>
            </a:r>
          </a:p>
        </p:txBody>
      </p:sp>
      <p:cxnSp>
        <p:nvCxnSpPr>
          <p:cNvPr id="22" name="Straight Arrow Connector 21"/>
          <p:cNvCxnSpPr>
            <a:stCxn id="3" idx="3"/>
          </p:cNvCxnSpPr>
          <p:nvPr/>
        </p:nvCxnSpPr>
        <p:spPr bwMode="auto">
          <a:xfrm>
            <a:off x="7731195" y="3749905"/>
            <a:ext cx="675771" cy="826881"/>
          </a:xfrm>
          <a:prstGeom prst="straightConnector1">
            <a:avLst/>
          </a:prstGeom>
          <a:solidFill>
            <a:schemeClr val="accent1"/>
          </a:solidFill>
          <a:ln w="22225" cap="flat" cmpd="sng" algn="ctr">
            <a:solidFill>
              <a:srgbClr val="7030A0"/>
            </a:solidFill>
            <a:prstDash val="solid"/>
            <a:round/>
            <a:headEnd type="none" w="med" len="med"/>
            <a:tailEnd type="triangle"/>
          </a:ln>
          <a:effectLst/>
        </p:spPr>
      </p:cxnSp>
      <p:pic>
        <p:nvPicPr>
          <p:cNvPr id="195586" name="Picture 2" descr="Image result for parallel current lines magne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316" y="1106550"/>
            <a:ext cx="2676525" cy="2762251"/>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54732" y="878500"/>
            <a:ext cx="6222405" cy="646331"/>
          </a:xfrm>
          <a:prstGeom prst="rect">
            <a:avLst/>
          </a:prstGeom>
          <a:noFill/>
        </p:spPr>
        <p:txBody>
          <a:bodyPr wrap="square" rtlCol="0">
            <a:spAutoFit/>
          </a:bodyPr>
          <a:lstStyle/>
          <a:p>
            <a:r>
              <a:rPr lang="en-US" sz="1800" dirty="0">
                <a:solidFill>
                  <a:srgbClr val="FF0000"/>
                </a:solidFill>
              </a:rPr>
              <a:t>(0) Start with this simple case (Just consider the y component here without loss of generality)</a:t>
            </a:r>
          </a:p>
        </p:txBody>
      </p:sp>
      <p:sp>
        <p:nvSpPr>
          <p:cNvPr id="26" name="TextBox 25"/>
          <p:cNvSpPr txBox="1"/>
          <p:nvPr/>
        </p:nvSpPr>
        <p:spPr>
          <a:xfrm>
            <a:off x="3818644" y="6312298"/>
            <a:ext cx="811659" cy="338554"/>
          </a:xfrm>
          <a:prstGeom prst="rect">
            <a:avLst/>
          </a:prstGeom>
          <a:noFill/>
        </p:spPr>
        <p:txBody>
          <a:bodyPr wrap="square" rtlCol="0">
            <a:spAutoFit/>
          </a:bodyPr>
          <a:lstStyle/>
          <a:p>
            <a:r>
              <a:rPr lang="en-US" altLang="zh-CN" sz="1600" dirty="0">
                <a:solidFill>
                  <a:srgbClr val="FF0000"/>
                </a:solidFill>
              </a:rPr>
              <a:t>Eq. (4)</a:t>
            </a:r>
            <a:endParaRPr lang="zh-CN" altLang="en-US" sz="1600" dirty="0">
              <a:solidFill>
                <a:srgbClr val="FF0000"/>
              </a:solidFill>
            </a:endParaRPr>
          </a:p>
        </p:txBody>
      </p:sp>
      <p:sp>
        <p:nvSpPr>
          <p:cNvPr id="33" name="Trapezoid 14"/>
          <p:cNvSpPr/>
          <p:nvPr/>
        </p:nvSpPr>
        <p:spPr bwMode="auto">
          <a:xfrm rot="900000">
            <a:off x="7951741" y="3467343"/>
            <a:ext cx="1303029" cy="741350"/>
          </a:xfrm>
          <a:custGeom>
            <a:avLst/>
            <a:gdLst>
              <a:gd name="connsiteX0" fmla="*/ 0 w 1062321"/>
              <a:gd name="connsiteY0" fmla="*/ 733108 h 733108"/>
              <a:gd name="connsiteX1" fmla="*/ 183277 w 1062321"/>
              <a:gd name="connsiteY1" fmla="*/ 0 h 733108"/>
              <a:gd name="connsiteX2" fmla="*/ 879044 w 1062321"/>
              <a:gd name="connsiteY2" fmla="*/ 0 h 733108"/>
              <a:gd name="connsiteX3" fmla="*/ 1062321 w 1062321"/>
              <a:gd name="connsiteY3" fmla="*/ 733108 h 733108"/>
              <a:gd name="connsiteX4" fmla="*/ 0 w 1062321"/>
              <a:gd name="connsiteY4" fmla="*/ 733108 h 733108"/>
              <a:gd name="connsiteX0" fmla="*/ 0 w 1081066"/>
              <a:gd name="connsiteY0" fmla="*/ 733108 h 803068"/>
              <a:gd name="connsiteX1" fmla="*/ 183277 w 1081066"/>
              <a:gd name="connsiteY1" fmla="*/ 0 h 803068"/>
              <a:gd name="connsiteX2" fmla="*/ 879044 w 1081066"/>
              <a:gd name="connsiteY2" fmla="*/ 0 h 803068"/>
              <a:gd name="connsiteX3" fmla="*/ 1081066 w 1081066"/>
              <a:gd name="connsiteY3" fmla="*/ 803068 h 803068"/>
              <a:gd name="connsiteX4" fmla="*/ 0 w 1081066"/>
              <a:gd name="connsiteY4" fmla="*/ 733108 h 803068"/>
              <a:gd name="connsiteX0" fmla="*/ 278032 w 1359098"/>
              <a:gd name="connsiteY0" fmla="*/ 740721 h 810681"/>
              <a:gd name="connsiteX1" fmla="*/ 0 w 1359098"/>
              <a:gd name="connsiteY1" fmla="*/ 0 h 810681"/>
              <a:gd name="connsiteX2" fmla="*/ 1157076 w 1359098"/>
              <a:gd name="connsiteY2" fmla="*/ 7613 h 810681"/>
              <a:gd name="connsiteX3" fmla="*/ 1359098 w 1359098"/>
              <a:gd name="connsiteY3" fmla="*/ 810681 h 810681"/>
              <a:gd name="connsiteX4" fmla="*/ 278032 w 1359098"/>
              <a:gd name="connsiteY4" fmla="*/ 740721 h 810681"/>
              <a:gd name="connsiteX0" fmla="*/ 159660 w 1240726"/>
              <a:gd name="connsiteY0" fmla="*/ 753694 h 823654"/>
              <a:gd name="connsiteX1" fmla="*/ 0 w 1240726"/>
              <a:gd name="connsiteY1" fmla="*/ 0 h 823654"/>
              <a:gd name="connsiteX2" fmla="*/ 1038704 w 1240726"/>
              <a:gd name="connsiteY2" fmla="*/ 20586 h 823654"/>
              <a:gd name="connsiteX3" fmla="*/ 1240726 w 1240726"/>
              <a:gd name="connsiteY3" fmla="*/ 823654 h 823654"/>
              <a:gd name="connsiteX4" fmla="*/ 159660 w 1240726"/>
              <a:gd name="connsiteY4" fmla="*/ 753694 h 823654"/>
              <a:gd name="connsiteX0" fmla="*/ 221963 w 1303029"/>
              <a:gd name="connsiteY0" fmla="*/ 733108 h 803068"/>
              <a:gd name="connsiteX1" fmla="*/ 0 w 1303029"/>
              <a:gd name="connsiteY1" fmla="*/ 61718 h 803068"/>
              <a:gd name="connsiteX2" fmla="*/ 1101007 w 1303029"/>
              <a:gd name="connsiteY2" fmla="*/ 0 h 803068"/>
              <a:gd name="connsiteX3" fmla="*/ 1303029 w 1303029"/>
              <a:gd name="connsiteY3" fmla="*/ 803068 h 803068"/>
              <a:gd name="connsiteX4" fmla="*/ 221963 w 1303029"/>
              <a:gd name="connsiteY4" fmla="*/ 733108 h 803068"/>
              <a:gd name="connsiteX0" fmla="*/ 221963 w 1303029"/>
              <a:gd name="connsiteY0" fmla="*/ 671390 h 741350"/>
              <a:gd name="connsiteX1" fmla="*/ 0 w 1303029"/>
              <a:gd name="connsiteY1" fmla="*/ 0 h 741350"/>
              <a:gd name="connsiteX2" fmla="*/ 1122724 w 1303029"/>
              <a:gd name="connsiteY2" fmla="*/ 54310 h 741350"/>
              <a:gd name="connsiteX3" fmla="*/ 1303029 w 1303029"/>
              <a:gd name="connsiteY3" fmla="*/ 741350 h 741350"/>
              <a:gd name="connsiteX4" fmla="*/ 221963 w 1303029"/>
              <a:gd name="connsiteY4" fmla="*/ 671390 h 7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9" h="741350">
                <a:moveTo>
                  <a:pt x="221963" y="671390"/>
                </a:moveTo>
                <a:lnTo>
                  <a:pt x="0" y="0"/>
                </a:lnTo>
                <a:lnTo>
                  <a:pt x="1122724" y="54310"/>
                </a:lnTo>
                <a:lnTo>
                  <a:pt x="1303029" y="741350"/>
                </a:lnTo>
                <a:lnTo>
                  <a:pt x="221963" y="671390"/>
                </a:lnTo>
                <a:close/>
              </a:path>
            </a:pathLst>
          </a:custGeom>
          <a:solidFill>
            <a:srgbClr val="FFC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sp>
        <p:nvSpPr>
          <p:cNvPr id="34" name="Trapezoid 14"/>
          <p:cNvSpPr/>
          <p:nvPr/>
        </p:nvSpPr>
        <p:spPr bwMode="auto">
          <a:xfrm rot="900000">
            <a:off x="7129032" y="4208118"/>
            <a:ext cx="1303029" cy="741350"/>
          </a:xfrm>
          <a:custGeom>
            <a:avLst/>
            <a:gdLst>
              <a:gd name="connsiteX0" fmla="*/ 0 w 1062321"/>
              <a:gd name="connsiteY0" fmla="*/ 733108 h 733108"/>
              <a:gd name="connsiteX1" fmla="*/ 183277 w 1062321"/>
              <a:gd name="connsiteY1" fmla="*/ 0 h 733108"/>
              <a:gd name="connsiteX2" fmla="*/ 879044 w 1062321"/>
              <a:gd name="connsiteY2" fmla="*/ 0 h 733108"/>
              <a:gd name="connsiteX3" fmla="*/ 1062321 w 1062321"/>
              <a:gd name="connsiteY3" fmla="*/ 733108 h 733108"/>
              <a:gd name="connsiteX4" fmla="*/ 0 w 1062321"/>
              <a:gd name="connsiteY4" fmla="*/ 733108 h 733108"/>
              <a:gd name="connsiteX0" fmla="*/ 0 w 1081066"/>
              <a:gd name="connsiteY0" fmla="*/ 733108 h 803068"/>
              <a:gd name="connsiteX1" fmla="*/ 183277 w 1081066"/>
              <a:gd name="connsiteY1" fmla="*/ 0 h 803068"/>
              <a:gd name="connsiteX2" fmla="*/ 879044 w 1081066"/>
              <a:gd name="connsiteY2" fmla="*/ 0 h 803068"/>
              <a:gd name="connsiteX3" fmla="*/ 1081066 w 1081066"/>
              <a:gd name="connsiteY3" fmla="*/ 803068 h 803068"/>
              <a:gd name="connsiteX4" fmla="*/ 0 w 1081066"/>
              <a:gd name="connsiteY4" fmla="*/ 733108 h 803068"/>
              <a:gd name="connsiteX0" fmla="*/ 278032 w 1359098"/>
              <a:gd name="connsiteY0" fmla="*/ 740721 h 810681"/>
              <a:gd name="connsiteX1" fmla="*/ 0 w 1359098"/>
              <a:gd name="connsiteY1" fmla="*/ 0 h 810681"/>
              <a:gd name="connsiteX2" fmla="*/ 1157076 w 1359098"/>
              <a:gd name="connsiteY2" fmla="*/ 7613 h 810681"/>
              <a:gd name="connsiteX3" fmla="*/ 1359098 w 1359098"/>
              <a:gd name="connsiteY3" fmla="*/ 810681 h 810681"/>
              <a:gd name="connsiteX4" fmla="*/ 278032 w 1359098"/>
              <a:gd name="connsiteY4" fmla="*/ 740721 h 810681"/>
              <a:gd name="connsiteX0" fmla="*/ 159660 w 1240726"/>
              <a:gd name="connsiteY0" fmla="*/ 753694 h 823654"/>
              <a:gd name="connsiteX1" fmla="*/ 0 w 1240726"/>
              <a:gd name="connsiteY1" fmla="*/ 0 h 823654"/>
              <a:gd name="connsiteX2" fmla="*/ 1038704 w 1240726"/>
              <a:gd name="connsiteY2" fmla="*/ 20586 h 823654"/>
              <a:gd name="connsiteX3" fmla="*/ 1240726 w 1240726"/>
              <a:gd name="connsiteY3" fmla="*/ 823654 h 823654"/>
              <a:gd name="connsiteX4" fmla="*/ 159660 w 1240726"/>
              <a:gd name="connsiteY4" fmla="*/ 753694 h 823654"/>
              <a:gd name="connsiteX0" fmla="*/ 221963 w 1303029"/>
              <a:gd name="connsiteY0" fmla="*/ 733108 h 803068"/>
              <a:gd name="connsiteX1" fmla="*/ 0 w 1303029"/>
              <a:gd name="connsiteY1" fmla="*/ 61718 h 803068"/>
              <a:gd name="connsiteX2" fmla="*/ 1101007 w 1303029"/>
              <a:gd name="connsiteY2" fmla="*/ 0 h 803068"/>
              <a:gd name="connsiteX3" fmla="*/ 1303029 w 1303029"/>
              <a:gd name="connsiteY3" fmla="*/ 803068 h 803068"/>
              <a:gd name="connsiteX4" fmla="*/ 221963 w 1303029"/>
              <a:gd name="connsiteY4" fmla="*/ 733108 h 803068"/>
              <a:gd name="connsiteX0" fmla="*/ 221963 w 1303029"/>
              <a:gd name="connsiteY0" fmla="*/ 671390 h 741350"/>
              <a:gd name="connsiteX1" fmla="*/ 0 w 1303029"/>
              <a:gd name="connsiteY1" fmla="*/ 0 h 741350"/>
              <a:gd name="connsiteX2" fmla="*/ 1122724 w 1303029"/>
              <a:gd name="connsiteY2" fmla="*/ 54310 h 741350"/>
              <a:gd name="connsiteX3" fmla="*/ 1303029 w 1303029"/>
              <a:gd name="connsiteY3" fmla="*/ 741350 h 741350"/>
              <a:gd name="connsiteX4" fmla="*/ 221963 w 1303029"/>
              <a:gd name="connsiteY4" fmla="*/ 671390 h 7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9" h="741350">
                <a:moveTo>
                  <a:pt x="221963" y="671390"/>
                </a:moveTo>
                <a:lnTo>
                  <a:pt x="0" y="0"/>
                </a:lnTo>
                <a:lnTo>
                  <a:pt x="1122724" y="54310"/>
                </a:lnTo>
                <a:lnTo>
                  <a:pt x="1303029" y="741350"/>
                </a:lnTo>
                <a:lnTo>
                  <a:pt x="221963" y="671390"/>
                </a:lnTo>
                <a:close/>
              </a:path>
            </a:pathLst>
          </a:custGeom>
          <a:solidFill>
            <a:srgbClr val="FFC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err="1">
              <a:solidFill>
                <a:srgbClr val="000000"/>
              </a:solidFill>
            </a:endParaRPr>
          </a:p>
        </p:txBody>
      </p:sp>
      <p:cxnSp>
        <p:nvCxnSpPr>
          <p:cNvPr id="23" name="Straight Arrow Connector 22">
            <a:extLst>
              <a:ext uri="{FF2B5EF4-FFF2-40B4-BE49-F238E27FC236}">
                <a16:creationId xmlns:a16="http://schemas.microsoft.com/office/drawing/2014/main" id="{C3FFC799-72D9-4556-81DB-4EFB58E8B38C}"/>
              </a:ext>
            </a:extLst>
          </p:cNvPr>
          <p:cNvCxnSpPr>
            <a:cxnSpLocks/>
            <a:stCxn id="195586" idx="1"/>
            <a:endCxn id="3" idx="0"/>
          </p:cNvCxnSpPr>
          <p:nvPr/>
        </p:nvCxnSpPr>
        <p:spPr bwMode="auto">
          <a:xfrm flipH="1">
            <a:off x="6409895" y="2487676"/>
            <a:ext cx="3065421" cy="939063"/>
          </a:xfrm>
          <a:prstGeom prst="straightConnector1">
            <a:avLst/>
          </a:prstGeom>
          <a:solidFill>
            <a:schemeClr val="accent1"/>
          </a:solidFill>
          <a:ln w="22225" cap="flat" cmpd="sng" algn="ctr">
            <a:solidFill>
              <a:srgbClr val="7030A0"/>
            </a:solidFill>
            <a:prstDash val="solid"/>
            <a:round/>
            <a:headEnd type="none" w="med" len="med"/>
            <a:tailEnd type="triangle"/>
          </a:ln>
          <a:effectLst/>
        </p:spPr>
      </p:cxnSp>
    </p:spTree>
    <p:extLst>
      <p:ext uri="{BB962C8B-B14F-4D97-AF65-F5344CB8AC3E}">
        <p14:creationId xmlns:p14="http://schemas.microsoft.com/office/powerpoint/2010/main" val="15168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500"/>
                                        <p:tgtEl>
                                          <p:spTgt spid="195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plate">
  <a:themeElements>
    <a:clrScheme name="book medical imaging">
      <a:dk1>
        <a:srgbClr val="FF0000"/>
      </a:dk1>
      <a:lt1>
        <a:srgbClr val="1C1C1C"/>
      </a:lt1>
      <a:dk2>
        <a:srgbClr val="1C1C1C"/>
      </a:dk2>
      <a:lt2>
        <a:srgbClr val="FFFFFF"/>
      </a:lt2>
      <a:accent1>
        <a:srgbClr val="0000FF"/>
      </a:accent1>
      <a:accent2>
        <a:srgbClr val="00B050"/>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1800" dirty="0" err="1"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1800" dirty="0" err="1"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037D29BF67744493AC767626542B74" ma:contentTypeVersion="8" ma:contentTypeDescription="Create a new document." ma:contentTypeScope="" ma:versionID="9fba13bb70f6fdc0d8881ca83cca6939">
  <xsd:schema xmlns:xsd="http://www.w3.org/2001/XMLSchema" xmlns:xs="http://www.w3.org/2001/XMLSchema" xmlns:p="http://schemas.microsoft.com/office/2006/metadata/properties" xmlns:ns3="e5cbae32-1e56-4ed1-98f0-920e58778960" targetNamespace="http://schemas.microsoft.com/office/2006/metadata/properties" ma:root="true" ma:fieldsID="e0701a60e0df51587e5e07234ec8de35" ns3:_="">
    <xsd:import namespace="e5cbae32-1e56-4ed1-98f0-920e58778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ae32-1e56-4ed1-98f0-920e58778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38D22B-7418-4B83-9BEF-05CEE3E2A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ae32-1e56-4ed1-98f0-920e5877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B10355-A441-4EDA-B44D-7727BD6250AA}">
  <ds:schemaRefs>
    <ds:schemaRef ds:uri="http://schemas.microsoft.com/sharepoint/v3/contenttype/forms"/>
  </ds:schemaRefs>
</ds:datastoreItem>
</file>

<file path=customXml/itemProps3.xml><?xml version="1.0" encoding="utf-8"?>
<ds:datastoreItem xmlns:ds="http://schemas.openxmlformats.org/officeDocument/2006/customXml" ds:itemID="{87E0D81F-FD3B-4692-82F9-CF66C76BDE22}">
  <ds:schemaRef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5cbae32-1e56-4ed1-98f0-920e5877896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28086</TotalTime>
  <Words>2488</Words>
  <Application>Microsoft Office PowerPoint</Application>
  <PresentationFormat>Widescreen</PresentationFormat>
  <Paragraphs>564</Paragraphs>
  <Slides>47</Slides>
  <Notes>25</Notes>
  <HiddenSlides>0</HiddenSlides>
  <MMClips>5</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47</vt:i4>
      </vt:variant>
    </vt:vector>
  </HeadingPairs>
  <TitlesOfParts>
    <vt:vector size="64" baseType="lpstr">
      <vt:lpstr>Arial</vt:lpstr>
      <vt:lpstr>Arial</vt:lpstr>
      <vt:lpstr>Calibri</vt:lpstr>
      <vt:lpstr>Cambria Math</vt:lpstr>
      <vt:lpstr>Comic Sans MS</vt:lpstr>
      <vt:lpstr>Corbel</vt:lpstr>
      <vt:lpstr>Symbol</vt:lpstr>
      <vt:lpstr>Times</vt:lpstr>
      <vt:lpstr>Verdana</vt:lpstr>
      <vt:lpstr>Wingdings</vt:lpstr>
      <vt:lpstr>Wingdings 2</vt:lpstr>
      <vt:lpstr>Metro</vt:lpstr>
      <vt:lpstr>template</vt:lpstr>
      <vt:lpstr>1_Blank Presentation</vt:lpstr>
      <vt:lpstr>Blank Presentation</vt:lpstr>
      <vt:lpstr>Equation</vt:lpstr>
      <vt:lpstr>Image</vt:lpstr>
      <vt:lpstr>PowerPoint Presentation</vt:lpstr>
      <vt:lpstr>MI Schedule for F21</vt:lpstr>
      <vt:lpstr>Outline</vt:lpstr>
      <vt:lpstr>Acoustic Wave Eq Made Easy</vt:lpstr>
      <vt:lpstr>Acoustic Wave Eq Made Easy</vt:lpstr>
      <vt:lpstr>General Treatment Involved Other Factors</vt:lpstr>
      <vt:lpstr>Maxwell's Equations</vt:lpstr>
      <vt:lpstr>EM Wave Equation Made Easy</vt:lpstr>
      <vt:lpstr>Why B Orthogonal to E &amp; X Axes?</vt:lpstr>
      <vt:lpstr>PowerPoint Presentation</vt:lpstr>
      <vt:lpstr>Physical Principles</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Acoustic Intensity</vt:lpstr>
      <vt:lpstr>PowerPoint Presentation</vt:lpstr>
      <vt:lpstr>Reflection &amp; Transmission</vt:lpstr>
      <vt:lpstr>PowerPoint Presentation</vt:lpstr>
      <vt:lpstr>Why Matching Layer?</vt:lpstr>
      <vt:lpstr>PowerPoint Presentation</vt:lpstr>
      <vt:lpstr>PowerPoint Presentation</vt:lpstr>
      <vt:lpstr>PowerPoint Presentation</vt:lpstr>
      <vt:lpstr>PowerPoint Presentation</vt:lpstr>
      <vt:lpstr>Outline</vt:lpstr>
      <vt:lpstr> Gray scale Imaging</vt:lpstr>
      <vt:lpstr>PowerPoint Presentation</vt:lpstr>
      <vt:lpstr>PowerPoint Presentation</vt:lpstr>
      <vt:lpstr>Phased Arrays</vt:lpstr>
      <vt:lpstr>Outline</vt:lpstr>
      <vt:lpstr>PowerPoint Presentation</vt:lpstr>
      <vt:lpstr>PowerPoint Presentation</vt:lpstr>
      <vt:lpstr>Pulse Front &amp; Scatter Meet at tis</vt:lpstr>
      <vt:lpstr>Pulse End (λ) &amp; Scatter Meet at tie</vt:lpstr>
      <vt:lpstr>Echo Duration from Front to End</vt:lpstr>
      <vt:lpstr>Doppler Frequency fD</vt:lpstr>
      <vt:lpstr>Outline</vt:lpstr>
      <vt:lpstr>Image Resolution</vt:lpstr>
      <vt:lpstr>PowerPoint Presentation</vt:lpstr>
      <vt:lpstr>PowerPoint Presentation</vt:lpstr>
      <vt:lpstr>PowerPoint Presentation</vt:lpstr>
      <vt:lpstr>PowerPoint Presentation</vt:lpstr>
      <vt:lpstr>Homework</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Template2</dc:title>
  <dc:creator>David Stanley</dc:creator>
  <cp:lastModifiedBy>Wang, Ge</cp:lastModifiedBy>
  <cp:revision>3398</cp:revision>
  <cp:lastPrinted>2012-03-08T21:40:16Z</cp:lastPrinted>
  <dcterms:created xsi:type="dcterms:W3CDTF">2006-10-23T16:36:06Z</dcterms:created>
  <dcterms:modified xsi:type="dcterms:W3CDTF">2021-11-12T01:55:53Z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0x010100AE037D29BF67744493AC767626542B74</vt:lpwstr>
  </property>
</Properties>
</file>