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27"/>
  </p:notesMasterIdLst>
  <p:handoutMasterIdLst>
    <p:handoutMasterId r:id="rId28"/>
  </p:handoutMasterIdLst>
  <p:sldIdLst>
    <p:sldId id="1214" r:id="rId5"/>
    <p:sldId id="2030" r:id="rId6"/>
    <p:sldId id="261" r:id="rId7"/>
    <p:sldId id="1581" r:id="rId8"/>
    <p:sldId id="2033" r:id="rId9"/>
    <p:sldId id="2032" r:id="rId10"/>
    <p:sldId id="1964" r:id="rId11"/>
    <p:sldId id="1966" r:id="rId12"/>
    <p:sldId id="2031" r:id="rId13"/>
    <p:sldId id="2036" r:id="rId14"/>
    <p:sldId id="1974" r:id="rId15"/>
    <p:sldId id="1973" r:id="rId16"/>
    <p:sldId id="2034" r:id="rId17"/>
    <p:sldId id="2035" r:id="rId18"/>
    <p:sldId id="1975" r:id="rId19"/>
    <p:sldId id="1972" r:id="rId20"/>
    <p:sldId id="1976" r:id="rId21"/>
    <p:sldId id="1977" r:id="rId22"/>
    <p:sldId id="1978" r:id="rId23"/>
    <p:sldId id="2038" r:id="rId24"/>
    <p:sldId id="2037" r:id="rId25"/>
    <p:sldId id="1970" r:id="rId2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9900"/>
    <a:srgbClr val="0000FF"/>
    <a:srgbClr val="009900"/>
    <a:srgbClr val="33CC33"/>
    <a:srgbClr val="FF99CC"/>
    <a:srgbClr val="9900FF"/>
    <a:srgbClr val="CC0000"/>
    <a:srgbClr val="0033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7" autoAdjust="0"/>
    <p:restoredTop sz="86432" autoAdjust="0"/>
  </p:normalViewPr>
  <p:slideViewPr>
    <p:cSldViewPr snapToGrid="0">
      <p:cViewPr varScale="1">
        <p:scale>
          <a:sx n="60" d="100"/>
          <a:sy n="60" d="100"/>
        </p:scale>
        <p:origin x="106" y="2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4" d="100"/>
          <a:sy n="54" d="100"/>
        </p:scale>
        <p:origin x="2568"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34316-6637-4CE1-9B72-F0CA3A461E32}" type="datetimeFigureOut">
              <a:rPr lang="en-US" smtClean="0"/>
              <a:t>11/1/2021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BF9BD-D9D2-4553-9EC6-6BBB2D7F9AFC}" type="slidenum">
              <a:rPr lang="en-US" smtClean="0"/>
              <a:t>‹#›</a:t>
            </a:fld>
            <a:endParaRPr lang="en-US"/>
          </a:p>
        </p:txBody>
      </p:sp>
    </p:spTree>
    <p:extLst>
      <p:ext uri="{BB962C8B-B14F-4D97-AF65-F5344CB8AC3E}">
        <p14:creationId xmlns:p14="http://schemas.microsoft.com/office/powerpoint/2010/main" val="154511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F30534E-9FB8-46AE-8E3B-5675B268AE6A}" type="slidenum">
              <a:rPr lang="en-US"/>
              <a:pPr/>
              <a:t>‹#›</a:t>
            </a:fld>
            <a:endParaRPr lang="en-US"/>
          </a:p>
        </p:txBody>
      </p:sp>
    </p:spTree>
    <p:extLst>
      <p:ext uri="{BB962C8B-B14F-4D97-AF65-F5344CB8AC3E}">
        <p14:creationId xmlns:p14="http://schemas.microsoft.com/office/powerpoint/2010/main" val="39136188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1</a:t>
            </a:fld>
            <a:endParaRPr lang="en-US"/>
          </a:p>
        </p:txBody>
      </p:sp>
    </p:spTree>
    <p:extLst>
      <p:ext uri="{BB962C8B-B14F-4D97-AF65-F5344CB8AC3E}">
        <p14:creationId xmlns:p14="http://schemas.microsoft.com/office/powerpoint/2010/main" val="194821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4</a:t>
            </a:fld>
            <a:endParaRPr lang="en-US"/>
          </a:p>
        </p:txBody>
      </p:sp>
    </p:spTree>
    <p:extLst>
      <p:ext uri="{BB962C8B-B14F-4D97-AF65-F5344CB8AC3E}">
        <p14:creationId xmlns:p14="http://schemas.microsoft.com/office/powerpoint/2010/main" val="409082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Linear algebra used</a:t>
            </a:r>
            <a:r>
              <a:rPr lang="en-US" baseline="0" dirty="0"/>
              <a:t> to be considered as a well matured branch of mathematics.  Even real relationships are nonlinear, most cases we do linear approximation to obtain a system of linear equations.  In the classic setting, we want to find a unknown vector x of N elements.  The hint leading to exciting CS development is the question what if we know the unknown vector x is k-sparse?  That is, there are at most k elements in x that are nonzero.</a:t>
            </a:r>
            <a:endParaRPr lang="en-US" dirty="0"/>
          </a:p>
        </p:txBody>
      </p:sp>
      <p:sp>
        <p:nvSpPr>
          <p:cNvPr id="4" name="Slide Number Placeholder 3"/>
          <p:cNvSpPr>
            <a:spLocks noGrp="1"/>
          </p:cNvSpPr>
          <p:nvPr>
            <p:ph type="sldNum" sz="quarter" idx="10"/>
          </p:nvPr>
        </p:nvSpPr>
        <p:spPr/>
        <p:txBody>
          <a:bodyPr/>
          <a:lstStyle/>
          <a:p>
            <a:fld id="{9F30534E-9FB8-46AE-8E3B-5675B268AE6A}" type="slidenum">
              <a:rPr lang="en-US" smtClean="0"/>
              <a:pPr/>
              <a:t>8</a:t>
            </a:fld>
            <a:endParaRPr lang="en-US"/>
          </a:p>
        </p:txBody>
      </p:sp>
    </p:spTree>
    <p:extLst>
      <p:ext uri="{BB962C8B-B14F-4D97-AF65-F5344CB8AC3E}">
        <p14:creationId xmlns:p14="http://schemas.microsoft.com/office/powerpoint/2010/main" val="170904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10</a:t>
            </a:fld>
            <a:endParaRPr lang="en-US"/>
          </a:p>
        </p:txBody>
      </p:sp>
    </p:spTree>
    <p:extLst>
      <p:ext uri="{BB962C8B-B14F-4D97-AF65-F5344CB8AC3E}">
        <p14:creationId xmlns:p14="http://schemas.microsoft.com/office/powerpoint/2010/main" val="404308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30534E-9FB8-46AE-8E3B-5675B268AE6A}" type="slidenum">
              <a:rPr lang="en-US" smtClean="0"/>
              <a:pPr/>
              <a:t>11</a:t>
            </a:fld>
            <a:endParaRPr lang="en-US"/>
          </a:p>
        </p:txBody>
      </p:sp>
    </p:spTree>
    <p:extLst>
      <p:ext uri="{BB962C8B-B14F-4D97-AF65-F5344CB8AC3E}">
        <p14:creationId xmlns:p14="http://schemas.microsoft.com/office/powerpoint/2010/main" val="15962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my most favorite slide in this talk</a:t>
            </a:r>
            <a:r>
              <a:rPr lang="en-US" baseline="0" dirty="0"/>
              <a:t> which gives you all the essential ideas behind CS.  By a simple linear algebraic argument, we see that the number of rows m in the system matrix A must be no less than 2k; otherwise, we will not be able to distinguish all pairs of k-sparse vectors.  Hence, 2k is the necessary condition for CS.  On the other hand, if m is indeed no less than 2k, and all m by 2k sub-matrices are full rank, any pair of non-identical k-sparse vectors can be always separated.  That is, 2k is sufficient.  Then, we ask distance between two points in the object space will not be changed too much in the measurement space.  Quantitatively, we demand a restricted isometry property.  In other words, we request a stable embedding from R**n to R**m for robust performance of CS.  Then, CS is nothing but the L0 norm minimization problem, which can be efficiently solved using the L1 minimization as proxy of L0 minimization.</a:t>
            </a:r>
            <a:endParaRPr lang="en-US" dirty="0"/>
          </a:p>
        </p:txBody>
      </p:sp>
      <p:sp>
        <p:nvSpPr>
          <p:cNvPr id="4" name="Slide Number Placeholder 3"/>
          <p:cNvSpPr>
            <a:spLocks noGrp="1"/>
          </p:cNvSpPr>
          <p:nvPr>
            <p:ph type="sldNum" sz="quarter" idx="10"/>
          </p:nvPr>
        </p:nvSpPr>
        <p:spPr/>
        <p:txBody>
          <a:bodyPr/>
          <a:lstStyle/>
          <a:p>
            <a:fld id="{9F30534E-9FB8-46AE-8E3B-5675B268AE6A}" type="slidenum">
              <a:rPr lang="en-US" smtClean="0"/>
              <a:pPr/>
              <a:t>16</a:t>
            </a:fld>
            <a:endParaRPr lang="en-US"/>
          </a:p>
        </p:txBody>
      </p:sp>
    </p:spTree>
    <p:extLst>
      <p:ext uri="{BB962C8B-B14F-4D97-AF65-F5344CB8AC3E}">
        <p14:creationId xmlns:p14="http://schemas.microsoft.com/office/powerpoint/2010/main" val="385027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my most favorite slide in this talk</a:t>
            </a:r>
            <a:r>
              <a:rPr lang="en-US" baseline="0" dirty="0"/>
              <a:t> which gives you all the essential ideas behind CS.  By a simple linear algebraic argument, we see that the number of rows m in the system matrix A must be no less than 2k; otherwise, we will not be able to distinguish all pairs of k-sparse vectors.  Hence, 2k is the necessary condition for CS.  On the other hand, if m is indeed no less than 2k, and all m by 2k sub-matrices are full rank, any pair of non-identical k-sparse vectors can be always separated.  That is, 2k is sufficient.  Then, we ask distance between two points in the object space will not be changed too much in the measurement space.  Quantitatively, we demand a restricted isometry property.  In other words, we request a stable embedding from R**n to R**m for robust performance of CS.  Then, CS is nothing but the L0 norm minimization problem, which can be efficiently solved using the L1 minimization as proxy of L0 minimization.</a:t>
            </a:r>
            <a:endParaRPr lang="en-US" dirty="0"/>
          </a:p>
        </p:txBody>
      </p:sp>
      <p:sp>
        <p:nvSpPr>
          <p:cNvPr id="4" name="Slide Number Placeholder 3"/>
          <p:cNvSpPr>
            <a:spLocks noGrp="1"/>
          </p:cNvSpPr>
          <p:nvPr>
            <p:ph type="sldNum" sz="quarter" idx="10"/>
          </p:nvPr>
        </p:nvSpPr>
        <p:spPr/>
        <p:txBody>
          <a:bodyPr/>
          <a:lstStyle/>
          <a:p>
            <a:fld id="{9F30534E-9FB8-46AE-8E3B-5675B268AE6A}" type="slidenum">
              <a:rPr lang="en-US" smtClean="0"/>
              <a:pPr/>
              <a:t>17</a:t>
            </a:fld>
            <a:endParaRPr lang="en-US"/>
          </a:p>
        </p:txBody>
      </p:sp>
    </p:spTree>
    <p:extLst>
      <p:ext uri="{BB962C8B-B14F-4D97-AF65-F5344CB8AC3E}">
        <p14:creationId xmlns:p14="http://schemas.microsoft.com/office/powerpoint/2010/main" val="35657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21</a:t>
            </a:fld>
            <a:endParaRPr lang="en-US"/>
          </a:p>
        </p:txBody>
      </p:sp>
    </p:spTree>
    <p:extLst>
      <p:ext uri="{BB962C8B-B14F-4D97-AF65-F5344CB8AC3E}">
        <p14:creationId xmlns:p14="http://schemas.microsoft.com/office/powerpoint/2010/main" val="391693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70BB656-96AB-4B78-8EA5-C82FE78C7608}" type="datetime1">
              <a:rPr lang="en-US" smtClean="0"/>
              <a:t>11/1/2021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6A09340-0AFB-4924-A558-5568C0609C8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extLst>
      <p:ext uri="{BB962C8B-B14F-4D97-AF65-F5344CB8AC3E}">
        <p14:creationId xmlns:p14="http://schemas.microsoft.com/office/powerpoint/2010/main" val="371774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ACAD0C-DDA8-41F8-B355-8FC9FC1D91D6}"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FABA215-C6CD-4E2F-96B1-2280DCFBB8B3}" type="slidenum">
              <a:rPr lang="en-US" smtClean="0"/>
              <a:pPr>
                <a:defRPr/>
              </a:pPr>
              <a:t>‹#›</a:t>
            </a:fld>
            <a:endParaRPr lang="en-US"/>
          </a:p>
        </p:txBody>
      </p:sp>
    </p:spTree>
    <p:extLst>
      <p:ext uri="{BB962C8B-B14F-4D97-AF65-F5344CB8AC3E}">
        <p14:creationId xmlns:p14="http://schemas.microsoft.com/office/powerpoint/2010/main" val="234664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4"/>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C40C58-476B-4006-B784-E343E3609029}"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8083724-F38A-4329-8323-400DF434F34B}" type="slidenum">
              <a:rPr lang="en-US" smtClean="0"/>
              <a:pPr>
                <a:defRPr/>
              </a:pPr>
              <a:t>‹#›</a:t>
            </a:fld>
            <a:endParaRPr lang="en-US"/>
          </a:p>
        </p:txBody>
      </p:sp>
    </p:spTree>
    <p:extLst>
      <p:ext uri="{BB962C8B-B14F-4D97-AF65-F5344CB8AC3E}">
        <p14:creationId xmlns:p14="http://schemas.microsoft.com/office/powerpoint/2010/main" val="18630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426464"/>
          </a:xfrm>
          <a:solidFill>
            <a:schemeClr val="accent4">
              <a:lumMod val="20000"/>
              <a:lumOff val="80000"/>
            </a:schemeClr>
          </a:solidFill>
        </p:spPr>
        <p:txBody>
          <a:bodyPr anchor="ctr"/>
          <a:lstStyle>
            <a:lvl1pPr>
              <a:defRPr sz="4000"/>
            </a:lvl1pPr>
          </a:lstStyle>
          <a:p>
            <a:r>
              <a:rPr kumimoji="0" lang="en-US" dirty="0"/>
              <a:t>Click to Edit Master Title Style</a:t>
            </a:r>
          </a:p>
        </p:txBody>
      </p:sp>
      <p:sp>
        <p:nvSpPr>
          <p:cNvPr id="3" name="Content Placeholder 2"/>
          <p:cNvSpPr>
            <a:spLocks noGrp="1"/>
          </p:cNvSpPr>
          <p:nvPr>
            <p:ph idx="1"/>
          </p:nvPr>
        </p:nvSpPr>
        <p:spPr/>
        <p:txBody>
          <a:bodyPr/>
          <a:lstStyle>
            <a:lvl1pPr marL="411480" indent="-342900">
              <a:buFont typeface="Arial" panose="020B0604020202020204" pitchFamily="34" charset="0"/>
              <a:buChar char="•"/>
              <a:defRPr/>
            </a:lvl1pPr>
            <a:lvl2pPr marL="740664" indent="-285750">
              <a:buFont typeface="Arial" panose="020B0604020202020204" pitchFamily="34" charset="0"/>
              <a:buChar char="•"/>
              <a:defRPr/>
            </a:lvl2pPr>
            <a:lvl3pPr marL="996696" indent="-228600">
              <a:buFont typeface="Arial" panose="020B0604020202020204" pitchFamily="34" charset="0"/>
              <a:buChar char="•"/>
              <a:defRPr/>
            </a:lvl3pPr>
            <a:lvl4pPr marL="1261872" indent="-228600">
              <a:buFont typeface="Arial" panose="020B0604020202020204" pitchFamily="34" charset="0"/>
              <a:buChar char="•"/>
              <a:defRPr/>
            </a:lvl4pPr>
            <a:lvl5pPr marL="1481328" indent="-210312">
              <a:buFont typeface="Arial" panose="020B0604020202020204" pitchFamily="34" charset="0"/>
              <a:buChar cha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21813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7931154" y="4246568"/>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739A26-BFCB-49C7-BDA3-6C4EAADC5527}" type="datetime1">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224DB9F-C2A9-4DA1-8168-14E954073F73}" type="slidenum">
              <a:rPr lang="en-US" smtClean="0"/>
              <a:pPr>
                <a:defRPr/>
              </a:pPr>
              <a:t>‹#›</a:t>
            </a:fld>
            <a:endParaRPr lang="en-US"/>
          </a:p>
        </p:txBody>
      </p:sp>
      <p:sp>
        <p:nvSpPr>
          <p:cNvPr id="7" name="Rectangle 6"/>
          <p:cNvSpPr/>
          <p:nvPr/>
        </p:nvSpPr>
        <p:spPr>
          <a:xfrm>
            <a:off x="484213" y="402269"/>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63927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4DAFE1-5DCF-4C10-81B8-B7CC92F60F92}" type="datetime1">
              <a:rPr lang="en-US" smtClean="0"/>
              <a:t>11/1/2021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6E4DA1F-CCFE-42FC-8C6A-1168F5C4F1A0}" type="slidenum">
              <a:rPr lang="en-US" smtClean="0"/>
              <a:pPr>
                <a:defRPr/>
              </a:pPr>
              <a:t>‹#›</a:t>
            </a:fld>
            <a:endParaRPr lang="en-US"/>
          </a:p>
        </p:txBody>
      </p:sp>
      <p:pic>
        <p:nvPicPr>
          <p:cNvPr id="8" name="Picture 7"/>
          <p:cNvPicPr>
            <a:picLocks noChangeAspect="1"/>
          </p:cNvPicPr>
          <p:nvPr userDrawn="1"/>
        </p:nvPicPr>
        <p:blipFill>
          <a:blip r:embed="rId2"/>
          <a:stretch>
            <a:fillRect/>
          </a:stretch>
        </p:blipFill>
        <p:spPr>
          <a:xfrm>
            <a:off x="10939020" y="6446496"/>
            <a:ext cx="520237" cy="335309"/>
          </a:xfrm>
          <a:prstGeom prst="rect">
            <a:avLst/>
          </a:prstGeom>
        </p:spPr>
      </p:pic>
    </p:spTree>
    <p:extLst>
      <p:ext uri="{BB962C8B-B14F-4D97-AF65-F5344CB8AC3E}">
        <p14:creationId xmlns:p14="http://schemas.microsoft.com/office/powerpoint/2010/main" val="377634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70"/>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2F1B744-4202-4B78-8640-C8EB1C667614}" type="datetime1">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69046C9-A841-4F2A-9FD5-0D30883EBC7D}" type="slidenum">
              <a:rPr lang="en-US" smtClean="0"/>
              <a:pPr>
                <a:defRPr/>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13964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1B8773A-30F8-4BFE-9C82-4AED503D8992}" type="datetime1">
              <a:rPr lang="en-US" smtClean="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46E770A-854C-46B1-A8DF-99DCD4C291EA}" type="slidenum">
              <a:rPr lang="en-US" smtClean="0"/>
              <a:pPr>
                <a:defRPr/>
              </a:pPr>
              <a:t>‹#›</a:t>
            </a:fld>
            <a:endParaRPr lang="en-US" dirty="0"/>
          </a:p>
        </p:txBody>
      </p:sp>
    </p:spTree>
    <p:extLst>
      <p:ext uri="{BB962C8B-B14F-4D97-AF65-F5344CB8AC3E}">
        <p14:creationId xmlns:p14="http://schemas.microsoft.com/office/powerpoint/2010/main" val="152190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F4151-F107-4210-85EB-AF6F1712F0F0}" type="datetime1">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B4FD61-213A-40C2-9122-0632383D12D8}" type="slidenum">
              <a:rPr lang="en-US" smtClean="0"/>
              <a:pPr>
                <a:defRPr/>
              </a:pPr>
              <a:t>‹#›</a:t>
            </a:fld>
            <a:endParaRPr lang="en-US"/>
          </a:p>
        </p:txBody>
      </p:sp>
    </p:spTree>
    <p:extLst>
      <p:ext uri="{BB962C8B-B14F-4D97-AF65-F5344CB8AC3E}">
        <p14:creationId xmlns:p14="http://schemas.microsoft.com/office/powerpoint/2010/main" val="264525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A16DEE-364E-4BA0-AFFE-B3858B53AE08}"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DDC8ED9-5CFF-48E8-9D63-1C87EF331A7A}" type="slidenum">
              <a:rPr lang="en-US" smtClean="0"/>
              <a:pPr>
                <a:defRPr/>
              </a:pPr>
              <a:t>‹#›</a:t>
            </a:fld>
            <a:endParaRPr lang="en-US"/>
          </a:p>
        </p:txBody>
      </p:sp>
    </p:spTree>
    <p:extLst>
      <p:ext uri="{BB962C8B-B14F-4D97-AF65-F5344CB8AC3E}">
        <p14:creationId xmlns:p14="http://schemas.microsoft.com/office/powerpoint/2010/main" val="347205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484261"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5"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6"/>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5"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81"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3425B349-B583-4A5D-98C2-DCEC0016445A}" type="datetime1">
              <a:rPr lang="en-US" smtClean="0"/>
              <a:t>11/1/2021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pPr>
              <a:defRPr/>
            </a:pPr>
            <a:fld id="{69B8646F-6C54-4D73-BE5F-D7471B73A58F}" type="slidenum">
              <a:rPr lang="en-US" smtClean="0"/>
              <a:pPr>
                <a:defRPr/>
              </a:pPr>
              <a:t>‹#›</a:t>
            </a:fld>
            <a:endParaRPr lang="en-US"/>
          </a:p>
        </p:txBody>
      </p:sp>
    </p:spTree>
    <p:extLst>
      <p:ext uri="{BB962C8B-B14F-4D97-AF65-F5344CB8AC3E}">
        <p14:creationId xmlns:p14="http://schemas.microsoft.com/office/powerpoint/2010/main" val="369339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90600" y="512064"/>
            <a:ext cx="103632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90600" y="1783560"/>
            <a:ext cx="103632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636000" y="6416680"/>
            <a:ext cx="2844800" cy="365125"/>
          </a:xfrm>
          <a:prstGeom prst="rect">
            <a:avLst/>
          </a:prstGeom>
        </p:spPr>
        <p:txBody>
          <a:bodyPr vert="horz" anchor="b"/>
          <a:lstStyle>
            <a:lvl1pPr algn="l" eaLnBrk="1" latinLnBrk="0" hangingPunct="1">
              <a:defRPr kumimoji="0" sz="1100">
                <a:solidFill>
                  <a:schemeClr val="tx2"/>
                </a:solidFill>
                <a:latin typeface="Arial" panose="020B0604020202020204" pitchFamily="34" charset="0"/>
                <a:cs typeface="Arial" panose="020B0604020202020204" pitchFamily="34" charset="0"/>
              </a:defRPr>
            </a:lvl1pPr>
            <a:extLst/>
          </a:lstStyle>
          <a:p>
            <a:fld id="{83AEBA2D-B4AE-4DD3-A7AC-69EDD2B88F39}" type="datetime1">
              <a:rPr lang="en-US" smtClean="0"/>
              <a:pPr/>
              <a:t>11/1/2021</a:t>
            </a:fld>
            <a:endParaRPr lang="en-US"/>
          </a:p>
        </p:txBody>
      </p:sp>
      <p:sp>
        <p:nvSpPr>
          <p:cNvPr id="3" name="Footer Placeholder 2"/>
          <p:cNvSpPr>
            <a:spLocks noGrp="1"/>
          </p:cNvSpPr>
          <p:nvPr>
            <p:ph type="ftr" sz="quarter" idx="3"/>
          </p:nvPr>
        </p:nvSpPr>
        <p:spPr>
          <a:xfrm>
            <a:off x="1219200" y="6416680"/>
            <a:ext cx="7416800" cy="365125"/>
          </a:xfrm>
          <a:prstGeom prst="rect">
            <a:avLst/>
          </a:prstGeom>
        </p:spPr>
        <p:txBody>
          <a:bodyPr vert="horz" anchor="b"/>
          <a:lstStyle>
            <a:lvl1pPr algn="r" eaLnBrk="1" latinLnBrk="0" hangingPunct="1">
              <a:defRPr kumimoji="0" sz="1100">
                <a:solidFill>
                  <a:schemeClr val="tx2"/>
                </a:solidFill>
                <a:latin typeface="Arial" panose="020B0604020202020204" pitchFamily="34" charset="0"/>
                <a:cs typeface="Arial" panose="020B0604020202020204" pitchFamily="34" charset="0"/>
              </a:defRPr>
            </a:lvl1pPr>
            <a:extLst/>
          </a:lstStyle>
          <a:p>
            <a:endParaRPr lang="en-US"/>
          </a:p>
        </p:txBody>
      </p:sp>
      <p:sp>
        <p:nvSpPr>
          <p:cNvPr id="23" name="Slide Number Placeholder 22"/>
          <p:cNvSpPr>
            <a:spLocks noGrp="1"/>
          </p:cNvSpPr>
          <p:nvPr>
            <p:ph type="sldNum" sz="quarter" idx="4"/>
          </p:nvPr>
        </p:nvSpPr>
        <p:spPr>
          <a:xfrm>
            <a:off x="11480800" y="6416680"/>
            <a:ext cx="609600" cy="365125"/>
          </a:xfrm>
          <a:prstGeom prst="rect">
            <a:avLst/>
          </a:prstGeom>
        </p:spPr>
        <p:txBody>
          <a:bodyPr vert="horz" anchor="b"/>
          <a:lstStyle>
            <a:lvl1pPr algn="l" eaLnBrk="1" latinLnBrk="0" hangingPunct="1">
              <a:defRPr kumimoji="0" sz="1200">
                <a:solidFill>
                  <a:schemeClr val="tx2"/>
                </a:solidFill>
                <a:latin typeface="Arial" panose="020B0604020202020204" pitchFamily="34" charset="0"/>
                <a:cs typeface="Arial" panose="020B0604020202020204" pitchFamily="34" charset="0"/>
              </a:defRPr>
            </a:lvl1pPr>
            <a:extLst/>
          </a:lstStyle>
          <a:p>
            <a:pPr>
              <a:defRPr/>
            </a:pPr>
            <a:r>
              <a:rPr lang="en-US"/>
              <a:t>Slide</a:t>
            </a:r>
            <a:fld id="{088F9C99-2D15-43C9-BB30-1A2892BDD46B}" type="slidenum">
              <a:rPr lang="en-US" smtClean="0"/>
              <a:pPr>
                <a:defRPr/>
              </a:pPr>
              <a:t>‹#›</a:t>
            </a:fld>
            <a:endParaRPr lang="en-US"/>
          </a:p>
        </p:txBody>
      </p:sp>
    </p:spTree>
    <p:extLst>
      <p:ext uri="{BB962C8B-B14F-4D97-AF65-F5344CB8AC3E}">
        <p14:creationId xmlns:p14="http://schemas.microsoft.com/office/powerpoint/2010/main" val="3674472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000" b="1" kern="1200" spc="-100" baseline="0">
          <a:solidFill>
            <a:schemeClr val="tx1"/>
          </a:solidFill>
          <a:latin typeface="Arial" panose="020B0604020202020204" pitchFamily="34" charset="0"/>
          <a:ea typeface="+mj-ea"/>
          <a:cs typeface="Arial" panose="020B0604020202020204" pitchFamily="34" charset="0"/>
        </a:defRPr>
      </a:lvl1pPr>
      <a:extLst/>
    </p:titleStyle>
    <p:bodyStyle>
      <a:lvl1pPr marL="411480" indent="-342900" algn="l" rtl="0" eaLnBrk="1" latinLnBrk="0" hangingPunct="1">
        <a:spcBef>
          <a:spcPts val="700"/>
        </a:spcBef>
        <a:buClrTx/>
        <a:buSzPct val="95000"/>
        <a:buFont typeface="Wingdings" panose="05000000000000000000" pitchFamily="2" charset="2"/>
        <a:buChar char="l"/>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Wingdings" panose="05000000000000000000" pitchFamily="2" charset="2"/>
        <a:buChar char="l"/>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Wingdings" panose="05000000000000000000" pitchFamily="2" charset="2"/>
        <a:buChar char="l"/>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Wingdings" panose="05000000000000000000" pitchFamily="2" charset="2"/>
        <a:buChar char="l"/>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Wingdings" panose="05000000000000000000" pitchFamily="2" charset="2"/>
        <a:buChar char="l"/>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gif"/><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6.bin"/><Relationship Id="rId4" Type="http://schemas.openxmlformats.org/officeDocument/2006/relationships/image" Target="../media/image26.gi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30.wmf"/><Relationship Id="rId3" Type="http://schemas.openxmlformats.org/officeDocument/2006/relationships/notesSlide" Target="../notesSlides/notesSlide7.xml"/><Relationship Id="rId7" Type="http://schemas.openxmlformats.org/officeDocument/2006/relationships/image" Target="../media/image35.png"/><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png"/><Relationship Id="rId11" Type="http://schemas.openxmlformats.org/officeDocument/2006/relationships/image" Target="../media/image29.wmf"/><Relationship Id="rId5" Type="http://schemas.openxmlformats.org/officeDocument/2006/relationships/image" Target="../media/image27.wmf"/><Relationship Id="rId10" Type="http://schemas.openxmlformats.org/officeDocument/2006/relationships/oleObject" Target="../embeddings/oleObject10.bin"/><Relationship Id="rId4" Type="http://schemas.openxmlformats.org/officeDocument/2006/relationships/oleObject" Target="../embeddings/oleObject8.bin"/><Relationship Id="rId9"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hyperlink" Target="https://aip.scitation.org/doi/10.1063/1.5091842"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twitter.com/gabrielpeyre/status/1178534938850795520/photo/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ntorsparadise.com/the-johnson-lindenstrauss-lemma-3058a123c6c"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ACegp4iGi0"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441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a:ea typeface="宋体" panose="02010600030101010101" pitchFamily="2" charset="-122"/>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110751"/>
            <a:ext cx="1453662" cy="1382751"/>
          </a:xfrm>
          <a:prstGeom prst="rect">
            <a:avLst/>
          </a:prstGeom>
        </p:spPr>
      </p:pic>
      <p:pic>
        <p:nvPicPr>
          <p:cNvPr id="6" name="Picture 2" descr="lgplogo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10752"/>
            <a:ext cx="6324600" cy="120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 y="4038600"/>
            <a:ext cx="1218324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txBox="1">
            <a:spLocks noChangeArrowheads="1"/>
          </p:cNvSpPr>
          <p:nvPr/>
        </p:nvSpPr>
        <p:spPr bwMode="auto">
          <a:xfrm>
            <a:off x="-8755" y="1493503"/>
            <a:ext cx="12192000" cy="2946802"/>
          </a:xfrm>
          <a:prstGeom prst="rect">
            <a:avLst/>
          </a:prstGeom>
          <a:gradFill>
            <a:gsLst>
              <a:gs pos="0">
                <a:schemeClr val="accent1">
                  <a:lumMod val="5000"/>
                  <a:lumOff val="95000"/>
                </a:schemeClr>
              </a:gs>
              <a:gs pos="83000">
                <a:schemeClr val="bg2"/>
              </a:gs>
              <a:gs pos="100000">
                <a:schemeClr val="bg2"/>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lvl="0" algn="ctr" eaLnBrk="1" hangingPunct="1">
              <a:spcBef>
                <a:spcPts val="0"/>
              </a:spcBef>
              <a:spcAft>
                <a:spcPts val="600"/>
              </a:spcAft>
              <a:defRPr/>
            </a:pPr>
            <a:r>
              <a:rPr lang="en-US" sz="4600" b="1" dirty="0">
                <a:solidFill>
                  <a:schemeClr val="tx1"/>
                </a:solidFill>
                <a:latin typeface="Arial" panose="020B0604020202020204" pitchFamily="34" charset="0"/>
                <a:ea typeface="ＭＳ Ｐゴシック" pitchFamily="116" charset="-128"/>
                <a:cs typeface="Arial" panose="020B0604020202020204" pitchFamily="34" charset="0"/>
              </a:rPr>
              <a:t>Idea on Sparsity</a:t>
            </a:r>
            <a:endParaRPr kumimoji="0" lang="en-US" sz="4600" b="1" i="0" u="none" strike="noStrike" kern="1200" cap="none" spc="0" normalizeH="0" noProof="0" dirty="0">
              <a:ln>
                <a:noFill/>
              </a:ln>
              <a:solidFill>
                <a:schemeClr val="tx1"/>
              </a:solidFill>
              <a:effectLst/>
              <a:uLnTx/>
              <a:uFillTx/>
              <a:latin typeface="Arial" panose="020B0604020202020204" pitchFamily="34" charset="0"/>
              <a:ea typeface="ＭＳ Ｐゴシック" pitchFamily="116" charset="-128"/>
              <a:cs typeface="Arial" panose="020B0604020202020204" pitchFamily="34" charset="0"/>
            </a:endParaRPr>
          </a:p>
          <a:p>
            <a:pPr lvl="0" algn="ctr" eaLnBrk="1" hangingPunct="1">
              <a:spcBef>
                <a:spcPts val="0"/>
              </a:spcBef>
              <a:spcAft>
                <a:spcPts val="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 Wang</a:t>
            </a:r>
          </a:p>
          <a:p>
            <a:pPr lvl="0" algn="ctr" eaLnBrk="1" hangingPunct="1">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AI-based X-ray Imaging System (AXIS) Lab</a:t>
            </a:r>
          </a:p>
          <a:p>
            <a:pPr lvl="0" algn="ctr" eaLnBrk="1" hangingPunct="1">
              <a:spcBef>
                <a:spcPts val="0"/>
              </a:spcBef>
              <a:spcAft>
                <a:spcPts val="60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Rensselaer</a:t>
            </a:r>
            <a:r>
              <a:rPr kumimoji="0" lang="en-US" sz="24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Polytechnic Institute, Troy, New York, USA</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1200"/>
              </a:spcBef>
              <a:spcAft>
                <a:spcPts val="1200"/>
              </a:spcAft>
              <a:buClr>
                <a:srgbClr val="691638"/>
              </a:buClr>
              <a:buSzTx/>
              <a:buFontTx/>
              <a:buNone/>
              <a:tabLst/>
              <a:defRPr/>
            </a:pPr>
            <a:r>
              <a:rPr lang="en-US" sz="2400" dirty="0">
                <a:solidFill>
                  <a:schemeClr val="tx1"/>
                </a:solidFill>
                <a:latin typeface="Arial" panose="020B0604020202020204" pitchFamily="34" charset="0"/>
                <a:cs typeface="Arial" panose="020B0604020202020204" pitchFamily="34" charset="0"/>
              </a:rPr>
              <a:t>October 29</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2021</a:t>
            </a:r>
          </a:p>
          <a:p>
            <a:pPr marL="0" marR="0" lvl="0" indent="0" algn="ctr" defTabSz="914400" rtl="0" eaLnBrk="1" fontAlgn="base" latinLnBrk="0" hangingPunct="1">
              <a:lnSpc>
                <a:spcPct val="80000"/>
              </a:lnSpc>
              <a:spcBef>
                <a:spcPts val="120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70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7C1A-46C8-45BB-94F9-6AF7D3C3D35E}"/>
              </a:ext>
            </a:extLst>
          </p:cNvPr>
          <p:cNvSpPr>
            <a:spLocks noGrp="1"/>
          </p:cNvSpPr>
          <p:nvPr>
            <p:ph type="title"/>
          </p:nvPr>
        </p:nvSpPr>
        <p:spPr/>
        <p:txBody>
          <a:bodyPr/>
          <a:lstStyle/>
          <a:p>
            <a:r>
              <a:rPr lang="en-US" dirty="0"/>
              <a:t>Objective Function for Image Reconstruction</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117EB43-21C3-463A-A48C-28B456CDF297}"/>
                  </a:ext>
                </a:extLst>
              </p:cNvPr>
              <p:cNvSpPr txBox="1"/>
              <p:nvPr/>
            </p:nvSpPr>
            <p:spPr bwMode="auto">
              <a:xfrm>
                <a:off x="727700" y="2150207"/>
                <a:ext cx="5136631" cy="88423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4000" i="1" smtClean="0">
                              <a:solidFill>
                                <a:srgbClr val="000000"/>
                              </a:solidFill>
                              <a:latin typeface="Cambria Math" panose="02040503050406030204" pitchFamily="18" charset="0"/>
                            </a:rPr>
                          </m:ctrlPr>
                        </m:accPr>
                        <m:e>
                          <m:r>
                            <a:rPr lang="en-US" sz="4000" i="1">
                              <a:solidFill>
                                <a:srgbClr val="000000"/>
                              </a:solidFill>
                              <a:latin typeface="Cambria Math" panose="02040503050406030204" pitchFamily="18" charset="0"/>
                            </a:rPr>
                            <m:t>𝑦</m:t>
                          </m:r>
                        </m:e>
                      </m:acc>
                      <m:r>
                        <a:rPr lang="el-GR" sz="4000" i="1">
                          <a:solidFill>
                            <a:srgbClr val="000000"/>
                          </a:solidFill>
                          <a:latin typeface="Cambria Math" panose="02040503050406030204" pitchFamily="18" charset="0"/>
                        </a:rPr>
                        <m:t>=</m:t>
                      </m:r>
                      <m:r>
                        <a:rPr lang="el-GR" sz="4000" i="1">
                          <a:solidFill>
                            <a:srgbClr val="000000"/>
                          </a:solidFill>
                          <a:latin typeface="Cambria Math" panose="02040503050406030204" pitchFamily="18" charset="0"/>
                        </a:rPr>
                        <m:t>𝛷</m:t>
                      </m:r>
                      <m:acc>
                        <m:accPr>
                          <m:chr m:val="⃗"/>
                          <m:ctrlPr>
                            <a:rPr lang="el-GR" sz="4000" i="1">
                              <a:solidFill>
                                <a:srgbClr val="000000"/>
                              </a:solidFill>
                              <a:latin typeface="Cambria Math" panose="02040503050406030204" pitchFamily="18" charset="0"/>
                            </a:rPr>
                          </m:ctrlPr>
                        </m:accPr>
                        <m:e>
                          <m:r>
                            <a:rPr lang="el-GR" sz="4000" i="1">
                              <a:solidFill>
                                <a:srgbClr val="000000"/>
                              </a:solidFill>
                              <a:latin typeface="Cambria Math" panose="02040503050406030204" pitchFamily="18" charset="0"/>
                            </a:rPr>
                            <m:t>𝑠</m:t>
                          </m:r>
                        </m:e>
                      </m:acc>
                      <m:r>
                        <a:rPr lang="en-US" sz="4000" b="0" i="1" smtClean="0">
                          <a:solidFill>
                            <a:srgbClr val="000000"/>
                          </a:solidFill>
                          <a:latin typeface="Cambria Math" panose="02040503050406030204" pitchFamily="18" charset="0"/>
                        </a:rPr>
                        <m:t>=</m:t>
                      </m:r>
                      <m:r>
                        <m:rPr>
                          <m:sty m:val="p"/>
                        </m:rPr>
                        <a:rPr lang="en-US" sz="4000" i="1">
                          <a:solidFill>
                            <a:srgbClr val="000000"/>
                          </a:solidFill>
                          <a:latin typeface="Cambria Math" panose="02040503050406030204" pitchFamily="18" charset="0"/>
                        </a:rPr>
                        <m:t>ΦΨ</m:t>
                      </m:r>
                      <m:acc>
                        <m:accPr>
                          <m:chr m:val="⃗"/>
                          <m:ctrlPr>
                            <a:rPr lang="en-US" sz="4000" i="1">
                              <a:solidFill>
                                <a:srgbClr val="000000"/>
                              </a:solidFill>
                              <a:latin typeface="Cambria Math" panose="02040503050406030204" pitchFamily="18" charset="0"/>
                            </a:rPr>
                          </m:ctrlPr>
                        </m:accPr>
                        <m:e>
                          <m:r>
                            <a:rPr lang="en-US" sz="4000" i="1">
                              <a:solidFill>
                                <a:srgbClr val="000000"/>
                              </a:solidFill>
                              <a:latin typeface="Cambria Math" panose="02040503050406030204" pitchFamily="18" charset="0"/>
                            </a:rPr>
                            <m:t>𝑥</m:t>
                          </m:r>
                        </m:e>
                      </m:acc>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𝐴</m:t>
                      </m:r>
                      <m:acc>
                        <m:accPr>
                          <m:chr m:val="⃗"/>
                          <m:ctrlPr>
                            <a:rPr lang="en-US" sz="4000" i="1">
                              <a:solidFill>
                                <a:srgbClr val="000000"/>
                              </a:solidFill>
                              <a:latin typeface="Cambria Math" panose="02040503050406030204" pitchFamily="18" charset="0"/>
                            </a:rPr>
                          </m:ctrlPr>
                        </m:accPr>
                        <m:e>
                          <m:r>
                            <a:rPr lang="en-US" sz="4000" i="1">
                              <a:solidFill>
                                <a:srgbClr val="000000"/>
                              </a:solidFill>
                              <a:latin typeface="Cambria Math" panose="02040503050406030204" pitchFamily="18" charset="0"/>
                            </a:rPr>
                            <m:t>𝑥</m:t>
                          </m:r>
                        </m:e>
                      </m:acc>
                    </m:oMath>
                  </m:oMathPara>
                </a14:m>
                <a:endParaRPr lang="en-US" sz="4000" dirty="0"/>
              </a:p>
            </p:txBody>
          </p:sp>
        </mc:Choice>
        <mc:Fallback xmlns="">
          <p:sp>
            <p:nvSpPr>
              <p:cNvPr id="4" name="Object 3">
                <a:extLst>
                  <a:ext uri="{FF2B5EF4-FFF2-40B4-BE49-F238E27FC236}">
                    <a16:creationId xmlns:a16="http://schemas.microsoft.com/office/drawing/2014/main" id="{D117EB43-21C3-463A-A48C-28B456CDF297}"/>
                  </a:ext>
                </a:extLst>
              </p:cNvPr>
              <p:cNvSpPr txBox="1">
                <a:spLocks noRot="1" noChangeAspect="1" noMove="1" noResize="1" noEditPoints="1" noAdjustHandles="1" noChangeArrowheads="1" noChangeShapeType="1" noTextEdit="1"/>
              </p:cNvSpPr>
              <p:nvPr/>
            </p:nvSpPr>
            <p:spPr bwMode="auto">
              <a:xfrm>
                <a:off x="727700" y="2150207"/>
                <a:ext cx="5136631" cy="884237"/>
              </a:xfrm>
              <a:prstGeom prst="rect">
                <a:avLst/>
              </a:prstGeom>
              <a:blipFill>
                <a:blip r:embed="rId3"/>
                <a:stretch>
                  <a:fillRect/>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0FA3F457-DA3D-4A1A-BBF2-27BDAE9A51E2}"/>
              </a:ext>
            </a:extLst>
          </p:cNvPr>
          <p:cNvSpPr txBox="1">
            <a:spLocks/>
          </p:cNvSpPr>
          <p:nvPr/>
        </p:nvSpPr>
        <p:spPr>
          <a:xfrm>
            <a:off x="2397343" y="2882243"/>
            <a:ext cx="2014539" cy="406187"/>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a:t>Measurement</a:t>
            </a:r>
          </a:p>
        </p:txBody>
      </p:sp>
      <p:sp>
        <p:nvSpPr>
          <p:cNvPr id="7" name="Rectangle 6">
            <a:extLst>
              <a:ext uri="{FF2B5EF4-FFF2-40B4-BE49-F238E27FC236}">
                <a16:creationId xmlns:a16="http://schemas.microsoft.com/office/drawing/2014/main" id="{5183E1FC-63E1-4F68-BC9A-72103AAA5A2D}"/>
              </a:ext>
            </a:extLst>
          </p:cNvPr>
          <p:cNvSpPr/>
          <p:nvPr/>
        </p:nvSpPr>
        <p:spPr>
          <a:xfrm>
            <a:off x="2022842" y="3680738"/>
            <a:ext cx="8549266" cy="125426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2C4E4E2F-7A35-44AF-838A-A7E90C492C4C}"/>
              </a:ext>
            </a:extLst>
          </p:cNvPr>
          <p:cNvSpPr txBox="1">
            <a:spLocks/>
          </p:cNvSpPr>
          <p:nvPr/>
        </p:nvSpPr>
        <p:spPr>
          <a:xfrm>
            <a:off x="8252209" y="2835993"/>
            <a:ext cx="2014538" cy="452437"/>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err="1"/>
              <a:t>Sparsifying</a:t>
            </a:r>
            <a:endParaRPr lang="en-US" sz="2000" dirty="0"/>
          </a:p>
        </p:txBody>
      </p:sp>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10945E9E-B8EB-479A-B8CD-7D5923BD934F}"/>
                  </a:ext>
                </a:extLst>
              </p:cNvPr>
              <p:cNvSpPr txBox="1"/>
              <p:nvPr/>
            </p:nvSpPr>
            <p:spPr bwMode="auto">
              <a:xfrm>
                <a:off x="7880070" y="2200497"/>
                <a:ext cx="3029946" cy="657033"/>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p>
                        <m:sSupPr>
                          <m:ctrlPr>
                            <a:rPr lang="en-US" sz="4000" i="1" smtClean="0">
                              <a:solidFill>
                                <a:srgbClr val="000000"/>
                              </a:solidFill>
                              <a:latin typeface="Cambria Math" panose="02040503050406030204" pitchFamily="18" charset="0"/>
                            </a:rPr>
                          </m:ctrlPr>
                        </m:sSupPr>
                        <m:e>
                          <m:r>
                            <m:rPr>
                              <m:sty m:val="p"/>
                            </m:rPr>
                            <a:rPr lang="en-US" sz="4000" i="1">
                              <a:solidFill>
                                <a:srgbClr val="000000"/>
                              </a:solidFill>
                              <a:latin typeface="Cambria Math" panose="02040503050406030204" pitchFamily="18" charset="0"/>
                            </a:rPr>
                            <m:t>Ψ</m:t>
                          </m:r>
                        </m:e>
                        <m:sup>
                          <m:r>
                            <a:rPr lang="en-US" sz="4000" i="1">
                              <a:solidFill>
                                <a:srgbClr val="000000"/>
                              </a:solidFill>
                              <a:latin typeface="Cambria Math" panose="02040503050406030204" pitchFamily="18" charset="0"/>
                            </a:rPr>
                            <m:t>−1</m:t>
                          </m:r>
                        </m:sup>
                      </m:sSup>
                      <m:acc>
                        <m:accPr>
                          <m:chr m:val="⃗"/>
                          <m:ctrlPr>
                            <a:rPr lang="en-US" sz="4000" i="1">
                              <a:solidFill>
                                <a:srgbClr val="000000"/>
                              </a:solidFill>
                              <a:latin typeface="Cambria Math" panose="02040503050406030204" pitchFamily="18" charset="0"/>
                            </a:rPr>
                          </m:ctrlPr>
                        </m:accPr>
                        <m:e>
                          <m:r>
                            <a:rPr lang="en-US" sz="4000" i="1">
                              <a:solidFill>
                                <a:srgbClr val="000000"/>
                              </a:solidFill>
                              <a:latin typeface="Cambria Math" panose="02040503050406030204" pitchFamily="18" charset="0"/>
                            </a:rPr>
                            <m:t>𝑠</m:t>
                          </m:r>
                        </m:e>
                      </m:acc>
                      <m:r>
                        <a:rPr lang="en-US" sz="4000" i="1">
                          <a:solidFill>
                            <a:srgbClr val="000000"/>
                          </a:solidFill>
                          <a:latin typeface="Cambria Math" panose="02040503050406030204" pitchFamily="18" charset="0"/>
                        </a:rPr>
                        <m:t>=</m:t>
                      </m:r>
                      <m:acc>
                        <m:accPr>
                          <m:chr m:val="⃗"/>
                          <m:ctrlPr>
                            <a:rPr lang="en-US" sz="4000" i="1">
                              <a:solidFill>
                                <a:srgbClr val="000000"/>
                              </a:solidFill>
                              <a:latin typeface="Cambria Math" panose="02040503050406030204" pitchFamily="18" charset="0"/>
                            </a:rPr>
                          </m:ctrlPr>
                        </m:accPr>
                        <m:e>
                          <m:r>
                            <a:rPr lang="en-US" sz="4000" i="1">
                              <a:solidFill>
                                <a:srgbClr val="000000"/>
                              </a:solidFill>
                              <a:latin typeface="Cambria Math" panose="02040503050406030204" pitchFamily="18" charset="0"/>
                            </a:rPr>
                            <m:t>𝑥</m:t>
                          </m:r>
                        </m:e>
                      </m:acc>
                    </m:oMath>
                  </m:oMathPara>
                </a14:m>
                <a:endParaRPr lang="en-US" sz="4000" dirty="0"/>
              </a:p>
            </p:txBody>
          </p:sp>
        </mc:Choice>
        <mc:Fallback xmlns="">
          <p:sp>
            <p:nvSpPr>
              <p:cNvPr id="11" name="Object 10">
                <a:extLst>
                  <a:ext uri="{FF2B5EF4-FFF2-40B4-BE49-F238E27FC236}">
                    <a16:creationId xmlns:a16="http://schemas.microsoft.com/office/drawing/2014/main" id="{10945E9E-B8EB-479A-B8CD-7D5923BD934F}"/>
                  </a:ext>
                </a:extLst>
              </p:cNvPr>
              <p:cNvSpPr txBox="1">
                <a:spLocks noRot="1" noChangeAspect="1" noMove="1" noResize="1" noEditPoints="1" noAdjustHandles="1" noChangeArrowheads="1" noChangeShapeType="1" noTextEdit="1"/>
              </p:cNvSpPr>
              <p:nvPr/>
            </p:nvSpPr>
            <p:spPr bwMode="auto">
              <a:xfrm>
                <a:off x="7880070" y="2200497"/>
                <a:ext cx="3029946" cy="657033"/>
              </a:xfrm>
              <a:prstGeom prst="rect">
                <a:avLst/>
              </a:prstGeom>
              <a:blipFill>
                <a:blip r:embed="rId4"/>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7C5EBE8A-1251-41AC-B7B4-A54CEB85EF37}"/>
              </a:ext>
            </a:extLst>
          </p:cNvPr>
          <p:cNvSpPr/>
          <p:nvPr/>
        </p:nvSpPr>
        <p:spPr>
          <a:xfrm>
            <a:off x="7608938" y="2084672"/>
            <a:ext cx="2911795" cy="83937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F317F384-4D5A-4EC0-A33D-AF9394A2D252}"/>
              </a:ext>
            </a:extLst>
          </p:cNvPr>
          <p:cNvSpPr txBox="1">
            <a:spLocks/>
          </p:cNvSpPr>
          <p:nvPr/>
        </p:nvSpPr>
        <p:spPr>
          <a:xfrm>
            <a:off x="4498411" y="5090585"/>
            <a:ext cx="5421291" cy="1373687"/>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a:t>Objective Function consists of two terms:</a:t>
            </a:r>
          </a:p>
          <a:p>
            <a:pPr marL="68580" indent="0" fontAlgn="auto">
              <a:spcAft>
                <a:spcPts val="0"/>
              </a:spcAft>
              <a:buFont typeface="Arial" panose="020B0604020202020204" pitchFamily="34" charset="0"/>
              <a:buNone/>
            </a:pPr>
            <a:r>
              <a:rPr lang="en-US" sz="2000" dirty="0"/>
              <a:t>The first is data fidelity</a:t>
            </a:r>
          </a:p>
          <a:p>
            <a:pPr marL="68580" indent="0" fontAlgn="auto">
              <a:spcAft>
                <a:spcPts val="0"/>
              </a:spcAft>
              <a:buFont typeface="Arial" panose="020B0604020202020204" pitchFamily="34" charset="0"/>
              <a:buNone/>
            </a:pPr>
            <a:r>
              <a:rPr lang="en-US" sz="2000" dirty="0"/>
              <a:t>The second is prior information </a:t>
            </a:r>
          </a:p>
        </p:txBody>
      </p:sp>
      <p:sp>
        <p:nvSpPr>
          <p:cNvPr id="21" name="Rectangle 20">
            <a:extLst>
              <a:ext uri="{FF2B5EF4-FFF2-40B4-BE49-F238E27FC236}">
                <a16:creationId xmlns:a16="http://schemas.microsoft.com/office/drawing/2014/main" id="{C17E1CC6-8F25-4B1B-BB25-223FBD4B42D0}"/>
              </a:ext>
            </a:extLst>
          </p:cNvPr>
          <p:cNvSpPr/>
          <p:nvPr/>
        </p:nvSpPr>
        <p:spPr>
          <a:xfrm>
            <a:off x="620218" y="2109324"/>
            <a:ext cx="5051953" cy="83937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Object 10">
                <a:extLst>
                  <a:ext uri="{FF2B5EF4-FFF2-40B4-BE49-F238E27FC236}">
                    <a16:creationId xmlns:a16="http://schemas.microsoft.com/office/drawing/2014/main" id="{0D7C29E4-CFDC-4412-A1A3-1C5D5FF64FD1}"/>
                  </a:ext>
                </a:extLst>
              </p:cNvPr>
              <p:cNvSpPr txBox="1"/>
              <p:nvPr/>
            </p:nvSpPr>
            <p:spPr bwMode="auto">
              <a:xfrm>
                <a:off x="2347767" y="3766481"/>
                <a:ext cx="8321948" cy="1005866"/>
              </a:xfrm>
              <a:prstGeom prst="rect">
                <a:avLst/>
              </a:prstGeom>
              <a:noFill/>
            </p:spPr>
            <p:txBody>
              <a:bodyPr>
                <a:noAutofit/>
              </a:bodyPr>
              <a:lstStyle/>
              <a:p>
                <a14:m>
                  <m:oMath xmlns:m="http://schemas.openxmlformats.org/officeDocument/2006/math">
                    <m:acc>
                      <m:accPr>
                        <m:chr m:val="⃗"/>
                        <m:ctrlPr>
                          <a:rPr lang="el-GR" sz="4800" i="1" smtClean="0">
                            <a:solidFill>
                              <a:srgbClr val="000000"/>
                            </a:solidFill>
                            <a:latin typeface="Cambria Math" panose="02040503050406030204" pitchFamily="18" charset="0"/>
                          </a:rPr>
                        </m:ctrlPr>
                      </m:accPr>
                      <m:e>
                        <m:r>
                          <a:rPr lang="el-GR" sz="4800" i="1">
                            <a:solidFill>
                              <a:srgbClr val="000000"/>
                            </a:solidFill>
                            <a:latin typeface="Cambria Math" panose="02040503050406030204" pitchFamily="18" charset="0"/>
                          </a:rPr>
                          <m:t>𝑠</m:t>
                        </m:r>
                      </m:e>
                    </m:acc>
                    <m:r>
                      <a:rPr lang="el-GR" sz="4800" i="1">
                        <a:solidFill>
                          <a:srgbClr val="000000"/>
                        </a:solidFill>
                        <a:latin typeface="Cambria Math" panose="02040503050406030204" pitchFamily="18" charset="0"/>
                      </a:rPr>
                      <m:t> </m:t>
                    </m:r>
                  </m:oMath>
                </a14:m>
                <a:r>
                  <a:rPr lang="en-US" sz="4800" dirty="0">
                    <a:solidFill>
                      <a:srgbClr val="000000"/>
                    </a:solidFill>
                  </a:rPr>
                  <a:t>=</a:t>
                </a:r>
                <a:r>
                  <a:rPr lang="pt-BR" sz="4800" dirty="0">
                    <a:solidFill>
                      <a:srgbClr val="000000"/>
                    </a:solidFill>
                  </a:rPr>
                  <a:t> </a:t>
                </a:r>
                <a14:m>
                  <m:oMath xmlns:m="http://schemas.openxmlformats.org/officeDocument/2006/math">
                    <m:f>
                      <m:fPr>
                        <m:type m:val="noBar"/>
                        <m:ctrlPr>
                          <a:rPr lang="pt-BR" sz="4800" i="1">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𝑀𝑖𝑛</m:t>
                        </m:r>
                      </m:num>
                      <m:den>
                        <m:acc>
                          <m:accPr>
                            <m:chr m:val="⃗"/>
                            <m:ctrlPr>
                              <a:rPr lang="el-GR" sz="4800" i="1">
                                <a:solidFill>
                                  <a:srgbClr val="000000"/>
                                </a:solidFill>
                                <a:latin typeface="Cambria Math" panose="02040503050406030204" pitchFamily="18" charset="0"/>
                              </a:rPr>
                            </m:ctrlPr>
                          </m:accPr>
                          <m:e>
                            <m:r>
                              <a:rPr lang="el-GR" sz="4800" i="1">
                                <a:solidFill>
                                  <a:srgbClr val="000000"/>
                                </a:solidFill>
                                <a:latin typeface="Cambria Math" panose="02040503050406030204" pitchFamily="18" charset="0"/>
                              </a:rPr>
                              <m:t>𝑠</m:t>
                            </m:r>
                          </m:e>
                        </m:acc>
                      </m:den>
                    </m:f>
                    <m:r>
                      <a:rPr lang="pt-BR" sz="4800" i="1">
                        <a:solidFill>
                          <a:srgbClr val="000000"/>
                        </a:solidFill>
                        <a:latin typeface="Cambria Math" panose="02040503050406030204" pitchFamily="18" charset="0"/>
                      </a:rPr>
                      <m:t> </m:t>
                    </m:r>
                  </m:oMath>
                </a14:m>
                <a:r>
                  <a:rPr lang="en-US" sz="4800" dirty="0">
                    <a:solidFill>
                      <a:srgbClr val="000000"/>
                    </a:solidFill>
                  </a:rPr>
                  <a:t>|| </a:t>
                </a:r>
                <a14:m>
                  <m:oMath xmlns:m="http://schemas.openxmlformats.org/officeDocument/2006/math">
                    <m:acc>
                      <m:accPr>
                        <m:chr m:val="⃗"/>
                        <m:ctrlPr>
                          <a:rPr lang="en-US" sz="4800" i="1">
                            <a:solidFill>
                              <a:srgbClr val="000000"/>
                            </a:solidFill>
                            <a:latin typeface="Cambria Math" panose="02040503050406030204" pitchFamily="18" charset="0"/>
                          </a:rPr>
                        </m:ctrlPr>
                      </m:accPr>
                      <m:e>
                        <m:r>
                          <a:rPr lang="en-US" sz="4800" i="1">
                            <a:solidFill>
                              <a:srgbClr val="000000"/>
                            </a:solidFill>
                            <a:latin typeface="Cambria Math" panose="02040503050406030204" pitchFamily="18" charset="0"/>
                          </a:rPr>
                          <m:t>𝑦</m:t>
                        </m:r>
                      </m:e>
                    </m:acc>
                    <m:r>
                      <a:rPr lang="en-US" sz="4800" i="1">
                        <a:solidFill>
                          <a:srgbClr val="000000"/>
                        </a:solidFill>
                        <a:latin typeface="Cambria Math" panose="02040503050406030204" pitchFamily="18" charset="0"/>
                      </a:rPr>
                      <m:t>−</m:t>
                    </m:r>
                    <m:r>
                      <a:rPr lang="el-GR" sz="4800" i="1">
                        <a:solidFill>
                          <a:srgbClr val="000000"/>
                        </a:solidFill>
                        <a:latin typeface="Cambria Math" panose="02040503050406030204" pitchFamily="18" charset="0"/>
                      </a:rPr>
                      <m:t>𝛷</m:t>
                    </m:r>
                    <m:acc>
                      <m:accPr>
                        <m:chr m:val="⃗"/>
                        <m:ctrlPr>
                          <a:rPr lang="el-GR" sz="4800" i="1">
                            <a:solidFill>
                              <a:srgbClr val="000000"/>
                            </a:solidFill>
                            <a:latin typeface="Cambria Math" panose="02040503050406030204" pitchFamily="18" charset="0"/>
                          </a:rPr>
                        </m:ctrlPr>
                      </m:accPr>
                      <m:e>
                        <m:r>
                          <a:rPr lang="el-GR" sz="4800" i="1">
                            <a:solidFill>
                              <a:srgbClr val="000000"/>
                            </a:solidFill>
                            <a:latin typeface="Cambria Math" panose="02040503050406030204" pitchFamily="18" charset="0"/>
                          </a:rPr>
                          <m:t>𝑠</m:t>
                        </m:r>
                      </m:e>
                    </m:acc>
                  </m:oMath>
                </a14:m>
                <a:r>
                  <a:rPr lang="en-US" sz="4800" dirty="0">
                    <a:solidFill>
                      <a:srgbClr val="000000"/>
                    </a:solidFill>
                  </a:rPr>
                  <a:t>||</a:t>
                </a:r>
                <a:r>
                  <a:rPr lang="en-US" sz="4800" baseline="-25000" dirty="0">
                    <a:solidFill>
                      <a:srgbClr val="000000"/>
                    </a:solidFill>
                  </a:rPr>
                  <a:t>2</a:t>
                </a:r>
                <a:r>
                  <a:rPr lang="en-US" sz="4800" dirty="0">
                    <a:solidFill>
                      <a:srgbClr val="000000"/>
                    </a:solidFill>
                  </a:rPr>
                  <a:t>+</a:t>
                </a:r>
                <a14:m>
                  <m:oMath xmlns:m="http://schemas.openxmlformats.org/officeDocument/2006/math">
                    <m:sSup>
                      <m:sSupPr>
                        <m:ctrlPr>
                          <a:rPr lang="en-US" sz="4800" i="1" smtClean="0">
                            <a:solidFill>
                              <a:srgbClr val="000000"/>
                            </a:solidFill>
                            <a:latin typeface="Cambria Math" panose="02040503050406030204" pitchFamily="18" charset="0"/>
                          </a:rPr>
                        </m:ctrlPr>
                      </m:sSupPr>
                      <m:e>
                        <m:r>
                          <m:rPr>
                            <m:sty m:val="p"/>
                          </m:rPr>
                          <a:rPr lang="el-GR" sz="4800" i="1" smtClean="0">
                            <a:solidFill>
                              <a:srgbClr val="000000"/>
                            </a:solidFill>
                            <a:latin typeface="Cambria Math" panose="02040503050406030204" pitchFamily="18" charset="0"/>
                          </a:rPr>
                          <m:t>λ</m:t>
                        </m:r>
                        <m:r>
                          <a:rPr lang="en-US" sz="4800" b="0" i="1" smtClean="0">
                            <a:solidFill>
                              <a:srgbClr val="000000"/>
                            </a:solidFill>
                            <a:latin typeface="Cambria Math" panose="02040503050406030204" pitchFamily="18" charset="0"/>
                          </a:rPr>
                          <m:t>||</m:t>
                        </m:r>
                        <m:r>
                          <m:rPr>
                            <m:sty m:val="p"/>
                          </m:rPr>
                          <a:rPr lang="en-US" sz="4800" i="1">
                            <a:solidFill>
                              <a:srgbClr val="000000"/>
                            </a:solidFill>
                            <a:latin typeface="Cambria Math" panose="02040503050406030204" pitchFamily="18" charset="0"/>
                          </a:rPr>
                          <m:t>Ψ</m:t>
                        </m:r>
                      </m:e>
                      <m:sup>
                        <m:r>
                          <a:rPr lang="en-US" sz="4800" i="1">
                            <a:solidFill>
                              <a:srgbClr val="000000"/>
                            </a:solidFill>
                            <a:latin typeface="Cambria Math" panose="02040503050406030204" pitchFamily="18" charset="0"/>
                          </a:rPr>
                          <m:t>−1</m:t>
                        </m:r>
                      </m:sup>
                    </m:sSup>
                    <m:acc>
                      <m:accPr>
                        <m:chr m:val="⃗"/>
                        <m:ctrlPr>
                          <a:rPr lang="en-US" sz="4800" i="1">
                            <a:solidFill>
                              <a:srgbClr val="000000"/>
                            </a:solidFill>
                            <a:latin typeface="Cambria Math" panose="02040503050406030204" pitchFamily="18" charset="0"/>
                          </a:rPr>
                        </m:ctrlPr>
                      </m:accPr>
                      <m:e>
                        <m:r>
                          <a:rPr lang="en-US" sz="4800" i="1">
                            <a:solidFill>
                              <a:srgbClr val="000000"/>
                            </a:solidFill>
                            <a:latin typeface="Cambria Math" panose="02040503050406030204" pitchFamily="18" charset="0"/>
                          </a:rPr>
                          <m:t>𝑠</m:t>
                        </m:r>
                      </m:e>
                    </m:acc>
                    <m:r>
                      <a:rPr lang="en-US" sz="4800" b="0" i="1" smtClean="0">
                        <a:solidFill>
                          <a:srgbClr val="000000"/>
                        </a:solidFill>
                        <a:latin typeface="Cambria Math" panose="02040503050406030204" pitchFamily="18" charset="0"/>
                      </a:rPr>
                      <m:t>||</m:t>
                    </m:r>
                    <m:r>
                      <a:rPr lang="en-US" sz="4800" b="0" i="1" baseline="-25000" smtClean="0">
                        <a:solidFill>
                          <a:srgbClr val="000000"/>
                        </a:solidFill>
                        <a:latin typeface="Cambria Math" panose="02040503050406030204" pitchFamily="18" charset="0"/>
                      </a:rPr>
                      <m:t>0</m:t>
                    </m:r>
                  </m:oMath>
                </a14:m>
                <a:endParaRPr lang="en-US" sz="4800" baseline="-25000" dirty="0"/>
              </a:p>
            </p:txBody>
          </p:sp>
        </mc:Choice>
        <mc:Fallback xmlns="">
          <p:sp>
            <p:nvSpPr>
              <p:cNvPr id="23" name="Object 10">
                <a:extLst>
                  <a:ext uri="{FF2B5EF4-FFF2-40B4-BE49-F238E27FC236}">
                    <a16:creationId xmlns:a16="http://schemas.microsoft.com/office/drawing/2014/main" id="{0D7C29E4-CFDC-4412-A1A3-1C5D5FF64FD1}"/>
                  </a:ext>
                </a:extLst>
              </p:cNvPr>
              <p:cNvSpPr txBox="1">
                <a:spLocks noRot="1" noChangeAspect="1" noMove="1" noResize="1" noEditPoints="1" noAdjustHandles="1" noChangeArrowheads="1" noChangeShapeType="1" noTextEdit="1"/>
              </p:cNvSpPr>
              <p:nvPr/>
            </p:nvSpPr>
            <p:spPr bwMode="auto">
              <a:xfrm>
                <a:off x="2347767" y="3766481"/>
                <a:ext cx="8321948" cy="1005866"/>
              </a:xfrm>
              <a:prstGeom prst="rect">
                <a:avLst/>
              </a:prstGeom>
              <a:blipFill>
                <a:blip r:embed="rId5"/>
                <a:stretch>
                  <a:fillRect t="-6061" b="-21818"/>
                </a:stretch>
              </a:blipFill>
            </p:spPr>
            <p:txBody>
              <a:bodyPr/>
              <a:lstStyle/>
              <a:p>
                <a:r>
                  <a:rPr lang="en-US">
                    <a:noFill/>
                  </a:rPr>
                  <a:t> </a:t>
                </a:r>
              </a:p>
            </p:txBody>
          </p:sp>
        </mc:Fallback>
      </mc:AlternateContent>
    </p:spTree>
    <p:extLst>
      <p:ext uri="{BB962C8B-B14F-4D97-AF65-F5344CB8AC3E}">
        <p14:creationId xmlns:p14="http://schemas.microsoft.com/office/powerpoint/2010/main" val="386518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High School Algebra Revisit</a:t>
            </a:r>
          </a:p>
        </p:txBody>
      </p:sp>
      <p:pic>
        <p:nvPicPr>
          <p:cNvPr id="4" name="Picture 3"/>
          <p:cNvPicPr>
            <a:picLocks noChangeAspect="1"/>
          </p:cNvPicPr>
          <p:nvPr/>
        </p:nvPicPr>
        <p:blipFill>
          <a:blip r:embed="rId3"/>
          <a:stretch>
            <a:fillRect/>
          </a:stretch>
        </p:blipFill>
        <p:spPr>
          <a:xfrm>
            <a:off x="240297" y="2160546"/>
            <a:ext cx="4957345" cy="1574380"/>
          </a:xfrm>
          <a:prstGeom prst="rect">
            <a:avLst/>
          </a:prstGeom>
        </p:spPr>
      </p:pic>
      <p:pic>
        <p:nvPicPr>
          <p:cNvPr id="5" name="Picture 4"/>
          <p:cNvPicPr>
            <a:picLocks noChangeAspect="1"/>
          </p:cNvPicPr>
          <p:nvPr/>
        </p:nvPicPr>
        <p:blipFill>
          <a:blip r:embed="rId4"/>
          <a:stretch>
            <a:fillRect/>
          </a:stretch>
        </p:blipFill>
        <p:spPr>
          <a:xfrm>
            <a:off x="356574" y="4101695"/>
            <a:ext cx="4163650" cy="1639437"/>
          </a:xfrm>
          <a:prstGeom prst="rect">
            <a:avLst/>
          </a:prstGeom>
        </p:spPr>
      </p:pic>
      <p:sp>
        <p:nvSpPr>
          <p:cNvPr id="6" name="Rectangle 5"/>
          <p:cNvSpPr/>
          <p:nvPr/>
        </p:nvSpPr>
        <p:spPr>
          <a:xfrm>
            <a:off x="4851133" y="5659655"/>
            <a:ext cx="693019" cy="423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13119" y="1839537"/>
            <a:ext cx="6235579" cy="4524315"/>
          </a:xfrm>
          <a:prstGeom prst="rect">
            <a:avLst/>
          </a:prstGeom>
          <a:noFill/>
        </p:spPr>
        <p:txBody>
          <a:bodyPr wrap="square" rtlCol="0">
            <a:spAutoFit/>
          </a:bodyPr>
          <a:lstStyle/>
          <a:p>
            <a:r>
              <a:rPr lang="en-US" sz="3200" dirty="0">
                <a:solidFill>
                  <a:srgbClr val="00B050"/>
                </a:solidFill>
              </a:rPr>
              <a:t>With </a:t>
            </a:r>
            <a:r>
              <a:rPr lang="en-US" sz="3200" b="1" dirty="0">
                <a:solidFill>
                  <a:srgbClr val="00B050"/>
                </a:solidFill>
              </a:rPr>
              <a:t>1-sparse prior </a:t>
            </a:r>
            <a:r>
              <a:rPr lang="en-US" sz="3200" dirty="0">
                <a:solidFill>
                  <a:srgbClr val="00B050"/>
                </a:solidFill>
              </a:rPr>
              <a:t>&amp; 1 equation</a:t>
            </a:r>
          </a:p>
          <a:p>
            <a:r>
              <a:rPr lang="en-US" sz="3200" b="1" dirty="0">
                <a:solidFill>
                  <a:srgbClr val="00B050"/>
                </a:solidFill>
              </a:rPr>
              <a:t>x-y+z=4</a:t>
            </a:r>
            <a:r>
              <a:rPr lang="en-US" sz="3200" dirty="0">
                <a:solidFill>
                  <a:srgbClr val="00B050"/>
                </a:solidFill>
              </a:rPr>
              <a:t>, we have 3 solutions</a:t>
            </a:r>
          </a:p>
          <a:p>
            <a:r>
              <a:rPr lang="en-US" sz="3200" dirty="0">
                <a:solidFill>
                  <a:srgbClr val="00B050"/>
                </a:solidFill>
              </a:rPr>
              <a:t>(4, -4, 4)</a:t>
            </a:r>
          </a:p>
          <a:p>
            <a:endParaRPr lang="en-US" sz="3200" dirty="0">
              <a:solidFill>
                <a:srgbClr val="00B050"/>
              </a:solidFill>
            </a:endParaRPr>
          </a:p>
          <a:p>
            <a:r>
              <a:rPr lang="en-US" sz="3200" dirty="0">
                <a:solidFill>
                  <a:srgbClr val="00B050"/>
                </a:solidFill>
              </a:rPr>
              <a:t>With 1-sparse prior &amp; 2 equations</a:t>
            </a:r>
          </a:p>
          <a:p>
            <a:r>
              <a:rPr lang="en-US" sz="3200" b="1" dirty="0">
                <a:solidFill>
                  <a:srgbClr val="00B050"/>
                </a:solidFill>
              </a:rPr>
              <a:t>x-y+z=4, and</a:t>
            </a:r>
          </a:p>
          <a:p>
            <a:r>
              <a:rPr lang="en-US" sz="3200" b="1" dirty="0">
                <a:solidFill>
                  <a:srgbClr val="00B050"/>
                </a:solidFill>
              </a:rPr>
              <a:t>x-2y-2z=8</a:t>
            </a:r>
          </a:p>
          <a:p>
            <a:r>
              <a:rPr lang="en-US" sz="3200" dirty="0">
                <a:solidFill>
                  <a:srgbClr val="00B050"/>
                </a:solidFill>
              </a:rPr>
              <a:t>we have the unique solution (in this case, y=-4)!</a:t>
            </a:r>
          </a:p>
        </p:txBody>
      </p:sp>
    </p:spTree>
    <p:extLst>
      <p:ext uri="{BB962C8B-B14F-4D97-AF65-F5344CB8AC3E}">
        <p14:creationId xmlns:p14="http://schemas.microsoft.com/office/powerpoint/2010/main" val="409261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0" y="0"/>
            <a:ext cx="12192000" cy="1426464"/>
          </a:xfrm>
        </p:spPr>
        <p:txBody>
          <a:bodyPr/>
          <a:lstStyle/>
          <a:p>
            <a:r>
              <a:rPr lang="en-US" sz="4400" dirty="0"/>
              <a:t>Further Analysis on Case of Sparsity = 1</a:t>
            </a:r>
            <a:endParaRPr lang="en-US" sz="4400" dirty="0">
              <a:solidFill>
                <a:srgbClr val="00CCFF"/>
              </a:solidFill>
            </a:endParaRPr>
          </a:p>
        </p:txBody>
      </p:sp>
      <mc:AlternateContent xmlns:mc="http://schemas.openxmlformats.org/markup-compatibility/2006" xmlns:a14="http://schemas.microsoft.com/office/drawing/2010/main">
        <mc:Choice Requires="a14">
          <p:sp>
            <p:nvSpPr>
              <p:cNvPr id="6" name="Object 5"/>
              <p:cNvSpPr txBox="1"/>
              <p:nvPr/>
            </p:nvSpPr>
            <p:spPr bwMode="auto">
              <a:xfrm>
                <a:off x="1215324" y="1976416"/>
                <a:ext cx="4880676" cy="884238"/>
              </a:xfrm>
              <a:prstGeom prst="rect">
                <a:avLst/>
              </a:prstGeom>
              <a:noFill/>
            </p:spPr>
            <p:txBody>
              <a:bodyPr>
                <a:normAutofit/>
              </a:bodyPr>
              <a:lstStyle/>
              <a:p>
                <a:r>
                  <a:rPr lang="en-US" sz="3600" dirty="0">
                    <a:solidFill>
                      <a:schemeClr val="tx1"/>
                    </a:solidFill>
                  </a:rPr>
                  <a:t>2</a:t>
                </a:r>
                <a14:m>
                  <m:oMath xmlns:m="http://schemas.openxmlformats.org/officeDocument/2006/math">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+5</m:t>
                    </m:r>
                    <m:r>
                      <a:rPr lang="en-US" sz="3600" b="0" i="1" smtClean="0">
                        <a:solidFill>
                          <a:schemeClr val="tx1"/>
                        </a:solidFill>
                        <a:latin typeface="Cambria Math" panose="02040503050406030204" pitchFamily="18" charset="0"/>
                      </a:rPr>
                      <m:t>𝑦</m:t>
                    </m:r>
                    <m:r>
                      <a:rPr lang="en-US" sz="3600" b="0" i="1" smtClean="0">
                        <a:solidFill>
                          <a:schemeClr val="tx1"/>
                        </a:solidFill>
                        <a:latin typeface="Cambria Math" panose="02040503050406030204" pitchFamily="18" charset="0"/>
                      </a:rPr>
                      <m:t>−3</m:t>
                    </m:r>
                    <m:r>
                      <a:rPr lang="en-US" sz="3600" b="0" i="1" smtClean="0">
                        <a:solidFill>
                          <a:schemeClr val="tx1"/>
                        </a:solidFill>
                        <a:latin typeface="Cambria Math" panose="02040503050406030204" pitchFamily="18" charset="0"/>
                      </a:rPr>
                      <m:t>𝑧</m:t>
                    </m:r>
                    <m:r>
                      <a:rPr lang="en-US" sz="3600" i="1">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2</m:t>
                    </m:r>
                  </m:oMath>
                </a14:m>
                <a:endParaRPr lang="en-US" sz="3600" dirty="0">
                  <a:solidFill>
                    <a:schemeClr val="tx1"/>
                  </a:solidFill>
                </a:endParaRPr>
              </a:p>
            </p:txBody>
          </p:sp>
        </mc:Choice>
        <mc:Fallback xmlns="">
          <p:sp>
            <p:nvSpPr>
              <p:cNvPr id="6" name="Object 5"/>
              <p:cNvSpPr txBox="1">
                <a:spLocks noRot="1" noChangeAspect="1" noMove="1" noResize="1" noEditPoints="1" noAdjustHandles="1" noChangeArrowheads="1" noChangeShapeType="1" noTextEdit="1"/>
              </p:cNvSpPr>
              <p:nvPr/>
            </p:nvSpPr>
            <p:spPr bwMode="auto">
              <a:xfrm>
                <a:off x="1215324" y="1976416"/>
                <a:ext cx="4880676" cy="884238"/>
              </a:xfrm>
              <a:prstGeom prst="rect">
                <a:avLst/>
              </a:prstGeom>
              <a:blipFill>
                <a:blip r:embed="rId2"/>
                <a:stretch>
                  <a:fillRect l="-3745" t="-10345"/>
                </a:stretch>
              </a:blipFill>
            </p:spPr>
            <p:txBody>
              <a:bodyPr/>
              <a:lstStyle/>
              <a:p>
                <a:r>
                  <a:rPr lang="en-US">
                    <a:noFill/>
                  </a:rPr>
                  <a:t> </a:t>
                </a:r>
              </a:p>
            </p:txBody>
          </p:sp>
        </mc:Fallback>
      </mc:AlternateContent>
      <p:sp>
        <p:nvSpPr>
          <p:cNvPr id="12" name="Content Placeholder 2"/>
          <p:cNvSpPr txBox="1">
            <a:spLocks/>
          </p:cNvSpPr>
          <p:nvPr/>
        </p:nvSpPr>
        <p:spPr>
          <a:xfrm>
            <a:off x="6122582" y="1994663"/>
            <a:ext cx="5303896" cy="442412"/>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800" dirty="0">
                <a:solidFill>
                  <a:srgbClr val="00B050"/>
                </a:solidFill>
              </a:rPr>
              <a:t>x=1 or y=1/5 or z=-1/3?</a:t>
            </a:r>
          </a:p>
        </p:txBody>
      </p:sp>
      <mc:AlternateContent xmlns:mc="http://schemas.openxmlformats.org/markup-compatibility/2006" xmlns:a14="http://schemas.microsoft.com/office/drawing/2010/main">
        <mc:Choice Requires="a14">
          <p:sp>
            <p:nvSpPr>
              <p:cNvPr id="23" name="Object 5">
                <a:extLst>
                  <a:ext uri="{FF2B5EF4-FFF2-40B4-BE49-F238E27FC236}">
                    <a16:creationId xmlns:a16="http://schemas.microsoft.com/office/drawing/2014/main" id="{19FE60EF-D141-4FF4-AC37-EBFB0C6C30D6}"/>
                  </a:ext>
                </a:extLst>
              </p:cNvPr>
              <p:cNvSpPr txBox="1"/>
              <p:nvPr/>
            </p:nvSpPr>
            <p:spPr bwMode="auto">
              <a:xfrm>
                <a:off x="1215324" y="2914571"/>
                <a:ext cx="4880676" cy="884238"/>
              </a:xfrm>
              <a:prstGeom prst="rect">
                <a:avLst/>
              </a:prstGeom>
              <a:noFill/>
            </p:spPr>
            <p:txBody>
              <a:bodyPr>
                <a:normAutofit/>
              </a:bodyPr>
              <a:lstStyle/>
              <a:p>
                <a:r>
                  <a:rPr lang="en-US" sz="3600" dirty="0">
                    <a:solidFill>
                      <a:schemeClr val="tx1"/>
                    </a:solidFill>
                  </a:rPr>
                  <a:t>4</a:t>
                </a:r>
                <a14:m>
                  <m:oMath xmlns:m="http://schemas.openxmlformats.org/officeDocument/2006/math">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+10</m:t>
                    </m:r>
                    <m:r>
                      <a:rPr lang="en-US" sz="3600" b="0" i="1" smtClean="0">
                        <a:solidFill>
                          <a:schemeClr val="tx1"/>
                        </a:solidFill>
                        <a:latin typeface="Cambria Math" panose="02040503050406030204" pitchFamily="18" charset="0"/>
                      </a:rPr>
                      <m:t>𝑦</m:t>
                    </m:r>
                    <m:r>
                      <a:rPr lang="en-US" sz="3600" b="0" i="1" smtClean="0">
                        <a:solidFill>
                          <a:schemeClr val="tx1"/>
                        </a:solidFill>
                        <a:latin typeface="Cambria Math" panose="02040503050406030204" pitchFamily="18" charset="0"/>
                      </a:rPr>
                      <m:t>−6</m:t>
                    </m:r>
                    <m:r>
                      <a:rPr lang="en-US" sz="3600" b="0" i="1" smtClean="0">
                        <a:solidFill>
                          <a:schemeClr val="tx1"/>
                        </a:solidFill>
                        <a:latin typeface="Cambria Math" panose="02040503050406030204" pitchFamily="18" charset="0"/>
                      </a:rPr>
                      <m:t>𝑧</m:t>
                    </m:r>
                    <m:r>
                      <a:rPr lang="en-US" sz="3600" i="1">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4</m:t>
                    </m:r>
                  </m:oMath>
                </a14:m>
                <a:endParaRPr lang="en-US" sz="3600" dirty="0">
                  <a:solidFill>
                    <a:schemeClr val="tx1"/>
                  </a:solidFill>
                </a:endParaRPr>
              </a:p>
            </p:txBody>
          </p:sp>
        </mc:Choice>
        <mc:Fallback xmlns="">
          <p:sp>
            <p:nvSpPr>
              <p:cNvPr id="23" name="Object 5">
                <a:extLst>
                  <a:ext uri="{FF2B5EF4-FFF2-40B4-BE49-F238E27FC236}">
                    <a16:creationId xmlns:a16="http://schemas.microsoft.com/office/drawing/2014/main" id="{19FE60EF-D141-4FF4-AC37-EBFB0C6C30D6}"/>
                  </a:ext>
                </a:extLst>
              </p:cNvPr>
              <p:cNvSpPr txBox="1">
                <a:spLocks noRot="1" noChangeAspect="1" noMove="1" noResize="1" noEditPoints="1" noAdjustHandles="1" noChangeArrowheads="1" noChangeShapeType="1" noTextEdit="1"/>
              </p:cNvSpPr>
              <p:nvPr/>
            </p:nvSpPr>
            <p:spPr bwMode="auto">
              <a:xfrm>
                <a:off x="1215324" y="2914571"/>
                <a:ext cx="4880676" cy="884238"/>
              </a:xfrm>
              <a:prstGeom prst="rect">
                <a:avLst/>
              </a:prstGeom>
              <a:blipFill>
                <a:blip r:embed="rId3"/>
                <a:stretch>
                  <a:fillRect l="-3745" t="-10345"/>
                </a:stretch>
              </a:blipFill>
            </p:spPr>
            <p:txBody>
              <a:bodyPr/>
              <a:lstStyle/>
              <a:p>
                <a:r>
                  <a:rPr lang="en-US">
                    <a:noFill/>
                  </a:rPr>
                  <a:t> </a:t>
                </a:r>
              </a:p>
            </p:txBody>
          </p:sp>
        </mc:Fallback>
      </mc:AlternateContent>
      <p:sp>
        <p:nvSpPr>
          <p:cNvPr id="24" name="Content Placeholder 2">
            <a:extLst>
              <a:ext uri="{FF2B5EF4-FFF2-40B4-BE49-F238E27FC236}">
                <a16:creationId xmlns:a16="http://schemas.microsoft.com/office/drawing/2014/main" id="{4454A029-4515-46A9-8750-1D9A74445696}"/>
              </a:ext>
            </a:extLst>
          </p:cNvPr>
          <p:cNvSpPr txBox="1">
            <a:spLocks/>
          </p:cNvSpPr>
          <p:nvPr/>
        </p:nvSpPr>
        <p:spPr>
          <a:xfrm>
            <a:off x="6122582" y="3005275"/>
            <a:ext cx="5303896" cy="442412"/>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800" dirty="0">
                <a:solidFill>
                  <a:srgbClr val="00B050"/>
                </a:solidFill>
              </a:rPr>
              <a:t>x=1 or y=1/5 or z=-1/3?</a:t>
            </a:r>
          </a:p>
        </p:txBody>
      </p:sp>
      <p:sp>
        <p:nvSpPr>
          <p:cNvPr id="26" name="Content Placeholder 2">
            <a:extLst>
              <a:ext uri="{FF2B5EF4-FFF2-40B4-BE49-F238E27FC236}">
                <a16:creationId xmlns:a16="http://schemas.microsoft.com/office/drawing/2014/main" id="{C0367396-36A9-4F2F-8FE5-34B31818934D}"/>
              </a:ext>
            </a:extLst>
          </p:cNvPr>
          <p:cNvSpPr txBox="1">
            <a:spLocks/>
          </p:cNvSpPr>
          <p:nvPr/>
        </p:nvSpPr>
        <p:spPr>
          <a:xfrm>
            <a:off x="1174228" y="3852725"/>
            <a:ext cx="10211154" cy="1607094"/>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800" dirty="0">
                <a:solidFill>
                  <a:srgbClr val="00B050"/>
                </a:solidFill>
              </a:rPr>
              <a:t>The 2</a:t>
            </a:r>
            <a:r>
              <a:rPr lang="en-US" sz="2800" baseline="30000" dirty="0">
                <a:solidFill>
                  <a:srgbClr val="00B050"/>
                </a:solidFill>
              </a:rPr>
              <a:t>nd</a:t>
            </a:r>
            <a:r>
              <a:rPr lang="en-US" sz="2800" dirty="0">
                <a:solidFill>
                  <a:srgbClr val="00B050"/>
                </a:solidFill>
              </a:rPr>
              <a:t> measurement equation gives no new information!</a:t>
            </a:r>
          </a:p>
          <a:p>
            <a:pPr marL="68580" indent="0" fontAlgn="auto">
              <a:spcAft>
                <a:spcPts val="0"/>
              </a:spcAft>
              <a:buFont typeface="Arial" panose="020B0604020202020204" pitchFamily="34" charset="0"/>
              <a:buNone/>
            </a:pPr>
            <a:endParaRPr lang="en-US" sz="2800" dirty="0">
              <a:solidFill>
                <a:srgbClr val="00B050"/>
              </a:solidFill>
            </a:endParaRPr>
          </a:p>
          <a:p>
            <a:pPr marL="68580" indent="0" fontAlgn="auto">
              <a:spcAft>
                <a:spcPts val="0"/>
              </a:spcAft>
              <a:buFont typeface="Arial" panose="020B0604020202020204" pitchFamily="34" charset="0"/>
              <a:buNone/>
            </a:pPr>
            <a:endParaRPr lang="en-US" sz="2800" dirty="0">
              <a:solidFill>
                <a:srgbClr val="00B050"/>
              </a:solidFill>
            </a:endParaRPr>
          </a:p>
        </p:txBody>
      </p:sp>
    </p:spTree>
    <p:extLst>
      <p:ext uri="{BB962C8B-B14F-4D97-AF65-F5344CB8AC3E}">
        <p14:creationId xmlns:p14="http://schemas.microsoft.com/office/powerpoint/2010/main" val="325730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0" y="0"/>
            <a:ext cx="12192000" cy="1426464"/>
          </a:xfrm>
        </p:spPr>
        <p:txBody>
          <a:bodyPr/>
          <a:lstStyle/>
          <a:p>
            <a:r>
              <a:rPr lang="en-US" sz="4400" dirty="0"/>
              <a:t>Further Analysis on Case of Sparsity = 1</a:t>
            </a:r>
            <a:endParaRPr lang="en-US" sz="4400" dirty="0">
              <a:solidFill>
                <a:srgbClr val="00CCFF"/>
              </a:solidFill>
            </a:endParaRPr>
          </a:p>
        </p:txBody>
      </p:sp>
      <mc:AlternateContent xmlns:mc="http://schemas.openxmlformats.org/markup-compatibility/2006" xmlns:a14="http://schemas.microsoft.com/office/drawing/2010/main">
        <mc:Choice Requires="a14">
          <p:sp>
            <p:nvSpPr>
              <p:cNvPr id="6" name="Object 5"/>
              <p:cNvSpPr txBox="1"/>
              <p:nvPr/>
            </p:nvSpPr>
            <p:spPr bwMode="auto">
              <a:xfrm>
                <a:off x="1215324" y="1976416"/>
                <a:ext cx="4880676" cy="884238"/>
              </a:xfrm>
              <a:prstGeom prst="rect">
                <a:avLst/>
              </a:prstGeom>
              <a:noFill/>
            </p:spPr>
            <p:txBody>
              <a:bodyPr>
                <a:normAutofit/>
              </a:bodyPr>
              <a:lstStyle/>
              <a:p>
                <a:r>
                  <a:rPr lang="en-US" sz="3600" dirty="0">
                    <a:solidFill>
                      <a:schemeClr val="tx1"/>
                    </a:solidFill>
                  </a:rPr>
                  <a:t>2</a:t>
                </a:r>
                <a14:m>
                  <m:oMath xmlns:m="http://schemas.openxmlformats.org/officeDocument/2006/math">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+5</m:t>
                    </m:r>
                    <m:r>
                      <a:rPr lang="en-US" sz="3600" b="0" i="1" smtClean="0">
                        <a:solidFill>
                          <a:schemeClr val="tx1"/>
                        </a:solidFill>
                        <a:latin typeface="Cambria Math" panose="02040503050406030204" pitchFamily="18" charset="0"/>
                      </a:rPr>
                      <m:t>𝑦</m:t>
                    </m:r>
                    <m:r>
                      <a:rPr lang="en-US" sz="3600" b="0" i="1" smtClean="0">
                        <a:solidFill>
                          <a:schemeClr val="tx1"/>
                        </a:solidFill>
                        <a:latin typeface="Cambria Math" panose="02040503050406030204" pitchFamily="18" charset="0"/>
                      </a:rPr>
                      <m:t>−3</m:t>
                    </m:r>
                    <m:r>
                      <a:rPr lang="en-US" sz="3600" b="0" i="1" smtClean="0">
                        <a:solidFill>
                          <a:schemeClr val="tx1"/>
                        </a:solidFill>
                        <a:latin typeface="Cambria Math" panose="02040503050406030204" pitchFamily="18" charset="0"/>
                      </a:rPr>
                      <m:t>𝑧</m:t>
                    </m:r>
                    <m:r>
                      <a:rPr lang="en-US" sz="3600" i="1">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2</m:t>
                    </m:r>
                  </m:oMath>
                </a14:m>
                <a:endParaRPr lang="en-US" sz="3600" dirty="0">
                  <a:solidFill>
                    <a:schemeClr val="tx1"/>
                  </a:solidFill>
                </a:endParaRPr>
              </a:p>
            </p:txBody>
          </p:sp>
        </mc:Choice>
        <mc:Fallback xmlns="">
          <p:sp>
            <p:nvSpPr>
              <p:cNvPr id="6" name="Object 5"/>
              <p:cNvSpPr txBox="1">
                <a:spLocks noRot="1" noChangeAspect="1" noMove="1" noResize="1" noEditPoints="1" noAdjustHandles="1" noChangeArrowheads="1" noChangeShapeType="1" noTextEdit="1"/>
              </p:cNvSpPr>
              <p:nvPr/>
            </p:nvSpPr>
            <p:spPr bwMode="auto">
              <a:xfrm>
                <a:off x="1215324" y="1976416"/>
                <a:ext cx="4880676" cy="884238"/>
              </a:xfrm>
              <a:prstGeom prst="rect">
                <a:avLst/>
              </a:prstGeom>
              <a:blipFill>
                <a:blip r:embed="rId2"/>
                <a:stretch>
                  <a:fillRect l="-3745" t="-10345"/>
                </a:stretch>
              </a:blipFill>
            </p:spPr>
            <p:txBody>
              <a:bodyPr/>
              <a:lstStyle/>
              <a:p>
                <a:r>
                  <a:rPr lang="en-US">
                    <a:noFill/>
                  </a:rPr>
                  <a:t> </a:t>
                </a:r>
              </a:p>
            </p:txBody>
          </p:sp>
        </mc:Fallback>
      </mc:AlternateContent>
      <p:sp>
        <p:nvSpPr>
          <p:cNvPr id="12" name="Content Placeholder 2"/>
          <p:cNvSpPr txBox="1">
            <a:spLocks/>
          </p:cNvSpPr>
          <p:nvPr/>
        </p:nvSpPr>
        <p:spPr>
          <a:xfrm>
            <a:off x="6122582" y="1994663"/>
            <a:ext cx="5303896" cy="442412"/>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800" dirty="0">
                <a:solidFill>
                  <a:srgbClr val="00B050"/>
                </a:solidFill>
              </a:rPr>
              <a:t>x=1 or y=1/5 or z=-1/3?</a:t>
            </a:r>
          </a:p>
        </p:txBody>
      </p:sp>
      <mc:AlternateContent xmlns:mc="http://schemas.openxmlformats.org/markup-compatibility/2006" xmlns:a14="http://schemas.microsoft.com/office/drawing/2010/main">
        <mc:Choice Requires="a14">
          <p:sp>
            <p:nvSpPr>
              <p:cNvPr id="25" name="Object 5">
                <a:extLst>
                  <a:ext uri="{FF2B5EF4-FFF2-40B4-BE49-F238E27FC236}">
                    <a16:creationId xmlns:a16="http://schemas.microsoft.com/office/drawing/2014/main" id="{C44EED1E-D627-43B1-97BF-09D22285D0DC}"/>
                  </a:ext>
                </a:extLst>
              </p:cNvPr>
              <p:cNvSpPr txBox="1"/>
              <p:nvPr/>
            </p:nvSpPr>
            <p:spPr bwMode="auto">
              <a:xfrm>
                <a:off x="1215324" y="2943462"/>
                <a:ext cx="4880676" cy="884238"/>
              </a:xfrm>
              <a:prstGeom prst="rect">
                <a:avLst/>
              </a:prstGeom>
              <a:noFill/>
            </p:spPr>
            <p:txBody>
              <a:bodyPr>
                <a:normAutofit/>
              </a:bodyPr>
              <a:lstStyle/>
              <a:p>
                <a:r>
                  <a:rPr lang="en-US" sz="3600" dirty="0">
                    <a:solidFill>
                      <a:schemeClr val="tx1"/>
                    </a:solidFill>
                  </a:rPr>
                  <a:t>4</a:t>
                </a:r>
                <a14:m>
                  <m:oMath xmlns:m="http://schemas.openxmlformats.org/officeDocument/2006/math">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+7</m:t>
                    </m:r>
                    <m:r>
                      <a:rPr lang="en-US" sz="3600" b="0" i="1" smtClean="0">
                        <a:solidFill>
                          <a:schemeClr val="tx1"/>
                        </a:solidFill>
                        <a:latin typeface="Cambria Math" panose="02040503050406030204" pitchFamily="18" charset="0"/>
                      </a:rPr>
                      <m:t>𝑦</m:t>
                    </m:r>
                    <m:r>
                      <a:rPr lang="en-US" sz="3600" b="0" i="1" smtClean="0">
                        <a:solidFill>
                          <a:schemeClr val="tx1"/>
                        </a:solidFill>
                        <a:latin typeface="Cambria Math" panose="02040503050406030204" pitchFamily="18" charset="0"/>
                      </a:rPr>
                      <m:t>−6</m:t>
                    </m:r>
                    <m:r>
                      <a:rPr lang="en-US" sz="3600" b="0" i="1" smtClean="0">
                        <a:solidFill>
                          <a:schemeClr val="tx1"/>
                        </a:solidFill>
                        <a:latin typeface="Cambria Math" panose="02040503050406030204" pitchFamily="18" charset="0"/>
                      </a:rPr>
                      <m:t>𝑧</m:t>
                    </m:r>
                    <m:r>
                      <a:rPr lang="en-US" sz="3600" i="1">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4</m:t>
                    </m:r>
                  </m:oMath>
                </a14:m>
                <a:endParaRPr lang="en-US" sz="3600" dirty="0">
                  <a:solidFill>
                    <a:schemeClr val="tx1"/>
                  </a:solidFill>
                </a:endParaRPr>
              </a:p>
            </p:txBody>
          </p:sp>
        </mc:Choice>
        <mc:Fallback xmlns="">
          <p:sp>
            <p:nvSpPr>
              <p:cNvPr id="25" name="Object 5">
                <a:extLst>
                  <a:ext uri="{FF2B5EF4-FFF2-40B4-BE49-F238E27FC236}">
                    <a16:creationId xmlns:a16="http://schemas.microsoft.com/office/drawing/2014/main" id="{C44EED1E-D627-43B1-97BF-09D22285D0DC}"/>
                  </a:ext>
                </a:extLst>
              </p:cNvPr>
              <p:cNvSpPr txBox="1">
                <a:spLocks noRot="1" noChangeAspect="1" noMove="1" noResize="1" noEditPoints="1" noAdjustHandles="1" noChangeArrowheads="1" noChangeShapeType="1" noTextEdit="1"/>
              </p:cNvSpPr>
              <p:nvPr/>
            </p:nvSpPr>
            <p:spPr bwMode="auto">
              <a:xfrm>
                <a:off x="1215324" y="2943462"/>
                <a:ext cx="4880676" cy="884238"/>
              </a:xfrm>
              <a:prstGeom prst="rect">
                <a:avLst/>
              </a:prstGeom>
              <a:blipFill>
                <a:blip r:embed="rId3"/>
                <a:stretch>
                  <a:fillRect l="-3745" t="-11034"/>
                </a:stretch>
              </a:blipFill>
            </p:spPr>
            <p:txBody>
              <a:bodyPr/>
              <a:lstStyle/>
              <a:p>
                <a:r>
                  <a:rPr lang="en-US">
                    <a:noFill/>
                  </a:rPr>
                  <a:t> </a:t>
                </a:r>
              </a:p>
            </p:txBody>
          </p:sp>
        </mc:Fallback>
      </mc:AlternateContent>
      <p:sp>
        <p:nvSpPr>
          <p:cNvPr id="26" name="Content Placeholder 2">
            <a:extLst>
              <a:ext uri="{FF2B5EF4-FFF2-40B4-BE49-F238E27FC236}">
                <a16:creationId xmlns:a16="http://schemas.microsoft.com/office/drawing/2014/main" id="{C0367396-36A9-4F2F-8FE5-34B31818934D}"/>
              </a:ext>
            </a:extLst>
          </p:cNvPr>
          <p:cNvSpPr txBox="1">
            <a:spLocks/>
          </p:cNvSpPr>
          <p:nvPr/>
        </p:nvSpPr>
        <p:spPr>
          <a:xfrm>
            <a:off x="1215324" y="3852725"/>
            <a:ext cx="10211154" cy="1607094"/>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800" dirty="0">
                <a:solidFill>
                  <a:srgbClr val="00B050"/>
                </a:solidFill>
              </a:rPr>
              <a:t>If we assume z=0, then x=1 but if we assume y=0, we are not sure if x=1 or z=-1/3? This is because</a:t>
            </a:r>
          </a:p>
          <a:p>
            <a:pPr marL="68580" indent="0" fontAlgn="auto">
              <a:spcAft>
                <a:spcPts val="0"/>
              </a:spcAft>
              <a:buFont typeface="Arial" panose="020B0604020202020204" pitchFamily="34" charset="0"/>
              <a:buNone/>
            </a:pPr>
            <a:endParaRPr lang="en-US" sz="2800" dirty="0">
              <a:solidFill>
                <a:srgbClr val="00B050"/>
              </a:solidFill>
            </a:endParaRPr>
          </a:p>
          <a:p>
            <a:pPr marL="68580" indent="0" fontAlgn="auto">
              <a:spcAft>
                <a:spcPts val="0"/>
              </a:spcAft>
              <a:buFont typeface="Arial" panose="020B0604020202020204" pitchFamily="34" charset="0"/>
              <a:buNone/>
            </a:pPr>
            <a:endParaRPr lang="en-US" sz="2800" dirty="0">
              <a:solidFill>
                <a:srgbClr val="00B050"/>
              </a:solidFill>
            </a:endParaRPr>
          </a:p>
        </p:txBody>
      </p:sp>
      <mc:AlternateContent xmlns:mc="http://schemas.openxmlformats.org/markup-compatibility/2006" xmlns:a14="http://schemas.microsoft.com/office/drawing/2010/main">
        <mc:Choice Requires="a14">
          <p:sp>
            <p:nvSpPr>
              <p:cNvPr id="9" name="Object 5">
                <a:extLst>
                  <a:ext uri="{FF2B5EF4-FFF2-40B4-BE49-F238E27FC236}">
                    <a16:creationId xmlns:a16="http://schemas.microsoft.com/office/drawing/2014/main" id="{EFFE3935-931D-4C71-A374-41F3340AFEF2}"/>
                  </a:ext>
                </a:extLst>
              </p:cNvPr>
              <p:cNvSpPr txBox="1"/>
              <p:nvPr/>
            </p:nvSpPr>
            <p:spPr bwMode="auto">
              <a:xfrm>
                <a:off x="1331765" y="4933668"/>
                <a:ext cx="4880676" cy="884238"/>
              </a:xfrm>
              <a:prstGeom prst="rect">
                <a:avLst/>
              </a:prstGeom>
              <a:noFill/>
            </p:spPr>
            <p:txBody>
              <a:bodyPr>
                <a:normAutofit/>
              </a:bodyPr>
              <a:lstStyle/>
              <a:p>
                <a:r>
                  <a:rPr lang="en-US" sz="3600" dirty="0">
                    <a:solidFill>
                      <a:schemeClr val="tx1"/>
                    </a:solidFill>
                  </a:rPr>
                  <a:t>2</a:t>
                </a:r>
                <a14:m>
                  <m:oMath xmlns:m="http://schemas.openxmlformats.org/officeDocument/2006/math">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−3</m:t>
                    </m:r>
                    <m:r>
                      <a:rPr lang="en-US" sz="3600" b="0" i="1" smtClean="0">
                        <a:solidFill>
                          <a:schemeClr val="tx1"/>
                        </a:solidFill>
                        <a:latin typeface="Cambria Math" panose="02040503050406030204" pitchFamily="18" charset="0"/>
                      </a:rPr>
                      <m:t>𝑧</m:t>
                    </m:r>
                    <m:r>
                      <a:rPr lang="en-US" sz="3600" i="1">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2</m:t>
                    </m:r>
                  </m:oMath>
                </a14:m>
                <a:endParaRPr lang="en-US" sz="3600" dirty="0">
                  <a:solidFill>
                    <a:schemeClr val="tx1"/>
                  </a:solidFill>
                </a:endParaRPr>
              </a:p>
            </p:txBody>
          </p:sp>
        </mc:Choice>
        <mc:Fallback xmlns="">
          <p:sp>
            <p:nvSpPr>
              <p:cNvPr id="9" name="Object 5">
                <a:extLst>
                  <a:ext uri="{FF2B5EF4-FFF2-40B4-BE49-F238E27FC236}">
                    <a16:creationId xmlns:a16="http://schemas.microsoft.com/office/drawing/2014/main" id="{EFFE3935-931D-4C71-A374-41F3340AFEF2}"/>
                  </a:ext>
                </a:extLst>
              </p:cNvPr>
              <p:cNvSpPr txBox="1">
                <a:spLocks noRot="1" noChangeAspect="1" noMove="1" noResize="1" noEditPoints="1" noAdjustHandles="1" noChangeArrowheads="1" noChangeShapeType="1" noTextEdit="1"/>
              </p:cNvSpPr>
              <p:nvPr/>
            </p:nvSpPr>
            <p:spPr bwMode="auto">
              <a:xfrm>
                <a:off x="1331765" y="4933668"/>
                <a:ext cx="4880676" cy="884238"/>
              </a:xfrm>
              <a:prstGeom prst="rect">
                <a:avLst/>
              </a:prstGeom>
              <a:blipFill>
                <a:blip r:embed="rId4"/>
                <a:stretch>
                  <a:fillRect l="-3745" t="-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5">
                <a:extLst>
                  <a:ext uri="{FF2B5EF4-FFF2-40B4-BE49-F238E27FC236}">
                    <a16:creationId xmlns:a16="http://schemas.microsoft.com/office/drawing/2014/main" id="{387C5833-6F73-4B32-A944-FE9BB0FBB0D1}"/>
                  </a:ext>
                </a:extLst>
              </p:cNvPr>
              <p:cNvSpPr txBox="1"/>
              <p:nvPr/>
            </p:nvSpPr>
            <p:spPr bwMode="auto">
              <a:xfrm>
                <a:off x="1331765" y="5900714"/>
                <a:ext cx="4880676" cy="884238"/>
              </a:xfrm>
              <a:prstGeom prst="rect">
                <a:avLst/>
              </a:prstGeom>
              <a:noFill/>
            </p:spPr>
            <p:txBody>
              <a:bodyPr>
                <a:normAutofit/>
              </a:bodyPr>
              <a:lstStyle/>
              <a:p>
                <a:r>
                  <a:rPr lang="en-US" sz="3600" dirty="0">
                    <a:solidFill>
                      <a:schemeClr val="tx1"/>
                    </a:solidFill>
                  </a:rPr>
                  <a:t>4</a:t>
                </a:r>
                <a14:m>
                  <m:oMath xmlns:m="http://schemas.openxmlformats.org/officeDocument/2006/math">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−6</m:t>
                    </m:r>
                    <m:r>
                      <a:rPr lang="en-US" sz="3600" b="0" i="1" smtClean="0">
                        <a:solidFill>
                          <a:schemeClr val="tx1"/>
                        </a:solidFill>
                        <a:latin typeface="Cambria Math" panose="02040503050406030204" pitchFamily="18" charset="0"/>
                      </a:rPr>
                      <m:t>𝑧</m:t>
                    </m:r>
                    <m:r>
                      <a:rPr lang="en-US" sz="3600" i="1">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4</m:t>
                    </m:r>
                  </m:oMath>
                </a14:m>
                <a:endParaRPr lang="en-US" sz="3600" dirty="0">
                  <a:solidFill>
                    <a:schemeClr val="tx1"/>
                  </a:solidFill>
                </a:endParaRPr>
              </a:p>
            </p:txBody>
          </p:sp>
        </mc:Choice>
        <mc:Fallback xmlns="">
          <p:sp>
            <p:nvSpPr>
              <p:cNvPr id="10" name="Object 5">
                <a:extLst>
                  <a:ext uri="{FF2B5EF4-FFF2-40B4-BE49-F238E27FC236}">
                    <a16:creationId xmlns:a16="http://schemas.microsoft.com/office/drawing/2014/main" id="{387C5833-6F73-4B32-A944-FE9BB0FBB0D1}"/>
                  </a:ext>
                </a:extLst>
              </p:cNvPr>
              <p:cNvSpPr txBox="1">
                <a:spLocks noRot="1" noChangeAspect="1" noMove="1" noResize="1" noEditPoints="1" noAdjustHandles="1" noChangeArrowheads="1" noChangeShapeType="1" noTextEdit="1"/>
              </p:cNvSpPr>
              <p:nvPr/>
            </p:nvSpPr>
            <p:spPr bwMode="auto">
              <a:xfrm>
                <a:off x="1331765" y="5900714"/>
                <a:ext cx="4880676" cy="884238"/>
              </a:xfrm>
              <a:prstGeom prst="rect">
                <a:avLst/>
              </a:prstGeom>
              <a:blipFill>
                <a:blip r:embed="rId5"/>
                <a:stretch>
                  <a:fillRect l="-3745" t="-11034"/>
                </a:stretch>
              </a:blipFill>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51A295AB-E432-44A8-BC0E-7E62E378CD67}"/>
              </a:ext>
            </a:extLst>
          </p:cNvPr>
          <p:cNvSpPr txBox="1">
            <a:spLocks/>
          </p:cNvSpPr>
          <p:nvPr/>
        </p:nvSpPr>
        <p:spPr>
          <a:xfrm>
            <a:off x="4551449" y="5975490"/>
            <a:ext cx="7222733" cy="683315"/>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800" dirty="0">
                <a:solidFill>
                  <a:srgbClr val="00B050"/>
                </a:solidFill>
              </a:rPr>
              <a:t>The 2</a:t>
            </a:r>
            <a:r>
              <a:rPr lang="en-US" sz="2800" baseline="30000" dirty="0">
                <a:solidFill>
                  <a:srgbClr val="00B050"/>
                </a:solidFill>
              </a:rPr>
              <a:t>nd</a:t>
            </a:r>
            <a:r>
              <a:rPr lang="en-US" sz="2800" dirty="0">
                <a:solidFill>
                  <a:srgbClr val="00B050"/>
                </a:solidFill>
              </a:rPr>
              <a:t> measurement gives no new info!</a:t>
            </a:r>
          </a:p>
          <a:p>
            <a:pPr marL="68580" indent="0" fontAlgn="auto">
              <a:spcAft>
                <a:spcPts val="0"/>
              </a:spcAft>
              <a:buFont typeface="Arial" panose="020B0604020202020204" pitchFamily="34" charset="0"/>
              <a:buNone/>
            </a:pPr>
            <a:endParaRPr lang="en-US" sz="2800" dirty="0">
              <a:solidFill>
                <a:srgbClr val="00B050"/>
              </a:solidFill>
            </a:endParaRPr>
          </a:p>
          <a:p>
            <a:pPr marL="68580" indent="0" fontAlgn="auto">
              <a:spcAft>
                <a:spcPts val="0"/>
              </a:spcAft>
              <a:buFont typeface="Arial" panose="020B0604020202020204" pitchFamily="34" charset="0"/>
              <a:buNone/>
            </a:pPr>
            <a:endParaRPr lang="en-US" sz="2800" dirty="0">
              <a:solidFill>
                <a:srgbClr val="00B050"/>
              </a:solidFill>
            </a:endParaRPr>
          </a:p>
        </p:txBody>
      </p:sp>
    </p:spTree>
    <p:extLst>
      <p:ext uri="{BB962C8B-B14F-4D97-AF65-F5344CB8AC3E}">
        <p14:creationId xmlns:p14="http://schemas.microsoft.com/office/powerpoint/2010/main" val="129961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0" y="0"/>
            <a:ext cx="12192000" cy="1426464"/>
          </a:xfrm>
        </p:spPr>
        <p:txBody>
          <a:bodyPr/>
          <a:lstStyle/>
          <a:p>
            <a:r>
              <a:rPr lang="en-US" sz="4400" dirty="0"/>
              <a:t>Further Analysis on Case of Sparsity = 1</a:t>
            </a:r>
            <a:endParaRPr lang="en-US" sz="4400" dirty="0">
              <a:solidFill>
                <a:srgbClr val="00CCFF"/>
              </a:solidFill>
            </a:endParaRPr>
          </a:p>
        </p:txBody>
      </p:sp>
      <mc:AlternateContent xmlns:mc="http://schemas.openxmlformats.org/markup-compatibility/2006" xmlns:a14="http://schemas.microsoft.com/office/drawing/2010/main">
        <mc:Choice Requires="a14">
          <p:sp>
            <p:nvSpPr>
              <p:cNvPr id="6" name="Object 5"/>
              <p:cNvSpPr txBox="1"/>
              <p:nvPr/>
            </p:nvSpPr>
            <p:spPr bwMode="auto">
              <a:xfrm>
                <a:off x="1215324" y="1976416"/>
                <a:ext cx="4880676" cy="884238"/>
              </a:xfrm>
              <a:prstGeom prst="rect">
                <a:avLst/>
              </a:prstGeom>
              <a:noFill/>
            </p:spPr>
            <p:txBody>
              <a:bodyPr>
                <a:normAutofit/>
              </a:bodyPr>
              <a:lstStyle/>
              <a:p>
                <a:r>
                  <a:rPr lang="en-US" sz="3600" dirty="0">
                    <a:solidFill>
                      <a:schemeClr val="tx1"/>
                    </a:solidFill>
                  </a:rPr>
                  <a:t>2</a:t>
                </a:r>
                <a14:m>
                  <m:oMath xmlns:m="http://schemas.openxmlformats.org/officeDocument/2006/math">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+5</m:t>
                    </m:r>
                    <m:r>
                      <a:rPr lang="en-US" sz="3600" b="0" i="1" smtClean="0">
                        <a:solidFill>
                          <a:schemeClr val="tx1"/>
                        </a:solidFill>
                        <a:latin typeface="Cambria Math" panose="02040503050406030204" pitchFamily="18" charset="0"/>
                      </a:rPr>
                      <m:t>𝑦</m:t>
                    </m:r>
                    <m:r>
                      <a:rPr lang="en-US" sz="3600" b="0" i="1" smtClean="0">
                        <a:solidFill>
                          <a:schemeClr val="tx1"/>
                        </a:solidFill>
                        <a:latin typeface="Cambria Math" panose="02040503050406030204" pitchFamily="18" charset="0"/>
                      </a:rPr>
                      <m:t>−3</m:t>
                    </m:r>
                    <m:r>
                      <a:rPr lang="en-US" sz="3600" b="0" i="1" smtClean="0">
                        <a:solidFill>
                          <a:schemeClr val="tx1"/>
                        </a:solidFill>
                        <a:latin typeface="Cambria Math" panose="02040503050406030204" pitchFamily="18" charset="0"/>
                      </a:rPr>
                      <m:t>𝑧</m:t>
                    </m:r>
                    <m:r>
                      <a:rPr lang="en-US" sz="3600" i="1">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2</m:t>
                    </m:r>
                  </m:oMath>
                </a14:m>
                <a:endParaRPr lang="en-US" sz="3600" dirty="0">
                  <a:solidFill>
                    <a:schemeClr val="tx1"/>
                  </a:solidFill>
                </a:endParaRPr>
              </a:p>
            </p:txBody>
          </p:sp>
        </mc:Choice>
        <mc:Fallback xmlns="">
          <p:sp>
            <p:nvSpPr>
              <p:cNvPr id="6" name="Object 5"/>
              <p:cNvSpPr txBox="1">
                <a:spLocks noRot="1" noChangeAspect="1" noMove="1" noResize="1" noEditPoints="1" noAdjustHandles="1" noChangeArrowheads="1" noChangeShapeType="1" noTextEdit="1"/>
              </p:cNvSpPr>
              <p:nvPr/>
            </p:nvSpPr>
            <p:spPr bwMode="auto">
              <a:xfrm>
                <a:off x="1215324" y="1976416"/>
                <a:ext cx="4880676" cy="884238"/>
              </a:xfrm>
              <a:prstGeom prst="rect">
                <a:avLst/>
              </a:prstGeom>
              <a:blipFill>
                <a:blip r:embed="rId2"/>
                <a:stretch>
                  <a:fillRect l="-3745" t="-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bject 5">
                <a:extLst>
                  <a:ext uri="{FF2B5EF4-FFF2-40B4-BE49-F238E27FC236}">
                    <a16:creationId xmlns:a16="http://schemas.microsoft.com/office/drawing/2014/main" id="{C44EED1E-D627-43B1-97BF-09D22285D0DC}"/>
                  </a:ext>
                </a:extLst>
              </p:cNvPr>
              <p:cNvSpPr txBox="1"/>
              <p:nvPr/>
            </p:nvSpPr>
            <p:spPr bwMode="auto">
              <a:xfrm>
                <a:off x="1215324" y="2943462"/>
                <a:ext cx="4880676" cy="884238"/>
              </a:xfrm>
              <a:prstGeom prst="rect">
                <a:avLst/>
              </a:prstGeom>
              <a:noFill/>
            </p:spPr>
            <p:txBody>
              <a:bodyPr>
                <a:normAutofit/>
              </a:bodyPr>
              <a:lstStyle/>
              <a:p>
                <a:r>
                  <a:rPr lang="en-US" sz="3600" dirty="0">
                    <a:solidFill>
                      <a:schemeClr val="tx1"/>
                    </a:solidFill>
                  </a:rPr>
                  <a:t>4</a:t>
                </a:r>
                <a14:m>
                  <m:oMath xmlns:m="http://schemas.openxmlformats.org/officeDocument/2006/math">
                    <m:r>
                      <a:rPr lang="en-US" sz="3600" b="0" i="1" smtClean="0">
                        <a:solidFill>
                          <a:schemeClr val="tx1"/>
                        </a:solidFill>
                        <a:latin typeface="Cambria Math" panose="02040503050406030204" pitchFamily="18" charset="0"/>
                      </a:rPr>
                      <m:t>𝑥</m:t>
                    </m:r>
                    <m:r>
                      <a:rPr lang="en-US" sz="3600" b="0" i="1" smtClean="0">
                        <a:solidFill>
                          <a:schemeClr val="tx1"/>
                        </a:solidFill>
                        <a:latin typeface="Cambria Math" panose="02040503050406030204" pitchFamily="18" charset="0"/>
                      </a:rPr>
                      <m:t>+7</m:t>
                    </m:r>
                    <m:r>
                      <a:rPr lang="en-US" sz="3600" b="0" i="1" smtClean="0">
                        <a:solidFill>
                          <a:schemeClr val="tx1"/>
                        </a:solidFill>
                        <a:latin typeface="Cambria Math" panose="02040503050406030204" pitchFamily="18" charset="0"/>
                      </a:rPr>
                      <m:t>𝑦</m:t>
                    </m:r>
                    <m:r>
                      <a:rPr lang="en-US" sz="3600" b="0" i="1" smtClean="0">
                        <a:solidFill>
                          <a:schemeClr val="tx1"/>
                        </a:solidFill>
                        <a:latin typeface="Cambria Math" panose="02040503050406030204" pitchFamily="18" charset="0"/>
                      </a:rPr>
                      <m:t>−11</m:t>
                    </m:r>
                    <m:r>
                      <a:rPr lang="en-US" sz="3600" b="0" i="1" smtClean="0">
                        <a:solidFill>
                          <a:schemeClr val="tx1"/>
                        </a:solidFill>
                        <a:latin typeface="Cambria Math" panose="02040503050406030204" pitchFamily="18" charset="0"/>
                      </a:rPr>
                      <m:t>𝑧</m:t>
                    </m:r>
                    <m:r>
                      <a:rPr lang="en-US" sz="3600" i="1">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4</m:t>
                    </m:r>
                  </m:oMath>
                </a14:m>
                <a:endParaRPr lang="en-US" sz="3600" dirty="0">
                  <a:solidFill>
                    <a:schemeClr val="tx1"/>
                  </a:solidFill>
                </a:endParaRPr>
              </a:p>
            </p:txBody>
          </p:sp>
        </mc:Choice>
        <mc:Fallback xmlns="">
          <p:sp>
            <p:nvSpPr>
              <p:cNvPr id="25" name="Object 5">
                <a:extLst>
                  <a:ext uri="{FF2B5EF4-FFF2-40B4-BE49-F238E27FC236}">
                    <a16:creationId xmlns:a16="http://schemas.microsoft.com/office/drawing/2014/main" id="{C44EED1E-D627-43B1-97BF-09D22285D0DC}"/>
                  </a:ext>
                </a:extLst>
              </p:cNvPr>
              <p:cNvSpPr txBox="1">
                <a:spLocks noRot="1" noChangeAspect="1" noMove="1" noResize="1" noEditPoints="1" noAdjustHandles="1" noChangeArrowheads="1" noChangeShapeType="1" noTextEdit="1"/>
              </p:cNvSpPr>
              <p:nvPr/>
            </p:nvSpPr>
            <p:spPr bwMode="auto">
              <a:xfrm>
                <a:off x="1215324" y="2943462"/>
                <a:ext cx="4880676" cy="884238"/>
              </a:xfrm>
              <a:prstGeom prst="rect">
                <a:avLst/>
              </a:prstGeom>
              <a:blipFill>
                <a:blip r:embed="rId3"/>
                <a:stretch>
                  <a:fillRect l="-3745" t="-11034"/>
                </a:stretch>
              </a:blipFill>
            </p:spPr>
            <p:txBody>
              <a:bodyPr/>
              <a:lstStyle/>
              <a:p>
                <a:r>
                  <a:rPr lang="en-US">
                    <a:noFill/>
                  </a:rPr>
                  <a:t> </a:t>
                </a:r>
              </a:p>
            </p:txBody>
          </p:sp>
        </mc:Fallback>
      </mc:AlternateContent>
      <p:sp>
        <p:nvSpPr>
          <p:cNvPr id="26" name="Content Placeholder 2">
            <a:extLst>
              <a:ext uri="{FF2B5EF4-FFF2-40B4-BE49-F238E27FC236}">
                <a16:creationId xmlns:a16="http://schemas.microsoft.com/office/drawing/2014/main" id="{C0367396-36A9-4F2F-8FE5-34B31818934D}"/>
              </a:ext>
            </a:extLst>
          </p:cNvPr>
          <p:cNvSpPr txBox="1">
            <a:spLocks/>
          </p:cNvSpPr>
          <p:nvPr/>
        </p:nvSpPr>
        <p:spPr>
          <a:xfrm>
            <a:off x="1215324" y="3852725"/>
            <a:ext cx="10211154" cy="1607094"/>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800" dirty="0">
                <a:solidFill>
                  <a:srgbClr val="00B050"/>
                </a:solidFill>
              </a:rPr>
              <a:t>Then, the only solution is x=1 because submatrices are all good (proper, nonsingular)</a:t>
            </a:r>
          </a:p>
          <a:p>
            <a:pPr marL="68580" indent="0" fontAlgn="auto">
              <a:spcAft>
                <a:spcPts val="0"/>
              </a:spcAft>
              <a:buFont typeface="Arial" panose="020B0604020202020204" pitchFamily="34" charset="0"/>
              <a:buNone/>
            </a:pPr>
            <a:endParaRPr lang="en-US" sz="2800" dirty="0">
              <a:solidFill>
                <a:srgbClr val="00B050"/>
              </a:solidFill>
            </a:endParaRPr>
          </a:p>
          <a:p>
            <a:pPr marL="68580" indent="0" fontAlgn="auto">
              <a:spcAft>
                <a:spcPts val="0"/>
              </a:spcAft>
              <a:buFont typeface="Arial" panose="020B0604020202020204" pitchFamily="34" charset="0"/>
              <a:buNone/>
            </a:pPr>
            <a:endParaRPr lang="en-US" sz="2800" dirty="0">
              <a:solidFill>
                <a:srgbClr val="00B050"/>
              </a:solidFill>
            </a:endParaRPr>
          </a:p>
        </p:txBody>
      </p:sp>
      <mc:AlternateContent xmlns:mc="http://schemas.openxmlformats.org/markup-compatibility/2006" xmlns:a14="http://schemas.microsoft.com/office/drawing/2010/main">
        <mc:Choice Requires="a14">
          <p:sp>
            <p:nvSpPr>
              <p:cNvPr id="9" name="Object 5">
                <a:extLst>
                  <a:ext uri="{FF2B5EF4-FFF2-40B4-BE49-F238E27FC236}">
                    <a16:creationId xmlns:a16="http://schemas.microsoft.com/office/drawing/2014/main" id="{EFFE3935-931D-4C71-A374-41F3340AFEF2}"/>
                  </a:ext>
                </a:extLst>
              </p:cNvPr>
              <p:cNvSpPr txBox="1"/>
              <p:nvPr/>
            </p:nvSpPr>
            <p:spPr bwMode="auto">
              <a:xfrm>
                <a:off x="1215324" y="4907970"/>
                <a:ext cx="1149444" cy="1205141"/>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d>
                        <m:dPr>
                          <m:ctrlPr>
                            <a:rPr lang="en-US" sz="4000" i="1" smtClean="0">
                              <a:solidFill>
                                <a:schemeClr val="tx1"/>
                              </a:solidFill>
                              <a:latin typeface="Cambria Math" panose="02040503050406030204" pitchFamily="18" charset="0"/>
                            </a:rPr>
                          </m:ctrlPr>
                        </m:dPr>
                        <m:e>
                          <m:eqArr>
                            <m:eqArrPr>
                              <m:ctrlPr>
                                <a:rPr lang="en-US" sz="4000" b="0" i="1" smtClean="0">
                                  <a:solidFill>
                                    <a:schemeClr val="tx1"/>
                                  </a:solidFill>
                                  <a:latin typeface="Cambria Math" panose="02040503050406030204" pitchFamily="18" charset="0"/>
                                </a:rPr>
                              </m:ctrlPr>
                            </m:eqArrPr>
                            <m:e>
                              <m:r>
                                <a:rPr lang="en-US" sz="4000" b="0" i="1" smtClean="0">
                                  <a:solidFill>
                                    <a:schemeClr val="tx1"/>
                                  </a:solidFill>
                                  <a:latin typeface="Cambria Math" panose="02040503050406030204" pitchFamily="18" charset="0"/>
                                </a:rPr>
                                <m:t>2 5</m:t>
                              </m:r>
                            </m:e>
                            <m:e>
                              <m:r>
                                <a:rPr lang="en-US" sz="4000" b="0" i="1" smtClean="0">
                                  <a:solidFill>
                                    <a:schemeClr val="tx1"/>
                                  </a:solidFill>
                                  <a:latin typeface="Cambria Math" panose="02040503050406030204" pitchFamily="18" charset="0"/>
                                </a:rPr>
                                <m:t>4 7</m:t>
                              </m:r>
                            </m:e>
                          </m:eqArr>
                        </m:e>
                      </m:d>
                    </m:oMath>
                  </m:oMathPara>
                </a14:m>
                <a:endParaRPr lang="en-US" sz="4000" dirty="0">
                  <a:solidFill>
                    <a:schemeClr val="tx1"/>
                  </a:solidFill>
                </a:endParaRPr>
              </a:p>
            </p:txBody>
          </p:sp>
        </mc:Choice>
        <mc:Fallback xmlns="">
          <p:sp>
            <p:nvSpPr>
              <p:cNvPr id="9" name="Object 5">
                <a:extLst>
                  <a:ext uri="{FF2B5EF4-FFF2-40B4-BE49-F238E27FC236}">
                    <a16:creationId xmlns:a16="http://schemas.microsoft.com/office/drawing/2014/main" id="{EFFE3935-931D-4C71-A374-41F3340AFEF2}"/>
                  </a:ext>
                </a:extLst>
              </p:cNvPr>
              <p:cNvSpPr txBox="1">
                <a:spLocks noRot="1" noChangeAspect="1" noMove="1" noResize="1" noEditPoints="1" noAdjustHandles="1" noChangeArrowheads="1" noChangeShapeType="1" noTextEdit="1"/>
              </p:cNvSpPr>
              <p:nvPr/>
            </p:nvSpPr>
            <p:spPr bwMode="auto">
              <a:xfrm>
                <a:off x="1215324" y="4907970"/>
                <a:ext cx="1149444" cy="1205141"/>
              </a:xfrm>
              <a:prstGeom prst="rect">
                <a:avLst/>
              </a:prstGeom>
              <a:blipFill>
                <a:blip r:embed="rId4"/>
                <a:stretch>
                  <a:fillRect r="-6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bject 5">
                <a:extLst>
                  <a:ext uri="{FF2B5EF4-FFF2-40B4-BE49-F238E27FC236}">
                    <a16:creationId xmlns:a16="http://schemas.microsoft.com/office/drawing/2014/main" id="{359A67A5-8D1D-4C13-A89D-F815BA8294F6}"/>
                  </a:ext>
                </a:extLst>
              </p:cNvPr>
              <p:cNvSpPr txBox="1"/>
              <p:nvPr/>
            </p:nvSpPr>
            <p:spPr bwMode="auto">
              <a:xfrm>
                <a:off x="3263307" y="4907970"/>
                <a:ext cx="1149444" cy="1205141"/>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d>
                        <m:dPr>
                          <m:ctrlPr>
                            <a:rPr lang="en-US" sz="4000" i="1" smtClean="0">
                              <a:solidFill>
                                <a:schemeClr val="tx1"/>
                              </a:solidFill>
                              <a:latin typeface="Cambria Math" panose="02040503050406030204" pitchFamily="18" charset="0"/>
                            </a:rPr>
                          </m:ctrlPr>
                        </m:dPr>
                        <m:e>
                          <m:eqArr>
                            <m:eqArrPr>
                              <m:ctrlPr>
                                <a:rPr lang="en-US" sz="4000" b="0" i="1" smtClean="0">
                                  <a:solidFill>
                                    <a:schemeClr val="tx1"/>
                                  </a:solidFill>
                                  <a:latin typeface="Cambria Math" panose="02040503050406030204" pitchFamily="18" charset="0"/>
                                </a:rPr>
                              </m:ctrlPr>
                            </m:eqArrPr>
                            <m:e>
                              <m:r>
                                <a:rPr lang="en-US" sz="4000" b="0" i="1" smtClean="0">
                                  <a:solidFill>
                                    <a:schemeClr val="tx1"/>
                                  </a:solidFill>
                                  <a:latin typeface="Cambria Math" panose="02040503050406030204" pitchFamily="18" charset="0"/>
                                </a:rPr>
                                <m:t>2 −3</m:t>
                              </m:r>
                            </m:e>
                            <m:e>
                              <m:r>
                                <a:rPr lang="en-US" sz="4000" b="0" i="1" smtClean="0">
                                  <a:solidFill>
                                    <a:schemeClr val="tx1"/>
                                  </a:solidFill>
                                  <a:latin typeface="Cambria Math" panose="02040503050406030204" pitchFamily="18" charset="0"/>
                                </a:rPr>
                                <m:t>4 −11</m:t>
                              </m:r>
                            </m:e>
                          </m:eqArr>
                        </m:e>
                      </m:d>
                    </m:oMath>
                  </m:oMathPara>
                </a14:m>
                <a:endParaRPr lang="en-US" sz="4000" dirty="0">
                  <a:solidFill>
                    <a:schemeClr val="tx1"/>
                  </a:solidFill>
                </a:endParaRPr>
              </a:p>
            </p:txBody>
          </p:sp>
        </mc:Choice>
        <mc:Fallback xmlns="">
          <p:sp>
            <p:nvSpPr>
              <p:cNvPr id="13" name="Object 5">
                <a:extLst>
                  <a:ext uri="{FF2B5EF4-FFF2-40B4-BE49-F238E27FC236}">
                    <a16:creationId xmlns:a16="http://schemas.microsoft.com/office/drawing/2014/main" id="{359A67A5-8D1D-4C13-A89D-F815BA8294F6}"/>
                  </a:ext>
                </a:extLst>
              </p:cNvPr>
              <p:cNvSpPr txBox="1">
                <a:spLocks noRot="1" noChangeAspect="1" noMove="1" noResize="1" noEditPoints="1" noAdjustHandles="1" noChangeArrowheads="1" noChangeShapeType="1" noTextEdit="1"/>
              </p:cNvSpPr>
              <p:nvPr/>
            </p:nvSpPr>
            <p:spPr bwMode="auto">
              <a:xfrm>
                <a:off x="3263307" y="4907970"/>
                <a:ext cx="1149444" cy="1205141"/>
              </a:xfrm>
              <a:prstGeom prst="rect">
                <a:avLst/>
              </a:prstGeom>
              <a:blipFill>
                <a:blip r:embed="rId5"/>
                <a:stretch>
                  <a:fillRect r="-83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ject 5">
                <a:extLst>
                  <a:ext uri="{FF2B5EF4-FFF2-40B4-BE49-F238E27FC236}">
                    <a16:creationId xmlns:a16="http://schemas.microsoft.com/office/drawing/2014/main" id="{B27CA774-14F9-4A6F-90D1-F8CA3240D431}"/>
                  </a:ext>
                </a:extLst>
              </p:cNvPr>
              <p:cNvSpPr txBox="1"/>
              <p:nvPr/>
            </p:nvSpPr>
            <p:spPr bwMode="auto">
              <a:xfrm>
                <a:off x="6355828" y="4907970"/>
                <a:ext cx="1149444" cy="1205141"/>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d>
                        <m:dPr>
                          <m:ctrlPr>
                            <a:rPr lang="en-US" sz="4000" i="1" smtClean="0">
                              <a:solidFill>
                                <a:schemeClr val="tx1"/>
                              </a:solidFill>
                              <a:latin typeface="Cambria Math" panose="02040503050406030204" pitchFamily="18" charset="0"/>
                            </a:rPr>
                          </m:ctrlPr>
                        </m:dPr>
                        <m:e>
                          <m:eqArr>
                            <m:eqArrPr>
                              <m:ctrlPr>
                                <a:rPr lang="en-US" sz="4000" b="0" i="1" smtClean="0">
                                  <a:solidFill>
                                    <a:schemeClr val="tx1"/>
                                  </a:solidFill>
                                  <a:latin typeface="Cambria Math" panose="02040503050406030204" pitchFamily="18" charset="0"/>
                                </a:rPr>
                              </m:ctrlPr>
                            </m:eqArrPr>
                            <m:e>
                              <m:r>
                                <a:rPr lang="en-US" sz="4000" b="0" i="1" smtClean="0">
                                  <a:solidFill>
                                    <a:schemeClr val="tx1"/>
                                  </a:solidFill>
                                  <a:latin typeface="Cambria Math" panose="02040503050406030204" pitchFamily="18" charset="0"/>
                                </a:rPr>
                                <m:t>5 −3</m:t>
                              </m:r>
                            </m:e>
                            <m:e>
                              <m:r>
                                <a:rPr lang="en-US" sz="4000" b="0" i="1" smtClean="0">
                                  <a:solidFill>
                                    <a:schemeClr val="tx1"/>
                                  </a:solidFill>
                                  <a:latin typeface="Cambria Math" panose="02040503050406030204" pitchFamily="18" charset="0"/>
                                </a:rPr>
                                <m:t>7 −11</m:t>
                              </m:r>
                            </m:e>
                          </m:eqArr>
                        </m:e>
                      </m:d>
                    </m:oMath>
                  </m:oMathPara>
                </a14:m>
                <a:endParaRPr lang="en-US" sz="4000" dirty="0">
                  <a:solidFill>
                    <a:schemeClr val="tx1"/>
                  </a:solidFill>
                </a:endParaRPr>
              </a:p>
            </p:txBody>
          </p:sp>
        </mc:Choice>
        <mc:Fallback xmlns="">
          <p:sp>
            <p:nvSpPr>
              <p:cNvPr id="14" name="Object 5">
                <a:extLst>
                  <a:ext uri="{FF2B5EF4-FFF2-40B4-BE49-F238E27FC236}">
                    <a16:creationId xmlns:a16="http://schemas.microsoft.com/office/drawing/2014/main" id="{B27CA774-14F9-4A6F-90D1-F8CA3240D431}"/>
                  </a:ext>
                </a:extLst>
              </p:cNvPr>
              <p:cNvSpPr txBox="1">
                <a:spLocks noRot="1" noChangeAspect="1" noMove="1" noResize="1" noEditPoints="1" noAdjustHandles="1" noChangeArrowheads="1" noChangeShapeType="1" noTextEdit="1"/>
              </p:cNvSpPr>
              <p:nvPr/>
            </p:nvSpPr>
            <p:spPr bwMode="auto">
              <a:xfrm>
                <a:off x="6355828" y="4907970"/>
                <a:ext cx="1149444" cy="1205141"/>
              </a:xfrm>
              <a:prstGeom prst="rect">
                <a:avLst/>
              </a:prstGeom>
              <a:blipFill>
                <a:blip r:embed="rId6"/>
                <a:stretch>
                  <a:fillRect r="-84043"/>
                </a:stretch>
              </a:blipFill>
            </p:spPr>
            <p:txBody>
              <a:bodyPr/>
              <a:lstStyle/>
              <a:p>
                <a:r>
                  <a:rPr lang="en-US">
                    <a:noFill/>
                  </a:rPr>
                  <a:t> </a:t>
                </a:r>
              </a:p>
            </p:txBody>
          </p:sp>
        </mc:Fallback>
      </mc:AlternateContent>
    </p:spTree>
    <p:extLst>
      <p:ext uri="{BB962C8B-B14F-4D97-AF65-F5344CB8AC3E}">
        <p14:creationId xmlns:p14="http://schemas.microsoft.com/office/powerpoint/2010/main" val="1830885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Null Space, Necessity &amp; Sufficiency</a:t>
            </a:r>
          </a:p>
        </p:txBody>
      </p:sp>
      <p:graphicFrame>
        <p:nvGraphicFramePr>
          <p:cNvPr id="6" name="Object 5"/>
          <p:cNvGraphicFramePr>
            <a:graphicFrameLocks noChangeAspect="1"/>
          </p:cNvGraphicFramePr>
          <p:nvPr/>
        </p:nvGraphicFramePr>
        <p:xfrm>
          <a:off x="344521" y="2482721"/>
          <a:ext cx="6477263" cy="1165041"/>
        </p:xfrm>
        <a:graphic>
          <a:graphicData uri="http://schemas.openxmlformats.org/presentationml/2006/ole">
            <mc:AlternateContent xmlns:mc="http://schemas.openxmlformats.org/markup-compatibility/2006">
              <mc:Choice xmlns:v="urn:schemas-microsoft-com:vml" Requires="v">
                <p:oleObj spid="_x0000_s101399" name="Equation" r:id="rId3" imgW="1054080" imgH="215640" progId="Equation.DSMT4">
                  <p:embed/>
                </p:oleObj>
              </mc:Choice>
              <mc:Fallback>
                <p:oleObj name="Equation" r:id="rId3" imgW="1054080" imgH="215640" progId="Equation.DSMT4">
                  <p:embed/>
                  <p:pic>
                    <p:nvPicPr>
                      <p:cNvPr id="6" name="Object 5"/>
                      <p:cNvPicPr>
                        <a:picLocks noChangeAspect="1" noChangeArrowheads="1"/>
                      </p:cNvPicPr>
                      <p:nvPr/>
                    </p:nvPicPr>
                    <p:blipFill>
                      <a:blip r:embed="rId4"/>
                      <a:srcRect/>
                      <a:stretch>
                        <a:fillRect/>
                      </a:stretch>
                    </p:blipFill>
                    <p:spPr bwMode="auto">
                      <a:xfrm>
                        <a:off x="344521" y="2482721"/>
                        <a:ext cx="6477263" cy="1165041"/>
                      </a:xfrm>
                      <a:prstGeom prst="rect">
                        <a:avLst/>
                      </a:prstGeom>
                      <a:noFill/>
                    </p:spPr>
                  </p:pic>
                </p:oleObj>
              </mc:Fallback>
            </mc:AlternateContent>
          </a:graphicData>
        </a:graphic>
      </p:graphicFrame>
      <p:sp>
        <p:nvSpPr>
          <p:cNvPr id="13" name="Content Placeholder 2"/>
          <p:cNvSpPr>
            <a:spLocks noGrp="1"/>
          </p:cNvSpPr>
          <p:nvPr>
            <p:ph idx="1"/>
          </p:nvPr>
        </p:nvSpPr>
        <p:spPr>
          <a:xfrm>
            <a:off x="3778950" y="3459807"/>
            <a:ext cx="3484345" cy="394653"/>
          </a:xfrm>
        </p:spPr>
        <p:txBody>
          <a:bodyPr>
            <a:noAutofit/>
          </a:bodyPr>
          <a:lstStyle/>
          <a:p>
            <a:pPr marL="68580" indent="0">
              <a:buNone/>
            </a:pPr>
            <a:r>
              <a:rPr lang="en-US" sz="2000" dirty="0">
                <a:solidFill>
                  <a:srgbClr val="FF0000"/>
                </a:solidFill>
              </a:rPr>
              <a:t>No Significant Info on x</a:t>
            </a:r>
            <a:endParaRPr lang="en-US" sz="2000" dirty="0">
              <a:solidFill>
                <a:srgbClr val="009900"/>
              </a:solidFill>
            </a:endParaRPr>
          </a:p>
        </p:txBody>
      </p:sp>
      <p:sp>
        <p:nvSpPr>
          <p:cNvPr id="14" name="Content Placeholder 2"/>
          <p:cNvSpPr txBox="1">
            <a:spLocks/>
          </p:cNvSpPr>
          <p:nvPr/>
        </p:nvSpPr>
        <p:spPr>
          <a:xfrm>
            <a:off x="535140" y="3459807"/>
            <a:ext cx="2188743" cy="394653"/>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a:solidFill>
                  <a:srgbClr val="FF0000"/>
                </a:solidFill>
              </a:rPr>
              <a:t>Null Space</a:t>
            </a:r>
            <a:endParaRPr lang="en-US" sz="2000" dirty="0">
              <a:solidFill>
                <a:srgbClr val="009900"/>
              </a:solidFill>
            </a:endParaRPr>
          </a:p>
        </p:txBody>
      </p:sp>
      <p:sp>
        <p:nvSpPr>
          <p:cNvPr id="12" name="Content Placeholder 2"/>
          <p:cNvSpPr txBox="1">
            <a:spLocks/>
          </p:cNvSpPr>
          <p:nvPr/>
        </p:nvSpPr>
        <p:spPr bwMode="auto">
          <a:xfrm>
            <a:off x="351610" y="4385226"/>
            <a:ext cx="11719894" cy="2198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spcBef>
                <a:spcPts val="0"/>
              </a:spcBef>
              <a:spcAft>
                <a:spcPts val="0"/>
              </a:spcAft>
            </a:pPr>
            <a:r>
              <a:rPr lang="en-US" sz="2000" dirty="0">
                <a:solidFill>
                  <a:srgbClr val="009900"/>
                </a:solidFill>
                <a:latin typeface="Arial" panose="020B0604020202020204" pitchFamily="34" charset="0"/>
                <a:cs typeface="Arial" panose="020B0604020202020204" pitchFamily="34" charset="0"/>
              </a:rPr>
              <a:t>Necessity: </a:t>
            </a:r>
            <a:r>
              <a:rPr lang="en-US" sz="2000" b="0" dirty="0">
                <a:solidFill>
                  <a:schemeClr val="tx1"/>
                </a:solidFill>
                <a:latin typeface="Arial" panose="020B0604020202020204" pitchFamily="34" charset="0"/>
                <a:cs typeface="Arial" panose="020B0604020202020204" pitchFamily="34" charset="0"/>
              </a:rPr>
              <a:t>A has </a:t>
            </a:r>
            <a:r>
              <a:rPr lang="en-US" sz="2000" b="0" dirty="0">
                <a:solidFill>
                  <a:srgbClr val="009900"/>
                </a:solidFill>
                <a:latin typeface="Arial" panose="020B0604020202020204" pitchFamily="34" charset="0"/>
                <a:cs typeface="Arial" panose="020B0604020202020204" pitchFamily="34" charset="0"/>
              </a:rPr>
              <a:t>m≥2k rows </a:t>
            </a:r>
            <a:r>
              <a:rPr lang="en-US" sz="2000" b="0" dirty="0">
                <a:solidFill>
                  <a:schemeClr val="tx1"/>
                </a:solidFill>
                <a:latin typeface="Arial" panose="020B0604020202020204" pitchFamily="34" charset="0"/>
                <a:cs typeface="Arial" panose="020B0604020202020204" pitchFamily="34" charset="0"/>
              </a:rPr>
              <a:t>(otherwise A(x</a:t>
            </a:r>
            <a:r>
              <a:rPr lang="en-US" sz="2000" b="0" baseline="-25000" dirty="0">
                <a:solidFill>
                  <a:schemeClr val="tx1"/>
                </a:solidFill>
                <a:latin typeface="Arial" panose="020B0604020202020204" pitchFamily="34" charset="0"/>
                <a:cs typeface="Arial" panose="020B0604020202020204" pitchFamily="34" charset="0"/>
              </a:rPr>
              <a:t>1</a:t>
            </a:r>
            <a:r>
              <a:rPr lang="en-US" sz="2000" b="0" dirty="0">
                <a:solidFill>
                  <a:schemeClr val="tx1"/>
                </a:solidFill>
                <a:latin typeface="Arial" panose="020B0604020202020204" pitchFamily="34" charset="0"/>
                <a:cs typeface="Arial" panose="020B0604020202020204" pitchFamily="34" charset="0"/>
              </a:rPr>
              <a:t>-x</a:t>
            </a:r>
            <a:r>
              <a:rPr lang="en-US" sz="2000" b="0" baseline="-25000" dirty="0">
                <a:solidFill>
                  <a:schemeClr val="tx1"/>
                </a:solidFill>
                <a:latin typeface="Arial" panose="020B0604020202020204" pitchFamily="34" charset="0"/>
                <a:cs typeface="Arial" panose="020B0604020202020204" pitchFamily="34" charset="0"/>
              </a:rPr>
              <a:t>2</a:t>
            </a:r>
            <a:r>
              <a:rPr lang="en-US" sz="2000" b="0" dirty="0">
                <a:solidFill>
                  <a:schemeClr val="tx1"/>
                </a:solidFill>
                <a:latin typeface="Arial" panose="020B0604020202020204" pitchFamily="34" charset="0"/>
                <a:cs typeface="Arial" panose="020B0604020202020204" pitchFamily="34" charset="0"/>
              </a:rPr>
              <a:t>)=0)</a:t>
            </a:r>
          </a:p>
          <a:p>
            <a:pPr>
              <a:spcBef>
                <a:spcPts val="0"/>
              </a:spcBef>
              <a:spcAft>
                <a:spcPts val="0"/>
              </a:spcAft>
            </a:pPr>
            <a:r>
              <a:rPr lang="en-US" sz="2000" b="0" dirty="0">
                <a:solidFill>
                  <a:srgbClr val="FF9900"/>
                </a:solidFill>
                <a:latin typeface="Arial" panose="020B0604020202020204" pitchFamily="34" charset="0"/>
                <a:cs typeface="Arial" panose="020B0604020202020204" pitchFamily="34" charset="0"/>
              </a:rPr>
              <a:t>The difference of two k-sparse vectors can be 2k-sparse. A 2k-sparse vector cannot be uniquely determined if A contains less than 2k rows (that is, we cannot uniquely find a k-sparse vector).</a:t>
            </a:r>
          </a:p>
          <a:p>
            <a:pPr>
              <a:spcBef>
                <a:spcPts val="0"/>
              </a:spcBef>
              <a:spcAft>
                <a:spcPts val="0"/>
              </a:spcAft>
            </a:pPr>
            <a:r>
              <a:rPr lang="en-US" sz="2000" dirty="0">
                <a:solidFill>
                  <a:srgbClr val="0000FF"/>
                </a:solidFill>
                <a:latin typeface="Arial" panose="020B0604020202020204" pitchFamily="34" charset="0"/>
                <a:cs typeface="Arial" panose="020B0604020202020204" pitchFamily="34" charset="0"/>
              </a:rPr>
              <a:t>Sufficiency: </a:t>
            </a:r>
            <a:r>
              <a:rPr lang="en-US" sz="2000" b="0" dirty="0">
                <a:solidFill>
                  <a:schemeClr val="tx1"/>
                </a:solidFill>
                <a:latin typeface="Arial" panose="020B0604020202020204" pitchFamily="34" charset="0"/>
                <a:cs typeface="Arial" panose="020B0604020202020204" pitchFamily="34" charset="0"/>
              </a:rPr>
              <a:t>All </a:t>
            </a:r>
            <a:r>
              <a:rPr lang="en-US" sz="2000" b="0" dirty="0">
                <a:solidFill>
                  <a:srgbClr val="0000FF"/>
                </a:solidFill>
                <a:latin typeface="Arial" panose="020B0604020202020204" pitchFamily="34" charset="0"/>
                <a:cs typeface="Arial" panose="020B0604020202020204" pitchFamily="34" charset="0"/>
              </a:rPr>
              <a:t>mx2k sub-matrices </a:t>
            </a:r>
            <a:r>
              <a:rPr lang="en-US" sz="2000" b="0" dirty="0">
                <a:solidFill>
                  <a:schemeClr val="tx1"/>
                </a:solidFill>
                <a:latin typeface="Arial" panose="020B0604020202020204" pitchFamily="34" charset="0"/>
                <a:cs typeface="Arial" panose="020B0604020202020204" pitchFamily="34" charset="0"/>
              </a:rPr>
              <a:t>are full rank (thus x</a:t>
            </a:r>
            <a:r>
              <a:rPr lang="en-US" sz="2000" b="0" baseline="-25000" dirty="0">
                <a:solidFill>
                  <a:schemeClr val="tx1"/>
                </a:solidFill>
                <a:latin typeface="Arial" panose="020B0604020202020204" pitchFamily="34" charset="0"/>
                <a:cs typeface="Arial" panose="020B0604020202020204" pitchFamily="34" charset="0"/>
              </a:rPr>
              <a:t>1</a:t>
            </a:r>
            <a:r>
              <a:rPr lang="en-US" sz="2000" b="0" dirty="0">
                <a:solidFill>
                  <a:schemeClr val="tx1"/>
                </a:solidFill>
                <a:latin typeface="Arial" panose="020B0604020202020204" pitchFamily="34" charset="0"/>
                <a:cs typeface="Arial" panose="020B0604020202020204" pitchFamily="34" charset="0"/>
              </a:rPr>
              <a:t>≠x</a:t>
            </a:r>
            <a:r>
              <a:rPr lang="en-US" sz="2000" b="0" baseline="-25000" dirty="0">
                <a:solidFill>
                  <a:schemeClr val="tx1"/>
                </a:solidFill>
                <a:latin typeface="Arial" panose="020B0604020202020204" pitchFamily="34" charset="0"/>
                <a:cs typeface="Arial" panose="020B0604020202020204" pitchFamily="34" charset="0"/>
              </a:rPr>
              <a:t>2 </a:t>
            </a:r>
            <a:r>
              <a:rPr lang="en-US" sz="2000" b="0" dirty="0">
                <a:solidFill>
                  <a:schemeClr val="tx1"/>
                </a:solidFill>
                <a:latin typeface="Arial" panose="020B0604020202020204" pitchFamily="34" charset="0"/>
                <a:cs typeface="Arial" panose="020B0604020202020204" pitchFamily="34" charset="0"/>
              </a:rPr>
              <a:t>can be always separated)</a:t>
            </a:r>
          </a:p>
          <a:p>
            <a:pPr>
              <a:spcBef>
                <a:spcPts val="0"/>
              </a:spcBef>
              <a:spcAft>
                <a:spcPts val="0"/>
              </a:spcAft>
            </a:pPr>
            <a:r>
              <a:rPr lang="en-US" sz="2000" b="0" dirty="0">
                <a:solidFill>
                  <a:srgbClr val="FF9900"/>
                </a:solidFill>
                <a:latin typeface="Arial" panose="020B0604020202020204" pitchFamily="34" charset="0"/>
                <a:cs typeface="Arial" panose="020B0604020202020204" pitchFamily="34" charset="0"/>
              </a:rPr>
              <a:t>A k-sparse vector can be uniquely determined if the null space of A contains no 2k-sparse vectors (that is, A(x</a:t>
            </a:r>
            <a:r>
              <a:rPr lang="en-US" sz="2000" b="0" baseline="-25000" dirty="0">
                <a:solidFill>
                  <a:srgbClr val="FF9900"/>
                </a:solidFill>
                <a:latin typeface="Arial" panose="020B0604020202020204" pitchFamily="34" charset="0"/>
                <a:cs typeface="Arial" panose="020B0604020202020204" pitchFamily="34" charset="0"/>
              </a:rPr>
              <a:t>1</a:t>
            </a:r>
            <a:r>
              <a:rPr lang="en-US" sz="2000" b="0" dirty="0">
                <a:solidFill>
                  <a:srgbClr val="FF9900"/>
                </a:solidFill>
                <a:latin typeface="Arial" panose="020B0604020202020204" pitchFamily="34" charset="0"/>
                <a:cs typeface="Arial" panose="020B0604020202020204" pitchFamily="34" charset="0"/>
              </a:rPr>
              <a:t>-x</a:t>
            </a:r>
            <a:r>
              <a:rPr lang="en-US" sz="2000" b="0" baseline="-25000" dirty="0">
                <a:solidFill>
                  <a:srgbClr val="FF9900"/>
                </a:solidFill>
                <a:latin typeface="Arial" panose="020B0604020202020204" pitchFamily="34" charset="0"/>
                <a:cs typeface="Arial" panose="020B0604020202020204" pitchFamily="34" charset="0"/>
              </a:rPr>
              <a:t>2</a:t>
            </a:r>
            <a:r>
              <a:rPr lang="en-US" sz="2000" b="0" dirty="0">
                <a:solidFill>
                  <a:srgbClr val="FF9900"/>
                </a:solidFill>
                <a:latin typeface="Arial" panose="020B0604020202020204" pitchFamily="34" charset="0"/>
                <a:cs typeface="Arial" panose="020B0604020202020204" pitchFamily="34" charset="0"/>
              </a:rPr>
              <a:t>) cannot be zero if two k-sparse vectors are not the same, because we can solve the linear system to find the unique solution (all other k-sparse vectors won’t give the same data).</a:t>
            </a:r>
            <a:r>
              <a:rPr lang="en-US" sz="2000" dirty="0">
                <a:solidFill>
                  <a:schemeClr val="tx1"/>
                </a:solidFill>
                <a:latin typeface="Arial" panose="020B0604020202020204" pitchFamily="34" charset="0"/>
                <a:cs typeface="Arial" panose="020B0604020202020204" pitchFamily="34" charset="0"/>
              </a:rPr>
              <a:t>  </a:t>
            </a:r>
          </a:p>
        </p:txBody>
      </p:sp>
      <p:pic>
        <p:nvPicPr>
          <p:cNvPr id="25" name="Picture 2" descr="http://www.math.cornell.edu/~mec/Winter2009/RalucaRemus/Lecture1/Images/matrix.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0811" y="1679531"/>
            <a:ext cx="4881716" cy="260250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bwMode="auto">
          <a:xfrm>
            <a:off x="7799741" y="2393586"/>
            <a:ext cx="3908322" cy="914400"/>
          </a:xfrm>
          <a:prstGeom prst="rect">
            <a:avLst/>
          </a:prstGeom>
          <a:solidFill>
            <a:srgbClr val="0099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a:p>
        </p:txBody>
      </p:sp>
      <p:sp>
        <p:nvSpPr>
          <p:cNvPr id="27" name="Rectangle 26"/>
          <p:cNvSpPr/>
          <p:nvPr/>
        </p:nvSpPr>
        <p:spPr bwMode="auto">
          <a:xfrm>
            <a:off x="9147375" y="2393586"/>
            <a:ext cx="812390" cy="91440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a:p>
        </p:txBody>
      </p:sp>
      <p:sp>
        <p:nvSpPr>
          <p:cNvPr id="28" name="Rectangle 27"/>
          <p:cNvSpPr/>
          <p:nvPr/>
        </p:nvSpPr>
        <p:spPr bwMode="auto">
          <a:xfrm>
            <a:off x="8741180" y="2393586"/>
            <a:ext cx="812390" cy="91440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a:p>
        </p:txBody>
      </p:sp>
      <p:sp>
        <p:nvSpPr>
          <p:cNvPr id="29" name="Rectangle 28"/>
          <p:cNvSpPr/>
          <p:nvPr/>
        </p:nvSpPr>
        <p:spPr bwMode="auto">
          <a:xfrm>
            <a:off x="10174232" y="2393586"/>
            <a:ext cx="812390" cy="91440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a:p>
        </p:txBody>
      </p:sp>
      <p:cxnSp>
        <p:nvCxnSpPr>
          <p:cNvPr id="30" name="Straight Connector 29"/>
          <p:cNvCxnSpPr/>
          <p:nvPr/>
        </p:nvCxnSpPr>
        <p:spPr bwMode="auto">
          <a:xfrm>
            <a:off x="9147375" y="3397157"/>
            <a:ext cx="812390" cy="0"/>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
        <p:nvSpPr>
          <p:cNvPr id="31" name="Content Placeholder 2"/>
          <p:cNvSpPr txBox="1">
            <a:spLocks/>
          </p:cNvSpPr>
          <p:nvPr/>
        </p:nvSpPr>
        <p:spPr bwMode="auto">
          <a:xfrm>
            <a:off x="9271505" y="3313915"/>
            <a:ext cx="776748" cy="47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r>
              <a:rPr lang="en-US" sz="2400" dirty="0">
                <a:solidFill>
                  <a:srgbClr val="009900"/>
                </a:solidFill>
              </a:rPr>
              <a:t>2k</a:t>
            </a:r>
            <a:endParaRPr lang="en-US" sz="2400" dirty="0">
              <a:solidFill>
                <a:srgbClr val="9900FF"/>
              </a:solidFill>
            </a:endParaRPr>
          </a:p>
          <a:p>
            <a:r>
              <a:rPr lang="en-US" sz="2400" dirty="0">
                <a:solidFill>
                  <a:schemeClr val="tx1"/>
                </a:solidFill>
              </a:rPr>
              <a:t>  </a:t>
            </a:r>
          </a:p>
        </p:txBody>
      </p:sp>
    </p:spTree>
    <p:extLst>
      <p:ext uri="{BB962C8B-B14F-4D97-AF65-F5344CB8AC3E}">
        <p14:creationId xmlns:p14="http://schemas.microsoft.com/office/powerpoint/2010/main" val="152772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Algebraic View of Compressive Sensing</a:t>
            </a:r>
          </a:p>
        </p:txBody>
      </p:sp>
      <p:sp>
        <p:nvSpPr>
          <p:cNvPr id="3" name="Content Placeholder 2"/>
          <p:cNvSpPr>
            <a:spLocks noGrp="1"/>
          </p:cNvSpPr>
          <p:nvPr>
            <p:ph idx="1"/>
          </p:nvPr>
        </p:nvSpPr>
        <p:spPr>
          <a:xfrm>
            <a:off x="943549" y="4858230"/>
            <a:ext cx="2760407" cy="698597"/>
          </a:xfrm>
        </p:spPr>
        <p:txBody>
          <a:bodyPr>
            <a:noAutofit/>
          </a:bodyPr>
          <a:lstStyle/>
          <a:p>
            <a:r>
              <a:rPr lang="en-US" sz="2800" dirty="0">
                <a:solidFill>
                  <a:srgbClr val="FF0000"/>
                </a:solidFill>
              </a:rPr>
              <a:t>Sparsity=k</a:t>
            </a:r>
            <a:endParaRPr lang="en-US" sz="2800" dirty="0">
              <a:solidFill>
                <a:srgbClr val="009900"/>
              </a:solidFill>
            </a:endParaRPr>
          </a:p>
        </p:txBody>
      </p:sp>
      <p:pic>
        <p:nvPicPr>
          <p:cNvPr id="2050" name="Picture 2" descr="http://www.math.cornell.edu/~mec/Winter2009/RalucaRemus/Lecture1/Images/matrix.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3174" y="1679531"/>
            <a:ext cx="4881716" cy="26025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5262104" y="2393586"/>
            <a:ext cx="3908322" cy="914400"/>
          </a:xfrm>
          <a:prstGeom prst="rect">
            <a:avLst/>
          </a:prstGeom>
          <a:solidFill>
            <a:srgbClr val="0099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a:p>
        </p:txBody>
      </p:sp>
      <p:sp>
        <p:nvSpPr>
          <p:cNvPr id="9" name="Content Placeholder 2"/>
          <p:cNvSpPr txBox="1">
            <a:spLocks/>
          </p:cNvSpPr>
          <p:nvPr/>
        </p:nvSpPr>
        <p:spPr bwMode="auto">
          <a:xfrm>
            <a:off x="4613174" y="4213313"/>
            <a:ext cx="7495054" cy="24815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spcBef>
                <a:spcPts val="0"/>
              </a:spcBef>
              <a:spcAft>
                <a:spcPts val="0"/>
              </a:spcAft>
            </a:pPr>
            <a:r>
              <a:rPr lang="en-US" sz="2000" dirty="0">
                <a:solidFill>
                  <a:srgbClr val="009900"/>
                </a:solidFill>
                <a:latin typeface="Arial" panose="020B0604020202020204" pitchFamily="34" charset="0"/>
                <a:cs typeface="Arial" panose="020B0604020202020204" pitchFamily="34" charset="0"/>
              </a:rPr>
              <a:t>Necessity: </a:t>
            </a:r>
            <a:r>
              <a:rPr lang="en-US" sz="2000" b="0" dirty="0">
                <a:solidFill>
                  <a:schemeClr val="tx1"/>
                </a:solidFill>
                <a:latin typeface="Arial" panose="020B0604020202020204" pitchFamily="34" charset="0"/>
                <a:cs typeface="Arial" panose="020B0604020202020204" pitchFamily="34" charset="0"/>
              </a:rPr>
              <a:t>A has </a:t>
            </a:r>
            <a:r>
              <a:rPr lang="en-US" sz="2000" b="0" dirty="0">
                <a:solidFill>
                  <a:srgbClr val="009900"/>
                </a:solidFill>
                <a:latin typeface="Arial" panose="020B0604020202020204" pitchFamily="34" charset="0"/>
                <a:cs typeface="Arial" panose="020B0604020202020204" pitchFamily="34" charset="0"/>
              </a:rPr>
              <a:t>m≥2k rows </a:t>
            </a:r>
            <a:r>
              <a:rPr lang="en-US" sz="2000" b="0" dirty="0">
                <a:solidFill>
                  <a:schemeClr val="tx1"/>
                </a:solidFill>
                <a:latin typeface="Arial" panose="020B0604020202020204" pitchFamily="34" charset="0"/>
                <a:cs typeface="Arial" panose="020B0604020202020204" pitchFamily="34" charset="0"/>
              </a:rPr>
              <a:t>(otherwise A(x</a:t>
            </a:r>
            <a:r>
              <a:rPr lang="en-US" sz="2000" b="0" baseline="-25000" dirty="0">
                <a:solidFill>
                  <a:schemeClr val="tx1"/>
                </a:solidFill>
                <a:latin typeface="Arial" panose="020B0604020202020204" pitchFamily="34" charset="0"/>
                <a:cs typeface="Arial" panose="020B0604020202020204" pitchFamily="34" charset="0"/>
              </a:rPr>
              <a:t>1</a:t>
            </a:r>
            <a:r>
              <a:rPr lang="en-US" sz="2000" b="0" dirty="0">
                <a:solidFill>
                  <a:schemeClr val="tx1"/>
                </a:solidFill>
                <a:latin typeface="Arial" panose="020B0604020202020204" pitchFamily="34" charset="0"/>
                <a:cs typeface="Arial" panose="020B0604020202020204" pitchFamily="34" charset="0"/>
              </a:rPr>
              <a:t>-x</a:t>
            </a:r>
            <a:r>
              <a:rPr lang="en-US" sz="2000" b="0" baseline="-25000" dirty="0">
                <a:solidFill>
                  <a:schemeClr val="tx1"/>
                </a:solidFill>
                <a:latin typeface="Arial" panose="020B0604020202020204" pitchFamily="34" charset="0"/>
                <a:cs typeface="Arial" panose="020B0604020202020204" pitchFamily="34" charset="0"/>
              </a:rPr>
              <a:t>2</a:t>
            </a:r>
            <a:r>
              <a:rPr lang="en-US" sz="2000" b="0" dirty="0">
                <a:solidFill>
                  <a:schemeClr val="tx1"/>
                </a:solidFill>
                <a:latin typeface="Arial" panose="020B0604020202020204" pitchFamily="34" charset="0"/>
                <a:cs typeface="Arial" panose="020B0604020202020204" pitchFamily="34" charset="0"/>
              </a:rPr>
              <a:t>)=0)</a:t>
            </a:r>
          </a:p>
          <a:p>
            <a:pPr>
              <a:spcBef>
                <a:spcPts val="0"/>
              </a:spcBef>
              <a:spcAft>
                <a:spcPts val="0"/>
              </a:spcAft>
            </a:pPr>
            <a:r>
              <a:rPr lang="en-US" sz="2000" dirty="0">
                <a:solidFill>
                  <a:srgbClr val="0000FF"/>
                </a:solidFill>
                <a:latin typeface="Arial" panose="020B0604020202020204" pitchFamily="34" charset="0"/>
                <a:cs typeface="Arial" panose="020B0604020202020204" pitchFamily="34" charset="0"/>
              </a:rPr>
              <a:t>Sufficiency: </a:t>
            </a:r>
            <a:r>
              <a:rPr lang="en-US" sz="2000" b="0" dirty="0">
                <a:solidFill>
                  <a:schemeClr val="tx1"/>
                </a:solidFill>
                <a:latin typeface="Arial" panose="020B0604020202020204" pitchFamily="34" charset="0"/>
                <a:cs typeface="Arial" panose="020B0604020202020204" pitchFamily="34" charset="0"/>
              </a:rPr>
              <a:t>All </a:t>
            </a:r>
            <a:r>
              <a:rPr lang="en-US" sz="2000" b="0" dirty="0">
                <a:solidFill>
                  <a:srgbClr val="0000FF"/>
                </a:solidFill>
                <a:latin typeface="Arial" panose="020B0604020202020204" pitchFamily="34" charset="0"/>
                <a:cs typeface="Arial" panose="020B0604020202020204" pitchFamily="34" charset="0"/>
              </a:rPr>
              <a:t>mx2k sub-matrices </a:t>
            </a:r>
            <a:r>
              <a:rPr lang="en-US" sz="2000" b="0" dirty="0">
                <a:solidFill>
                  <a:schemeClr val="tx1"/>
                </a:solidFill>
                <a:latin typeface="Arial" panose="020B0604020202020204" pitchFamily="34" charset="0"/>
                <a:cs typeface="Arial" panose="020B0604020202020204" pitchFamily="34" charset="0"/>
              </a:rPr>
              <a:t>are full rank</a:t>
            </a:r>
          </a:p>
          <a:p>
            <a:pPr>
              <a:spcBef>
                <a:spcPts val="0"/>
              </a:spcBef>
              <a:spcAft>
                <a:spcPts val="0"/>
              </a:spcAft>
            </a:pPr>
            <a:r>
              <a:rPr lang="en-US" sz="2000" b="0" dirty="0">
                <a:solidFill>
                  <a:schemeClr val="tx1"/>
                </a:solidFill>
                <a:latin typeface="Arial" panose="020B0604020202020204" pitchFamily="34" charset="0"/>
                <a:cs typeface="Arial" panose="020B0604020202020204" pitchFamily="34" charset="0"/>
              </a:rPr>
              <a:t>			(thus x</a:t>
            </a:r>
            <a:r>
              <a:rPr lang="en-US" sz="2000" b="0" baseline="-25000" dirty="0">
                <a:solidFill>
                  <a:schemeClr val="tx1"/>
                </a:solidFill>
                <a:latin typeface="Arial" panose="020B0604020202020204" pitchFamily="34" charset="0"/>
                <a:cs typeface="Arial" panose="020B0604020202020204" pitchFamily="34" charset="0"/>
              </a:rPr>
              <a:t>1</a:t>
            </a:r>
            <a:r>
              <a:rPr lang="en-US" sz="2000" b="0" dirty="0">
                <a:solidFill>
                  <a:schemeClr val="tx1"/>
                </a:solidFill>
                <a:latin typeface="Arial" panose="020B0604020202020204" pitchFamily="34" charset="0"/>
                <a:cs typeface="Arial" panose="020B0604020202020204" pitchFamily="34" charset="0"/>
              </a:rPr>
              <a:t>≠x</a:t>
            </a:r>
            <a:r>
              <a:rPr lang="en-US" sz="2000" b="0" baseline="-25000" dirty="0">
                <a:solidFill>
                  <a:schemeClr val="tx1"/>
                </a:solidFill>
                <a:latin typeface="Arial" panose="020B0604020202020204" pitchFamily="34" charset="0"/>
                <a:cs typeface="Arial" panose="020B0604020202020204" pitchFamily="34" charset="0"/>
              </a:rPr>
              <a:t>2 </a:t>
            </a:r>
            <a:r>
              <a:rPr lang="en-US" sz="2000" b="0" dirty="0">
                <a:solidFill>
                  <a:schemeClr val="tx1"/>
                </a:solidFill>
                <a:latin typeface="Arial" panose="020B0604020202020204" pitchFamily="34" charset="0"/>
                <a:cs typeface="Arial" panose="020B0604020202020204" pitchFamily="34" charset="0"/>
              </a:rPr>
              <a:t>can be always separated)</a:t>
            </a:r>
          </a:p>
          <a:p>
            <a:r>
              <a:rPr lang="en-US" sz="2000" dirty="0">
                <a:solidFill>
                  <a:srgbClr val="9900FF"/>
                </a:solidFill>
                <a:latin typeface="Arial" panose="020B0604020202020204" pitchFamily="34" charset="0"/>
                <a:cs typeface="Arial" panose="020B0604020202020204" pitchFamily="34" charset="0"/>
              </a:rPr>
              <a:t>Restricted Isometry Property:</a:t>
            </a:r>
          </a:p>
          <a:p>
            <a:endParaRPr lang="en-US" sz="2000" dirty="0">
              <a:solidFill>
                <a:srgbClr val="9900FF"/>
              </a:solidFill>
              <a:latin typeface="Arial" panose="020B0604020202020204" pitchFamily="34" charset="0"/>
              <a:cs typeface="Arial" panose="020B0604020202020204" pitchFamily="34" charset="0"/>
            </a:endParaRPr>
          </a:p>
          <a:p>
            <a:r>
              <a:rPr lang="en-US" sz="2000" b="0" dirty="0">
                <a:solidFill>
                  <a:schemeClr val="tx1"/>
                </a:solidFill>
                <a:latin typeface="Arial" panose="020B0604020202020204" pitchFamily="34" charset="0"/>
                <a:cs typeface="Arial" panose="020B0604020202020204" pitchFamily="34" charset="0"/>
              </a:rPr>
              <a:t>		(</a:t>
            </a:r>
            <a:r>
              <a:rPr lang="en-US" sz="2000" b="0" dirty="0">
                <a:solidFill>
                  <a:srgbClr val="9900FF"/>
                </a:solidFill>
                <a:latin typeface="Arial" panose="020B0604020202020204" pitchFamily="34" charset="0"/>
                <a:cs typeface="Arial" panose="020B0604020202020204" pitchFamily="34" charset="0"/>
              </a:rPr>
              <a:t>stable embedding </a:t>
            </a:r>
            <a:r>
              <a:rPr lang="en-US" sz="2000" b="0" i="1" dirty="0">
                <a:solidFill>
                  <a:srgbClr val="9900FF"/>
                </a:solidFill>
                <a:latin typeface="Arial" panose="020B0604020202020204" pitchFamily="34" charset="0"/>
                <a:cs typeface="Arial" panose="020B0604020202020204" pitchFamily="34" charset="0"/>
              </a:rPr>
              <a:t>R</a:t>
            </a:r>
            <a:r>
              <a:rPr lang="en-US" sz="2000" b="0" i="1" baseline="30000" dirty="0">
                <a:solidFill>
                  <a:srgbClr val="9900FF"/>
                </a:solidFill>
                <a:latin typeface="Arial" panose="020B0604020202020204" pitchFamily="34" charset="0"/>
                <a:cs typeface="Arial" panose="020B0604020202020204" pitchFamily="34" charset="0"/>
              </a:rPr>
              <a:t>n</a:t>
            </a:r>
            <a:r>
              <a:rPr lang="en-US" sz="2000" b="0" i="1" dirty="0">
                <a:solidFill>
                  <a:srgbClr val="9900FF"/>
                </a:solidFill>
                <a:latin typeface="Arial" panose="020B0604020202020204" pitchFamily="34" charset="0"/>
                <a:cs typeface="Arial" panose="020B0604020202020204" pitchFamily="34" charset="0"/>
              </a:rPr>
              <a:t>→R</a:t>
            </a:r>
            <a:r>
              <a:rPr lang="en-US" sz="2000" b="0" i="1" baseline="30000" dirty="0">
                <a:solidFill>
                  <a:srgbClr val="9900FF"/>
                </a:solidFill>
                <a:latin typeface="Arial" panose="020B0604020202020204" pitchFamily="34" charset="0"/>
                <a:cs typeface="Arial" panose="020B0604020202020204" pitchFamily="34" charset="0"/>
              </a:rPr>
              <a:t>m</a:t>
            </a:r>
            <a:r>
              <a:rPr lang="en-US" sz="2000" b="0" i="1" dirty="0">
                <a:solidFill>
                  <a:srgbClr val="9900FF"/>
                </a:solidFill>
                <a:latin typeface="Arial" panose="020B0604020202020204" pitchFamily="34" charset="0"/>
                <a:cs typeface="Arial" panose="020B0604020202020204" pitchFamily="34" charset="0"/>
              </a:rPr>
              <a:t> </a:t>
            </a:r>
            <a:r>
              <a:rPr lang="en-US" sz="2000" b="0" dirty="0">
                <a:solidFill>
                  <a:schemeClr val="tx1"/>
                </a:solidFill>
                <a:latin typeface="Arial" panose="020B0604020202020204" pitchFamily="34" charset="0"/>
                <a:cs typeface="Arial" panose="020B0604020202020204" pitchFamily="34" charset="0"/>
              </a:rPr>
              <a:t> for robust recovery)</a:t>
            </a:r>
          </a:p>
          <a:p>
            <a:r>
              <a:rPr lang="en-US" sz="2000" dirty="0">
                <a:solidFill>
                  <a:srgbClr val="FF9933"/>
                </a:solidFill>
                <a:latin typeface="Arial" panose="020B0604020202020204" pitchFamily="34" charset="0"/>
                <a:cs typeface="Arial" panose="020B0604020202020204" pitchFamily="34" charset="0"/>
              </a:rPr>
              <a:t>L</a:t>
            </a:r>
            <a:r>
              <a:rPr lang="en-US" sz="2000" baseline="-25000" dirty="0">
                <a:solidFill>
                  <a:srgbClr val="FF9933"/>
                </a:solidFill>
                <a:latin typeface="Arial" panose="020B0604020202020204" pitchFamily="34" charset="0"/>
                <a:cs typeface="Arial" panose="020B0604020202020204" pitchFamily="34" charset="0"/>
              </a:rPr>
              <a:t>1</a:t>
            </a:r>
            <a:r>
              <a:rPr lang="en-US" sz="2000" dirty="0">
                <a:solidFill>
                  <a:srgbClr val="FF9933"/>
                </a:solidFill>
                <a:latin typeface="Arial" panose="020B0604020202020204" pitchFamily="34" charset="0"/>
                <a:cs typeface="Arial" panose="020B0604020202020204" pitchFamily="34" charset="0"/>
              </a:rPr>
              <a:t> Minimization: </a:t>
            </a:r>
            <a:r>
              <a:rPr lang="en-US" sz="2000" b="0" dirty="0">
                <a:solidFill>
                  <a:schemeClr val="tx1"/>
                </a:solidFill>
                <a:latin typeface="Arial" panose="020B0604020202020204" pitchFamily="34" charset="0"/>
                <a:cs typeface="Arial" panose="020B0604020202020204" pitchFamily="34" charset="0"/>
              </a:rPr>
              <a:t>Much more efficient than L</a:t>
            </a:r>
            <a:r>
              <a:rPr lang="en-US" sz="2000" b="0" baseline="-25000" dirty="0">
                <a:solidFill>
                  <a:schemeClr val="tx1"/>
                </a:solidFill>
                <a:latin typeface="Arial" panose="020B0604020202020204" pitchFamily="34" charset="0"/>
                <a:cs typeface="Arial" panose="020B0604020202020204" pitchFamily="34" charset="0"/>
              </a:rPr>
              <a:t>0</a:t>
            </a:r>
            <a:r>
              <a:rPr lang="en-US" sz="2000" b="0" dirty="0">
                <a:solidFill>
                  <a:schemeClr val="tx1"/>
                </a:solidFill>
                <a:latin typeface="Arial" panose="020B0604020202020204" pitchFamily="34" charset="0"/>
                <a:cs typeface="Arial" panose="020B0604020202020204" pitchFamily="34" charset="0"/>
              </a:rPr>
              <a:t> minimization</a:t>
            </a:r>
          </a:p>
          <a:p>
            <a:r>
              <a:rPr lang="en-US" sz="2000" dirty="0">
                <a:solidFill>
                  <a:schemeClr val="tx1"/>
                </a:solidFill>
                <a:latin typeface="Arial" panose="020B0604020202020204" pitchFamily="34" charset="0"/>
                <a:cs typeface="Arial" panose="020B0604020202020204" pitchFamily="34" charset="0"/>
              </a:rPr>
              <a:t>  </a:t>
            </a:r>
          </a:p>
        </p:txBody>
      </p:sp>
      <p:graphicFrame>
        <p:nvGraphicFramePr>
          <p:cNvPr id="6" name="Object 5"/>
          <p:cNvGraphicFramePr>
            <a:graphicFrameLocks noChangeAspect="1"/>
          </p:cNvGraphicFramePr>
          <p:nvPr/>
        </p:nvGraphicFramePr>
        <p:xfrm>
          <a:off x="8454712" y="5132523"/>
          <a:ext cx="2333674" cy="848609"/>
        </p:xfrm>
        <a:graphic>
          <a:graphicData uri="http://schemas.openxmlformats.org/presentationml/2006/ole">
            <mc:AlternateContent xmlns:mc="http://schemas.openxmlformats.org/markup-compatibility/2006">
              <mc:Choice xmlns:v="urn:schemas-microsoft-com:vml" Requires="v">
                <p:oleObj spid="_x0000_s99372" name="Equation" r:id="rId5" imgW="1193760" imgH="495000" progId="Equation.DSMT4">
                  <p:embed/>
                </p:oleObj>
              </mc:Choice>
              <mc:Fallback>
                <p:oleObj name="Equation" r:id="rId5" imgW="1193760" imgH="495000" progId="Equation.DSMT4">
                  <p:embed/>
                  <p:pic>
                    <p:nvPicPr>
                      <p:cNvPr id="6" name="Object 5"/>
                      <p:cNvPicPr>
                        <a:picLocks noChangeAspect="1" noChangeArrowheads="1"/>
                      </p:cNvPicPr>
                      <p:nvPr/>
                    </p:nvPicPr>
                    <p:blipFill>
                      <a:blip r:embed="rId6"/>
                      <a:srcRect/>
                      <a:stretch>
                        <a:fillRect/>
                      </a:stretch>
                    </p:blipFill>
                    <p:spPr bwMode="auto">
                      <a:xfrm>
                        <a:off x="8454712" y="5132523"/>
                        <a:ext cx="2333674" cy="848609"/>
                      </a:xfrm>
                      <a:prstGeom prst="rect">
                        <a:avLst/>
                      </a:prstGeom>
                      <a:noFill/>
                    </p:spPr>
                  </p:pic>
                </p:oleObj>
              </mc:Fallback>
            </mc:AlternateContent>
          </a:graphicData>
        </a:graphic>
      </p:graphicFrame>
      <p:sp>
        <p:nvSpPr>
          <p:cNvPr id="11" name="Rectangle 10"/>
          <p:cNvSpPr/>
          <p:nvPr/>
        </p:nvSpPr>
        <p:spPr bwMode="auto">
          <a:xfrm>
            <a:off x="6609738" y="2393586"/>
            <a:ext cx="812390" cy="91440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a:p>
        </p:txBody>
      </p:sp>
      <p:sp>
        <p:nvSpPr>
          <p:cNvPr id="12" name="Rectangle 11"/>
          <p:cNvSpPr/>
          <p:nvPr/>
        </p:nvSpPr>
        <p:spPr bwMode="auto">
          <a:xfrm>
            <a:off x="6203543" y="2393586"/>
            <a:ext cx="812390" cy="91440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a:p>
        </p:txBody>
      </p:sp>
      <p:sp>
        <p:nvSpPr>
          <p:cNvPr id="13" name="Rectangle 12"/>
          <p:cNvSpPr/>
          <p:nvPr/>
        </p:nvSpPr>
        <p:spPr bwMode="auto">
          <a:xfrm>
            <a:off x="7636595" y="2393586"/>
            <a:ext cx="812390" cy="914400"/>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800" dirty="0"/>
          </a:p>
        </p:txBody>
      </p:sp>
      <p:cxnSp>
        <p:nvCxnSpPr>
          <p:cNvPr id="10" name="Straight Connector 9"/>
          <p:cNvCxnSpPr/>
          <p:nvPr/>
        </p:nvCxnSpPr>
        <p:spPr bwMode="auto">
          <a:xfrm>
            <a:off x="6609738" y="3397157"/>
            <a:ext cx="812390" cy="0"/>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
        <p:nvSpPr>
          <p:cNvPr id="16" name="Content Placeholder 2"/>
          <p:cNvSpPr txBox="1">
            <a:spLocks/>
          </p:cNvSpPr>
          <p:nvPr/>
        </p:nvSpPr>
        <p:spPr bwMode="auto">
          <a:xfrm>
            <a:off x="6733868" y="3313915"/>
            <a:ext cx="776748" cy="47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r>
              <a:rPr lang="en-US" sz="2400" dirty="0">
                <a:solidFill>
                  <a:srgbClr val="009900"/>
                </a:solidFill>
              </a:rPr>
              <a:t>2k</a:t>
            </a:r>
            <a:endParaRPr lang="en-US" sz="2400" dirty="0">
              <a:solidFill>
                <a:srgbClr val="9900FF"/>
              </a:solidFill>
            </a:endParaRPr>
          </a:p>
          <a:p>
            <a:r>
              <a:rPr lang="en-US" sz="2400" dirty="0">
                <a:solidFill>
                  <a:schemeClr val="tx1"/>
                </a:solidFill>
              </a:rPr>
              <a:t>  </a:t>
            </a:r>
          </a:p>
        </p:txBody>
      </p:sp>
      <p:graphicFrame>
        <p:nvGraphicFramePr>
          <p:cNvPr id="14" name="Object 13"/>
          <p:cNvGraphicFramePr>
            <a:graphicFrameLocks noChangeAspect="1"/>
          </p:cNvGraphicFramePr>
          <p:nvPr/>
        </p:nvGraphicFramePr>
        <p:xfrm>
          <a:off x="943549" y="3397157"/>
          <a:ext cx="3022600" cy="1244600"/>
        </p:xfrm>
        <a:graphic>
          <a:graphicData uri="http://schemas.openxmlformats.org/presentationml/2006/ole">
            <mc:AlternateContent xmlns:mc="http://schemas.openxmlformats.org/markup-compatibility/2006">
              <mc:Choice xmlns:v="urn:schemas-microsoft-com:vml" Requires="v">
                <p:oleObj spid="_x0000_s99373" name="Equation" r:id="rId7" imgW="406080" imgH="190440" progId="Equation.DSMT4">
                  <p:embed/>
                </p:oleObj>
              </mc:Choice>
              <mc:Fallback>
                <p:oleObj name="Equation" r:id="rId7" imgW="406080" imgH="190440" progId="Equation.DSMT4">
                  <p:embed/>
                  <p:pic>
                    <p:nvPicPr>
                      <p:cNvPr id="14" name="Object 13"/>
                      <p:cNvPicPr>
                        <a:picLocks noChangeAspect="1" noChangeArrowheads="1"/>
                      </p:cNvPicPr>
                      <p:nvPr/>
                    </p:nvPicPr>
                    <p:blipFill>
                      <a:blip r:embed="rId8"/>
                      <a:srcRect/>
                      <a:stretch>
                        <a:fillRect/>
                      </a:stretch>
                    </p:blipFill>
                    <p:spPr bwMode="auto">
                      <a:xfrm>
                        <a:off x="943549" y="3397157"/>
                        <a:ext cx="3022600" cy="1244600"/>
                      </a:xfrm>
                      <a:prstGeom prst="rect">
                        <a:avLst/>
                      </a:prstGeom>
                      <a:noFill/>
                    </p:spPr>
                  </p:pic>
                </p:oleObj>
              </mc:Fallback>
            </mc:AlternateContent>
          </a:graphicData>
        </a:graphic>
      </p:graphicFrame>
    </p:spTree>
    <p:extLst>
      <p:ext uri="{BB962C8B-B14F-4D97-AF65-F5344CB8AC3E}">
        <p14:creationId xmlns:p14="http://schemas.microsoft.com/office/powerpoint/2010/main" val="396910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Restricted Isometry Property</a:t>
            </a:r>
          </a:p>
        </p:txBody>
      </p:sp>
      <p:sp>
        <p:nvSpPr>
          <p:cNvPr id="9" name="Content Placeholder 2"/>
          <p:cNvSpPr txBox="1">
            <a:spLocks/>
          </p:cNvSpPr>
          <p:nvPr/>
        </p:nvSpPr>
        <p:spPr bwMode="auto">
          <a:xfrm>
            <a:off x="4613174" y="5337544"/>
            <a:ext cx="7495054" cy="1357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b="1">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r>
              <a:rPr lang="en-US" sz="2000" dirty="0">
                <a:solidFill>
                  <a:srgbClr val="9900FF"/>
                </a:solidFill>
                <a:latin typeface="Arial" panose="020B0604020202020204" pitchFamily="34" charset="0"/>
                <a:cs typeface="Arial" panose="020B0604020202020204" pitchFamily="34" charset="0"/>
              </a:rPr>
              <a:t>Restricted Isometry Property:</a:t>
            </a:r>
          </a:p>
          <a:p>
            <a:endParaRPr lang="en-US" sz="2000" dirty="0">
              <a:solidFill>
                <a:srgbClr val="9900FF"/>
              </a:solidFill>
              <a:latin typeface="Arial" panose="020B0604020202020204" pitchFamily="34" charset="0"/>
              <a:cs typeface="Arial" panose="020B0604020202020204" pitchFamily="34" charset="0"/>
            </a:endParaRPr>
          </a:p>
          <a:p>
            <a:r>
              <a:rPr lang="en-US" sz="2000" b="0" dirty="0">
                <a:solidFill>
                  <a:schemeClr val="tx1"/>
                </a:solidFill>
                <a:latin typeface="Arial" panose="020B0604020202020204" pitchFamily="34" charset="0"/>
                <a:cs typeface="Arial" panose="020B0604020202020204" pitchFamily="34" charset="0"/>
              </a:rPr>
              <a:t>		(</a:t>
            </a:r>
            <a:r>
              <a:rPr lang="en-US" sz="2000" b="0" dirty="0">
                <a:solidFill>
                  <a:srgbClr val="9900FF"/>
                </a:solidFill>
                <a:latin typeface="Arial" panose="020B0604020202020204" pitchFamily="34" charset="0"/>
                <a:cs typeface="Arial" panose="020B0604020202020204" pitchFamily="34" charset="0"/>
              </a:rPr>
              <a:t>stable embedding </a:t>
            </a:r>
            <a:r>
              <a:rPr lang="en-US" sz="2000" b="0" i="1" dirty="0">
                <a:solidFill>
                  <a:srgbClr val="9900FF"/>
                </a:solidFill>
                <a:latin typeface="Arial" panose="020B0604020202020204" pitchFamily="34" charset="0"/>
                <a:cs typeface="Arial" panose="020B0604020202020204" pitchFamily="34" charset="0"/>
              </a:rPr>
              <a:t>R</a:t>
            </a:r>
            <a:r>
              <a:rPr lang="en-US" sz="2000" b="0" i="1" baseline="30000" dirty="0">
                <a:solidFill>
                  <a:srgbClr val="9900FF"/>
                </a:solidFill>
                <a:latin typeface="Arial" panose="020B0604020202020204" pitchFamily="34" charset="0"/>
                <a:cs typeface="Arial" panose="020B0604020202020204" pitchFamily="34" charset="0"/>
              </a:rPr>
              <a:t>n</a:t>
            </a:r>
            <a:r>
              <a:rPr lang="en-US" sz="2000" b="0" i="1" dirty="0">
                <a:solidFill>
                  <a:srgbClr val="9900FF"/>
                </a:solidFill>
                <a:latin typeface="Arial" panose="020B0604020202020204" pitchFamily="34" charset="0"/>
                <a:cs typeface="Arial" panose="020B0604020202020204" pitchFamily="34" charset="0"/>
              </a:rPr>
              <a:t>→R</a:t>
            </a:r>
            <a:r>
              <a:rPr lang="en-US" sz="2000" b="0" i="1" baseline="30000" dirty="0">
                <a:solidFill>
                  <a:srgbClr val="9900FF"/>
                </a:solidFill>
                <a:latin typeface="Arial" panose="020B0604020202020204" pitchFamily="34" charset="0"/>
                <a:cs typeface="Arial" panose="020B0604020202020204" pitchFamily="34" charset="0"/>
              </a:rPr>
              <a:t>m</a:t>
            </a:r>
            <a:r>
              <a:rPr lang="en-US" sz="2000" b="0" i="1" dirty="0">
                <a:solidFill>
                  <a:srgbClr val="9900FF"/>
                </a:solidFill>
                <a:latin typeface="Arial" panose="020B0604020202020204" pitchFamily="34" charset="0"/>
                <a:cs typeface="Arial" panose="020B0604020202020204" pitchFamily="34" charset="0"/>
              </a:rPr>
              <a:t> </a:t>
            </a:r>
            <a:r>
              <a:rPr lang="en-US" sz="2000" b="0" dirty="0">
                <a:solidFill>
                  <a:schemeClr val="tx1"/>
                </a:solidFill>
                <a:latin typeface="Arial" panose="020B0604020202020204" pitchFamily="34" charset="0"/>
                <a:cs typeface="Arial" panose="020B0604020202020204" pitchFamily="34" charset="0"/>
              </a:rPr>
              <a:t> for robust recovery)</a:t>
            </a:r>
          </a:p>
          <a:p>
            <a:r>
              <a:rPr lang="en-US" sz="2000" dirty="0">
                <a:solidFill>
                  <a:srgbClr val="FF9933"/>
                </a:solidFill>
                <a:latin typeface="Arial" panose="020B0604020202020204" pitchFamily="34" charset="0"/>
                <a:cs typeface="Arial" panose="020B0604020202020204" pitchFamily="34" charset="0"/>
              </a:rPr>
              <a:t>L</a:t>
            </a:r>
            <a:r>
              <a:rPr lang="en-US" sz="2000" baseline="-25000" dirty="0">
                <a:solidFill>
                  <a:srgbClr val="FF9933"/>
                </a:solidFill>
                <a:latin typeface="Arial" panose="020B0604020202020204" pitchFamily="34" charset="0"/>
                <a:cs typeface="Arial" panose="020B0604020202020204" pitchFamily="34" charset="0"/>
              </a:rPr>
              <a:t>1</a:t>
            </a:r>
            <a:r>
              <a:rPr lang="en-US" sz="2000" dirty="0">
                <a:solidFill>
                  <a:srgbClr val="FF9933"/>
                </a:solidFill>
                <a:latin typeface="Arial" panose="020B0604020202020204" pitchFamily="34" charset="0"/>
                <a:cs typeface="Arial" panose="020B0604020202020204" pitchFamily="34" charset="0"/>
              </a:rPr>
              <a:t> Minimization: </a:t>
            </a:r>
            <a:r>
              <a:rPr lang="en-US" sz="2000" b="0" dirty="0">
                <a:solidFill>
                  <a:schemeClr val="tx1"/>
                </a:solidFill>
                <a:latin typeface="Arial" panose="020B0604020202020204" pitchFamily="34" charset="0"/>
                <a:cs typeface="Arial" panose="020B0604020202020204" pitchFamily="34" charset="0"/>
              </a:rPr>
              <a:t>Much more efficient than L</a:t>
            </a:r>
            <a:r>
              <a:rPr lang="en-US" sz="2000" b="0" baseline="-25000" dirty="0">
                <a:solidFill>
                  <a:schemeClr val="tx1"/>
                </a:solidFill>
                <a:latin typeface="Arial" panose="020B0604020202020204" pitchFamily="34" charset="0"/>
                <a:cs typeface="Arial" panose="020B0604020202020204" pitchFamily="34" charset="0"/>
              </a:rPr>
              <a:t>0</a:t>
            </a:r>
            <a:r>
              <a:rPr lang="en-US" sz="2000" b="0" dirty="0">
                <a:solidFill>
                  <a:schemeClr val="tx1"/>
                </a:solidFill>
                <a:latin typeface="Arial" panose="020B0604020202020204" pitchFamily="34" charset="0"/>
                <a:cs typeface="Arial" panose="020B0604020202020204" pitchFamily="34" charset="0"/>
              </a:rPr>
              <a:t> minimization</a:t>
            </a:r>
          </a:p>
          <a:p>
            <a:r>
              <a:rPr lang="en-US" sz="2000" dirty="0">
                <a:solidFill>
                  <a:schemeClr val="tx1"/>
                </a:solidFill>
                <a:latin typeface="Arial" panose="020B0604020202020204" pitchFamily="34" charset="0"/>
                <a:cs typeface="Arial" panose="020B0604020202020204" pitchFamily="34" charset="0"/>
              </a:rPr>
              <a:t>  </a:t>
            </a:r>
          </a:p>
        </p:txBody>
      </p:sp>
      <p:graphicFrame>
        <p:nvGraphicFramePr>
          <p:cNvPr id="6" name="Object 5"/>
          <p:cNvGraphicFramePr>
            <a:graphicFrameLocks noChangeAspect="1"/>
          </p:cNvGraphicFramePr>
          <p:nvPr/>
        </p:nvGraphicFramePr>
        <p:xfrm>
          <a:off x="8454712" y="5132523"/>
          <a:ext cx="2333674" cy="848609"/>
        </p:xfrm>
        <a:graphic>
          <a:graphicData uri="http://schemas.openxmlformats.org/presentationml/2006/ole">
            <mc:AlternateContent xmlns:mc="http://schemas.openxmlformats.org/markup-compatibility/2006">
              <mc:Choice xmlns:v="urn:schemas-microsoft-com:vml" Requires="v">
                <p:oleObj spid="_x0000_s102486" name="Equation" r:id="rId4" imgW="1193760" imgH="495000" progId="Equation.DSMT4">
                  <p:embed/>
                </p:oleObj>
              </mc:Choice>
              <mc:Fallback>
                <p:oleObj name="Equation" r:id="rId4" imgW="1193760" imgH="495000" progId="Equation.DSMT4">
                  <p:embed/>
                  <p:pic>
                    <p:nvPicPr>
                      <p:cNvPr id="6" name="Object 5"/>
                      <p:cNvPicPr>
                        <a:picLocks noChangeAspect="1" noChangeArrowheads="1"/>
                      </p:cNvPicPr>
                      <p:nvPr/>
                    </p:nvPicPr>
                    <p:blipFill>
                      <a:blip r:embed="rId5"/>
                      <a:srcRect/>
                      <a:stretch>
                        <a:fillRect/>
                      </a:stretch>
                    </p:blipFill>
                    <p:spPr bwMode="auto">
                      <a:xfrm>
                        <a:off x="8454712" y="5132523"/>
                        <a:ext cx="2333674" cy="848609"/>
                      </a:xfrm>
                      <a:prstGeom prst="rect">
                        <a:avLst/>
                      </a:prstGeom>
                      <a:noFill/>
                    </p:spPr>
                  </p:pic>
                </p:oleObj>
              </mc:Fallback>
            </mc:AlternateContent>
          </a:graphicData>
        </a:graphic>
      </p:graphicFrame>
      <p:pic>
        <p:nvPicPr>
          <p:cNvPr id="8" name="Picture 7"/>
          <p:cNvPicPr>
            <a:picLocks noChangeAspect="1"/>
          </p:cNvPicPr>
          <p:nvPr/>
        </p:nvPicPr>
        <p:blipFill>
          <a:blip r:embed="rId6"/>
          <a:stretch>
            <a:fillRect/>
          </a:stretch>
        </p:blipFill>
        <p:spPr>
          <a:xfrm>
            <a:off x="4666579" y="1971688"/>
            <a:ext cx="2858840" cy="2914622"/>
          </a:xfrm>
          <a:prstGeom prst="rect">
            <a:avLst/>
          </a:prstGeom>
        </p:spPr>
      </p:pic>
      <p:pic>
        <p:nvPicPr>
          <p:cNvPr id="14" name="Picture 13"/>
          <p:cNvPicPr>
            <a:picLocks noChangeAspect="1"/>
          </p:cNvPicPr>
          <p:nvPr/>
        </p:nvPicPr>
        <p:blipFill>
          <a:blip r:embed="rId7"/>
          <a:stretch>
            <a:fillRect/>
          </a:stretch>
        </p:blipFill>
        <p:spPr>
          <a:xfrm>
            <a:off x="1122742" y="2013524"/>
            <a:ext cx="2900675" cy="2830948"/>
          </a:xfrm>
          <a:prstGeom prst="rect">
            <a:avLst/>
          </a:prstGeom>
        </p:spPr>
      </p:pic>
      <p:graphicFrame>
        <p:nvGraphicFramePr>
          <p:cNvPr id="17" name="Object 16"/>
          <p:cNvGraphicFramePr>
            <a:graphicFrameLocks noChangeAspect="1"/>
          </p:cNvGraphicFramePr>
          <p:nvPr/>
        </p:nvGraphicFramePr>
        <p:xfrm>
          <a:off x="8275392" y="2759704"/>
          <a:ext cx="3022600" cy="1244600"/>
        </p:xfrm>
        <a:graphic>
          <a:graphicData uri="http://schemas.openxmlformats.org/presentationml/2006/ole">
            <mc:AlternateContent xmlns:mc="http://schemas.openxmlformats.org/markup-compatibility/2006">
              <mc:Choice xmlns:v="urn:schemas-microsoft-com:vml" Requires="v">
                <p:oleObj spid="_x0000_s102487" name="Equation" r:id="rId8" imgW="406080" imgH="190440" progId="Equation.DSMT4">
                  <p:embed/>
                </p:oleObj>
              </mc:Choice>
              <mc:Fallback>
                <p:oleObj name="Equation" r:id="rId8" imgW="406080" imgH="190440" progId="Equation.DSMT4">
                  <p:embed/>
                  <p:pic>
                    <p:nvPicPr>
                      <p:cNvPr id="17" name="Object 16"/>
                      <p:cNvPicPr>
                        <a:picLocks noChangeAspect="1" noChangeArrowheads="1"/>
                      </p:cNvPicPr>
                      <p:nvPr/>
                    </p:nvPicPr>
                    <p:blipFill>
                      <a:blip r:embed="rId9"/>
                      <a:srcRect/>
                      <a:stretch>
                        <a:fillRect/>
                      </a:stretch>
                    </p:blipFill>
                    <p:spPr bwMode="auto">
                      <a:xfrm>
                        <a:off x="8275392" y="2759704"/>
                        <a:ext cx="3022600" cy="1244600"/>
                      </a:xfrm>
                      <a:prstGeom prst="rect">
                        <a:avLst/>
                      </a:prstGeom>
                      <a:noFill/>
                    </p:spPr>
                  </p:pic>
                </p:oleObj>
              </mc:Fallback>
            </mc:AlternateContent>
          </a:graphicData>
        </a:graphic>
      </p:graphicFrame>
      <p:graphicFrame>
        <p:nvGraphicFramePr>
          <p:cNvPr id="18" name="Object 17"/>
          <p:cNvGraphicFramePr>
            <a:graphicFrameLocks noChangeAspect="1"/>
          </p:cNvGraphicFramePr>
          <p:nvPr/>
        </p:nvGraphicFramePr>
        <p:xfrm>
          <a:off x="2148422" y="3290186"/>
          <a:ext cx="849313" cy="1079500"/>
        </p:xfrm>
        <a:graphic>
          <a:graphicData uri="http://schemas.openxmlformats.org/presentationml/2006/ole">
            <mc:AlternateContent xmlns:mc="http://schemas.openxmlformats.org/markup-compatibility/2006">
              <mc:Choice xmlns:v="urn:schemas-microsoft-com:vml" Requires="v">
                <p:oleObj spid="_x0000_s102488" name="Equation" r:id="rId10" imgW="114120" imgH="164880" progId="Equation.DSMT4">
                  <p:embed/>
                </p:oleObj>
              </mc:Choice>
              <mc:Fallback>
                <p:oleObj name="Equation" r:id="rId10" imgW="114120" imgH="164880" progId="Equation.DSMT4">
                  <p:embed/>
                  <p:pic>
                    <p:nvPicPr>
                      <p:cNvPr id="18" name="Object 17"/>
                      <p:cNvPicPr>
                        <a:picLocks noChangeAspect="1" noChangeArrowheads="1"/>
                      </p:cNvPicPr>
                      <p:nvPr/>
                    </p:nvPicPr>
                    <p:blipFill>
                      <a:blip r:embed="rId11"/>
                      <a:srcRect/>
                      <a:stretch>
                        <a:fillRect/>
                      </a:stretch>
                    </p:blipFill>
                    <p:spPr bwMode="auto">
                      <a:xfrm>
                        <a:off x="2148422" y="3290186"/>
                        <a:ext cx="849313" cy="1079500"/>
                      </a:xfrm>
                      <a:prstGeom prst="rect">
                        <a:avLst/>
                      </a:prstGeom>
                      <a:noFill/>
                    </p:spPr>
                  </p:pic>
                </p:oleObj>
              </mc:Fallback>
            </mc:AlternateContent>
          </a:graphicData>
        </a:graphic>
      </p:graphicFrame>
      <p:graphicFrame>
        <p:nvGraphicFramePr>
          <p:cNvPr id="20" name="Object 19"/>
          <p:cNvGraphicFramePr>
            <a:graphicFrameLocks noChangeAspect="1"/>
          </p:cNvGraphicFramePr>
          <p:nvPr/>
        </p:nvGraphicFramePr>
        <p:xfrm>
          <a:off x="5759007" y="2288695"/>
          <a:ext cx="944563" cy="1244600"/>
        </p:xfrm>
        <a:graphic>
          <a:graphicData uri="http://schemas.openxmlformats.org/presentationml/2006/ole">
            <mc:AlternateContent xmlns:mc="http://schemas.openxmlformats.org/markup-compatibility/2006">
              <mc:Choice xmlns:v="urn:schemas-microsoft-com:vml" Requires="v">
                <p:oleObj spid="_x0000_s102489" name="Equation" r:id="rId12" imgW="126720" imgH="190440" progId="Equation.DSMT4">
                  <p:embed/>
                </p:oleObj>
              </mc:Choice>
              <mc:Fallback>
                <p:oleObj name="Equation" r:id="rId12" imgW="126720" imgH="190440" progId="Equation.DSMT4">
                  <p:embed/>
                  <p:pic>
                    <p:nvPicPr>
                      <p:cNvPr id="20" name="Object 19"/>
                      <p:cNvPicPr>
                        <a:picLocks noChangeAspect="1" noChangeArrowheads="1"/>
                      </p:cNvPicPr>
                      <p:nvPr/>
                    </p:nvPicPr>
                    <p:blipFill>
                      <a:blip r:embed="rId13"/>
                      <a:srcRect/>
                      <a:stretch>
                        <a:fillRect/>
                      </a:stretch>
                    </p:blipFill>
                    <p:spPr bwMode="auto">
                      <a:xfrm>
                        <a:off x="5759007" y="2288695"/>
                        <a:ext cx="944563" cy="1244600"/>
                      </a:xfrm>
                      <a:prstGeom prst="rect">
                        <a:avLst/>
                      </a:prstGeom>
                      <a:noFill/>
                    </p:spPr>
                  </p:pic>
                </p:oleObj>
              </mc:Fallback>
            </mc:AlternateContent>
          </a:graphicData>
        </a:graphic>
      </p:graphicFrame>
    </p:spTree>
    <p:extLst>
      <p:ext uri="{BB962C8B-B14F-4D97-AF65-F5344CB8AC3E}">
        <p14:creationId xmlns:p14="http://schemas.microsoft.com/office/powerpoint/2010/main" val="4077258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Dimensionality Reduction</a:t>
            </a:r>
          </a:p>
        </p:txBody>
      </p:sp>
      <p:pic>
        <p:nvPicPr>
          <p:cNvPr id="4" name="Picture 3"/>
          <p:cNvPicPr>
            <a:picLocks noChangeAspect="1"/>
          </p:cNvPicPr>
          <p:nvPr/>
        </p:nvPicPr>
        <p:blipFill>
          <a:blip r:embed="rId2"/>
          <a:stretch>
            <a:fillRect/>
          </a:stretch>
        </p:blipFill>
        <p:spPr>
          <a:xfrm>
            <a:off x="1769362" y="1532549"/>
            <a:ext cx="8653275" cy="5121188"/>
          </a:xfrm>
          <a:prstGeom prst="rect">
            <a:avLst/>
          </a:prstGeom>
        </p:spPr>
      </p:pic>
      <p:sp>
        <p:nvSpPr>
          <p:cNvPr id="5" name="Rectangle 4"/>
          <p:cNvSpPr/>
          <p:nvPr/>
        </p:nvSpPr>
        <p:spPr>
          <a:xfrm>
            <a:off x="7238198" y="6199464"/>
            <a:ext cx="4206240" cy="307777"/>
          </a:xfrm>
          <a:prstGeom prst="rect">
            <a:avLst/>
          </a:prstGeom>
        </p:spPr>
        <p:txBody>
          <a:bodyPr wrap="square">
            <a:spAutoFit/>
          </a:bodyPr>
          <a:lstStyle/>
          <a:p>
            <a:pPr algn="r"/>
            <a:r>
              <a:rPr lang="en-US" sz="1400" b="1" dirty="0">
                <a:hlinkClick r:id="rId3"/>
              </a:rPr>
              <a:t>https://aip.scitation.org/doi/10.1063/1.5091842</a:t>
            </a:r>
            <a:r>
              <a:rPr lang="en-US" sz="1400" b="1" dirty="0"/>
              <a:t> </a:t>
            </a:r>
          </a:p>
        </p:txBody>
      </p:sp>
    </p:spTree>
    <p:extLst>
      <p:ext uri="{BB962C8B-B14F-4D97-AF65-F5344CB8AC3E}">
        <p14:creationId xmlns:p14="http://schemas.microsoft.com/office/powerpoint/2010/main" val="232558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Regularized Sparse Reconstruction</a:t>
            </a:r>
          </a:p>
        </p:txBody>
      </p:sp>
      <p:pic>
        <p:nvPicPr>
          <p:cNvPr id="3" name="Picture 2"/>
          <p:cNvPicPr>
            <a:picLocks noChangeAspect="1"/>
          </p:cNvPicPr>
          <p:nvPr/>
        </p:nvPicPr>
        <p:blipFill>
          <a:blip r:embed="rId2"/>
          <a:stretch>
            <a:fillRect/>
          </a:stretch>
        </p:blipFill>
        <p:spPr>
          <a:xfrm>
            <a:off x="1765382" y="1504491"/>
            <a:ext cx="8661235" cy="5254419"/>
          </a:xfrm>
          <a:prstGeom prst="rect">
            <a:avLst/>
          </a:prstGeom>
        </p:spPr>
      </p:pic>
    </p:spTree>
    <p:extLst>
      <p:ext uri="{BB962C8B-B14F-4D97-AF65-F5344CB8AC3E}">
        <p14:creationId xmlns:p14="http://schemas.microsoft.com/office/powerpoint/2010/main" val="216210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8DF046A-247A-4622-99C0-54390BDB53A5}"/>
              </a:ext>
            </a:extLst>
          </p:cNvPr>
          <p:cNvPicPr>
            <a:picLocks noChangeAspect="1"/>
          </p:cNvPicPr>
          <p:nvPr/>
        </p:nvPicPr>
        <p:blipFill>
          <a:blip r:embed="rId2"/>
          <a:stretch>
            <a:fillRect/>
          </a:stretch>
        </p:blipFill>
        <p:spPr>
          <a:xfrm>
            <a:off x="0" y="589168"/>
            <a:ext cx="12128500" cy="2349500"/>
          </a:xfrm>
          <a:prstGeom prst="rect">
            <a:avLst/>
          </a:prstGeom>
        </p:spPr>
      </p:pic>
      <p:graphicFrame>
        <p:nvGraphicFramePr>
          <p:cNvPr id="5" name="Table 4">
            <a:extLst>
              <a:ext uri="{FF2B5EF4-FFF2-40B4-BE49-F238E27FC236}">
                <a16:creationId xmlns:a16="http://schemas.microsoft.com/office/drawing/2014/main" id="{791D6BC0-68F7-49DC-B47F-6B4AA3F9B136}"/>
              </a:ext>
            </a:extLst>
          </p:cNvPr>
          <p:cNvGraphicFramePr>
            <a:graphicFrameLocks noGrp="1"/>
          </p:cNvGraphicFramePr>
          <p:nvPr/>
        </p:nvGraphicFramePr>
        <p:xfrm>
          <a:off x="31750" y="636107"/>
          <a:ext cx="12118367" cy="649605"/>
        </p:xfrm>
        <a:graphic>
          <a:graphicData uri="http://schemas.openxmlformats.org/drawingml/2006/table">
            <a:tbl>
              <a:tblPr>
                <a:tableStyleId>{5C22544A-7EE6-4342-B048-85BDC9FD1C3A}</a:tableStyleId>
              </a:tblPr>
              <a:tblGrid>
                <a:gridCol w="1337144">
                  <a:extLst>
                    <a:ext uri="{9D8B030D-6E8A-4147-A177-3AD203B41FA5}">
                      <a16:colId xmlns:a16="http://schemas.microsoft.com/office/drawing/2014/main" val="1827832629"/>
                    </a:ext>
                  </a:extLst>
                </a:gridCol>
                <a:gridCol w="464670">
                  <a:extLst>
                    <a:ext uri="{9D8B030D-6E8A-4147-A177-3AD203B41FA5}">
                      <a16:colId xmlns:a16="http://schemas.microsoft.com/office/drawing/2014/main" val="942151954"/>
                    </a:ext>
                  </a:extLst>
                </a:gridCol>
                <a:gridCol w="390525">
                  <a:extLst>
                    <a:ext uri="{9D8B030D-6E8A-4147-A177-3AD203B41FA5}">
                      <a16:colId xmlns:a16="http://schemas.microsoft.com/office/drawing/2014/main" val="1860783359"/>
                    </a:ext>
                  </a:extLst>
                </a:gridCol>
                <a:gridCol w="325437">
                  <a:extLst>
                    <a:ext uri="{9D8B030D-6E8A-4147-A177-3AD203B41FA5}">
                      <a16:colId xmlns:a16="http://schemas.microsoft.com/office/drawing/2014/main" val="1538798387"/>
                    </a:ext>
                  </a:extLst>
                </a:gridCol>
                <a:gridCol w="352425">
                  <a:extLst>
                    <a:ext uri="{9D8B030D-6E8A-4147-A177-3AD203B41FA5}">
                      <a16:colId xmlns:a16="http://schemas.microsoft.com/office/drawing/2014/main" val="3664062811"/>
                    </a:ext>
                  </a:extLst>
                </a:gridCol>
                <a:gridCol w="322263">
                  <a:extLst>
                    <a:ext uri="{9D8B030D-6E8A-4147-A177-3AD203B41FA5}">
                      <a16:colId xmlns:a16="http://schemas.microsoft.com/office/drawing/2014/main" val="3158674376"/>
                    </a:ext>
                  </a:extLst>
                </a:gridCol>
                <a:gridCol w="333375">
                  <a:extLst>
                    <a:ext uri="{9D8B030D-6E8A-4147-A177-3AD203B41FA5}">
                      <a16:colId xmlns:a16="http://schemas.microsoft.com/office/drawing/2014/main" val="2790409461"/>
                    </a:ext>
                  </a:extLst>
                </a:gridCol>
                <a:gridCol w="360362">
                  <a:extLst>
                    <a:ext uri="{9D8B030D-6E8A-4147-A177-3AD203B41FA5}">
                      <a16:colId xmlns:a16="http://schemas.microsoft.com/office/drawing/2014/main" val="2137556638"/>
                    </a:ext>
                  </a:extLst>
                </a:gridCol>
                <a:gridCol w="531813">
                  <a:extLst>
                    <a:ext uri="{9D8B030D-6E8A-4147-A177-3AD203B41FA5}">
                      <a16:colId xmlns:a16="http://schemas.microsoft.com/office/drawing/2014/main" val="4047742912"/>
                    </a:ext>
                  </a:extLst>
                </a:gridCol>
                <a:gridCol w="468312">
                  <a:extLst>
                    <a:ext uri="{9D8B030D-6E8A-4147-A177-3AD203B41FA5}">
                      <a16:colId xmlns:a16="http://schemas.microsoft.com/office/drawing/2014/main" val="2148826343"/>
                    </a:ext>
                  </a:extLst>
                </a:gridCol>
                <a:gridCol w="442913">
                  <a:extLst>
                    <a:ext uri="{9D8B030D-6E8A-4147-A177-3AD203B41FA5}">
                      <a16:colId xmlns:a16="http://schemas.microsoft.com/office/drawing/2014/main" val="3830289007"/>
                    </a:ext>
                  </a:extLst>
                </a:gridCol>
                <a:gridCol w="401637">
                  <a:extLst>
                    <a:ext uri="{9D8B030D-6E8A-4147-A177-3AD203B41FA5}">
                      <a16:colId xmlns:a16="http://schemas.microsoft.com/office/drawing/2014/main" val="3990816403"/>
                    </a:ext>
                  </a:extLst>
                </a:gridCol>
                <a:gridCol w="460375">
                  <a:extLst>
                    <a:ext uri="{9D8B030D-6E8A-4147-A177-3AD203B41FA5}">
                      <a16:colId xmlns:a16="http://schemas.microsoft.com/office/drawing/2014/main" val="3037609681"/>
                    </a:ext>
                  </a:extLst>
                </a:gridCol>
                <a:gridCol w="590550">
                  <a:extLst>
                    <a:ext uri="{9D8B030D-6E8A-4147-A177-3AD203B41FA5}">
                      <a16:colId xmlns:a16="http://schemas.microsoft.com/office/drawing/2014/main" val="947601273"/>
                    </a:ext>
                  </a:extLst>
                </a:gridCol>
                <a:gridCol w="673709">
                  <a:extLst>
                    <a:ext uri="{9D8B030D-6E8A-4147-A177-3AD203B41FA5}">
                      <a16:colId xmlns:a16="http://schemas.microsoft.com/office/drawing/2014/main" val="2455040584"/>
                    </a:ext>
                  </a:extLst>
                </a:gridCol>
                <a:gridCol w="484530">
                  <a:extLst>
                    <a:ext uri="{9D8B030D-6E8A-4147-A177-3AD203B41FA5}">
                      <a16:colId xmlns:a16="http://schemas.microsoft.com/office/drawing/2014/main" val="3768831859"/>
                    </a:ext>
                  </a:extLst>
                </a:gridCol>
                <a:gridCol w="484530">
                  <a:extLst>
                    <a:ext uri="{9D8B030D-6E8A-4147-A177-3AD203B41FA5}">
                      <a16:colId xmlns:a16="http://schemas.microsoft.com/office/drawing/2014/main" val="2753612689"/>
                    </a:ext>
                  </a:extLst>
                </a:gridCol>
                <a:gridCol w="484530">
                  <a:extLst>
                    <a:ext uri="{9D8B030D-6E8A-4147-A177-3AD203B41FA5}">
                      <a16:colId xmlns:a16="http://schemas.microsoft.com/office/drawing/2014/main" val="4186899844"/>
                    </a:ext>
                  </a:extLst>
                </a:gridCol>
                <a:gridCol w="484530">
                  <a:extLst>
                    <a:ext uri="{9D8B030D-6E8A-4147-A177-3AD203B41FA5}">
                      <a16:colId xmlns:a16="http://schemas.microsoft.com/office/drawing/2014/main" val="2189044614"/>
                    </a:ext>
                  </a:extLst>
                </a:gridCol>
                <a:gridCol w="517134">
                  <a:extLst>
                    <a:ext uri="{9D8B030D-6E8A-4147-A177-3AD203B41FA5}">
                      <a16:colId xmlns:a16="http://schemas.microsoft.com/office/drawing/2014/main" val="3374065571"/>
                    </a:ext>
                  </a:extLst>
                </a:gridCol>
                <a:gridCol w="451926">
                  <a:extLst>
                    <a:ext uri="{9D8B030D-6E8A-4147-A177-3AD203B41FA5}">
                      <a16:colId xmlns:a16="http://schemas.microsoft.com/office/drawing/2014/main" val="2010547126"/>
                    </a:ext>
                  </a:extLst>
                </a:gridCol>
                <a:gridCol w="419611">
                  <a:extLst>
                    <a:ext uri="{9D8B030D-6E8A-4147-A177-3AD203B41FA5}">
                      <a16:colId xmlns:a16="http://schemas.microsoft.com/office/drawing/2014/main" val="3053088320"/>
                    </a:ext>
                  </a:extLst>
                </a:gridCol>
                <a:gridCol w="369888">
                  <a:extLst>
                    <a:ext uri="{9D8B030D-6E8A-4147-A177-3AD203B41FA5}">
                      <a16:colId xmlns:a16="http://schemas.microsoft.com/office/drawing/2014/main" val="3762308172"/>
                    </a:ext>
                  </a:extLst>
                </a:gridCol>
                <a:gridCol w="481648">
                  <a:extLst>
                    <a:ext uri="{9D8B030D-6E8A-4147-A177-3AD203B41FA5}">
                      <a16:colId xmlns:a16="http://schemas.microsoft.com/office/drawing/2014/main" val="2450863542"/>
                    </a:ext>
                  </a:extLst>
                </a:gridCol>
                <a:gridCol w="484530">
                  <a:extLst>
                    <a:ext uri="{9D8B030D-6E8A-4147-A177-3AD203B41FA5}">
                      <a16:colId xmlns:a16="http://schemas.microsoft.com/office/drawing/2014/main" val="1727694911"/>
                    </a:ext>
                  </a:extLst>
                </a:gridCol>
              </a:tblGrid>
              <a:tr h="165100">
                <a:tc>
                  <a:txBody>
                    <a:bodyPr/>
                    <a:lstStyle/>
                    <a:p>
                      <a:pPr algn="ctr" fontAlgn="b"/>
                      <a:r>
                        <a:rPr lang="en-US" sz="1400" b="1" u="none" strike="noStrike" dirty="0">
                          <a:effectLst/>
                        </a:rPr>
                        <a:t>Question #</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2</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4</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6</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7</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9</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10</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11</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12</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rgbClr val="FF0000"/>
                          </a:solidFill>
                          <a:effectLst/>
                        </a:rPr>
                        <a:t>13</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14</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15</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16</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17</a:t>
                      </a:r>
                      <a:endParaRPr lang="en-US" sz="1400" b="1" i="0" u="none" strike="noStrike" dirty="0">
                        <a:solidFill>
                          <a:srgbClr val="00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18</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chemeClr val="tx1"/>
                          </a:solidFill>
                          <a:effectLst/>
                        </a:rPr>
                        <a:t>19</a:t>
                      </a:r>
                      <a:endParaRPr lang="en-US" sz="1400" b="1" i="0" u="none" strike="noStrike" dirty="0">
                        <a:solidFill>
                          <a:schemeClr val="tx1"/>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chemeClr val="tx1"/>
                          </a:solidFill>
                          <a:effectLst/>
                        </a:rPr>
                        <a:t>20</a:t>
                      </a:r>
                      <a:endParaRPr lang="en-US" sz="1400" b="1" i="0" u="none" strike="noStrike" dirty="0">
                        <a:solidFill>
                          <a:schemeClr val="tx1"/>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rgbClr val="FF0000"/>
                          </a:solidFill>
                          <a:effectLst/>
                        </a:rPr>
                        <a:t>21</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solidFill>
                            <a:srgbClr val="FF0000"/>
                          </a:solidFill>
                          <a:effectLst/>
                        </a:rPr>
                        <a:t>22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solidFill>
                            <a:srgbClr val="FF0000"/>
                          </a:solidFill>
                          <a:effectLst/>
                        </a:rPr>
                        <a:t>23</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24</a:t>
                      </a:r>
                      <a:endParaRPr lang="en-US" sz="1400" b="1" i="0" u="none" strike="noStrike">
                        <a:solidFill>
                          <a:srgbClr val="000000"/>
                        </a:solidFill>
                        <a:effectLst/>
                        <a:latin typeface="Arial" panose="020B0604020202020204" pitchFamily="34" charset="0"/>
                      </a:endParaRPr>
                    </a:p>
                  </a:txBody>
                  <a:tcPr marL="3175" marR="3175" marT="3175" marB="0" anchor="b"/>
                </a:tc>
                <a:extLst>
                  <a:ext uri="{0D108BD9-81ED-4DB2-BD59-A6C34878D82A}">
                    <a16:rowId xmlns:a16="http://schemas.microsoft.com/office/drawing/2014/main" val="1227420358"/>
                  </a:ext>
                </a:extLst>
              </a:tr>
              <a:tr h="165100">
                <a:tc>
                  <a:txBody>
                    <a:bodyPr/>
                    <a:lstStyle/>
                    <a:p>
                      <a:pPr algn="ctr" fontAlgn="b"/>
                      <a:r>
                        <a:rPr lang="en-US" sz="1400" b="1" u="none" strike="noStrike">
                          <a:effectLst/>
                        </a:rPr>
                        <a:t>Answer Key</a:t>
                      </a:r>
                      <a:endParaRPr lang="en-US" sz="1400" b="1" i="0" u="none" strike="noStrike">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B</a:t>
                      </a:r>
                      <a:endParaRPr lang="en-US" sz="1400" b="1" i="0" u="none" strike="noStrike">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C</a:t>
                      </a:r>
                      <a:endParaRPr lang="en-US" sz="1400" b="1" i="0" u="none" strike="noStrike">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C</a:t>
                      </a:r>
                      <a:endParaRPr lang="en-US" sz="1400" b="1" i="0" u="none" strike="noStrike">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5</a:t>
                      </a:r>
                      <a:endParaRPr lang="en-US" sz="1400" b="1" i="0" u="none" strike="noStrike">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3</a:t>
                      </a:r>
                      <a:endParaRPr lang="en-US" sz="1400" b="1" i="0" u="none" strike="noStrike">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C</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D</a:t>
                      </a:r>
                      <a:endParaRPr lang="en-US" sz="1400" b="1" i="0" u="none" strike="noStrike" dirty="0">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2</a:t>
                      </a:r>
                      <a:endParaRPr lang="en-US" sz="1400" b="1" i="0" u="none" strike="noStrike" dirty="0">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D</a:t>
                      </a:r>
                      <a:endParaRPr lang="en-US" sz="1400" b="1" i="0" u="none" strike="noStrike" dirty="0">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315</a:t>
                      </a:r>
                      <a:endParaRPr lang="en-US" sz="1400" b="1" i="0" u="none" strike="noStrike" dirty="0">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A</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C</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rgbClr val="FF0000"/>
                          </a:solidFill>
                          <a:effectLst/>
                        </a:rPr>
                        <a:t>43125</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D</a:t>
                      </a:r>
                      <a:endParaRPr lang="en-US" sz="1400" b="1" i="0" u="none" strike="noStrike" dirty="0">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A</a:t>
                      </a:r>
                      <a:endParaRPr lang="en-US" sz="1400" b="1" i="0" u="none" strike="noStrike" dirty="0">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C</a:t>
                      </a:r>
                      <a:endParaRPr lang="en-US" sz="1400" b="1" i="0" u="none" strike="noStrike" dirty="0">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C</a:t>
                      </a:r>
                      <a:endParaRPr lang="en-US" sz="1400" b="1" i="0" u="none" strike="noStrike" dirty="0">
                        <a:solidFill>
                          <a:srgbClr val="00B05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26</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chemeClr val="tx1"/>
                          </a:solidFill>
                          <a:effectLst/>
                        </a:rPr>
                        <a:t>FTTF</a:t>
                      </a:r>
                      <a:endParaRPr lang="en-US" sz="1400" b="1" i="0" u="none" strike="noStrike" dirty="0">
                        <a:solidFill>
                          <a:schemeClr val="tx1"/>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chemeClr val="tx1"/>
                          </a:solidFill>
                          <a:effectLst/>
                        </a:rPr>
                        <a:t>A</a:t>
                      </a:r>
                      <a:endParaRPr lang="en-US" sz="1400" b="1" i="0" u="none" strike="noStrike" dirty="0">
                        <a:solidFill>
                          <a:schemeClr val="tx1"/>
                        </a:solidFill>
                        <a:effectLst/>
                        <a:latin typeface="Arial" panose="020B0604020202020204" pitchFamily="34" charset="0"/>
                      </a:endParaRPr>
                    </a:p>
                  </a:txBody>
                  <a:tcPr marL="3175" marR="3175" marT="3175" marB="0" anchor="b"/>
                </a:tc>
                <a:tc>
                  <a:txBody>
                    <a:bodyPr/>
                    <a:lstStyle/>
                    <a:p>
                      <a:pPr algn="ctr" fontAlgn="b"/>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2</a:t>
                      </a:r>
                      <a:endParaRPr lang="en-US" sz="1400" b="1" i="0" u="none" strike="noStrike" dirty="0">
                        <a:solidFill>
                          <a:srgbClr val="00B050"/>
                        </a:solidFill>
                        <a:effectLst/>
                        <a:latin typeface="Arial" panose="020B0604020202020204" pitchFamily="34" charset="0"/>
                      </a:endParaRPr>
                    </a:p>
                  </a:txBody>
                  <a:tcPr marL="3175" marR="3175" marT="3175" marB="0" anchor="b"/>
                </a:tc>
                <a:extLst>
                  <a:ext uri="{0D108BD9-81ED-4DB2-BD59-A6C34878D82A}">
                    <a16:rowId xmlns:a16="http://schemas.microsoft.com/office/drawing/2014/main" val="1124070045"/>
                  </a:ext>
                </a:extLst>
              </a:tr>
              <a:tr h="165100">
                <a:tc>
                  <a:txBody>
                    <a:bodyPr/>
                    <a:lstStyle/>
                    <a:p>
                      <a:pPr algn="ctr" fontAlgn="b"/>
                      <a:r>
                        <a:rPr lang="en-US" sz="1400" b="1" u="none" strike="noStrike" dirty="0">
                          <a:effectLst/>
                        </a:rPr>
                        <a:t># of Points</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4</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4</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4</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rgbClr val="FF0000"/>
                          </a:solidFill>
                          <a:effectLst/>
                        </a:rPr>
                        <a:t>10</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a:effectLst/>
                        </a:rPr>
                        <a:t>2</a:t>
                      </a:r>
                      <a:endParaRPr lang="en-US" sz="1400" b="1" i="0" u="none" strike="noStrike">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2</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2</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4</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chemeClr val="tx1"/>
                          </a:solidFill>
                          <a:effectLst/>
                        </a:rPr>
                        <a:t>8</a:t>
                      </a:r>
                      <a:endParaRPr lang="en-US" sz="1400" b="1" i="0" u="none" strike="noStrike" dirty="0">
                        <a:solidFill>
                          <a:schemeClr val="tx1"/>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chemeClr val="tx1"/>
                          </a:solidFill>
                          <a:effectLst/>
                        </a:rPr>
                        <a:t>2</a:t>
                      </a:r>
                      <a:endParaRPr lang="en-US" sz="1400" b="1" i="0" u="none" strike="noStrike" dirty="0">
                        <a:solidFill>
                          <a:schemeClr val="tx1"/>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rgbClr val="FF0000"/>
                          </a:solidFill>
                          <a:effectLst/>
                        </a:rPr>
                        <a:t>4</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rgbClr val="FF0000"/>
                          </a:solidFill>
                          <a:effectLst/>
                        </a:rPr>
                        <a:t>4</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solidFill>
                            <a:srgbClr val="FF0000"/>
                          </a:solidFill>
                          <a:effectLst/>
                        </a:rPr>
                        <a:t>4</a:t>
                      </a:r>
                      <a:endParaRPr lang="en-US" sz="1400" b="1" i="0" u="none" strike="noStrike" dirty="0">
                        <a:solidFill>
                          <a:srgbClr val="FF0000"/>
                        </a:solidFill>
                        <a:effectLst/>
                        <a:latin typeface="Arial" panose="020B0604020202020204" pitchFamily="34" charset="0"/>
                      </a:endParaRPr>
                    </a:p>
                  </a:txBody>
                  <a:tcPr marL="3175" marR="3175" marT="3175" marB="0" anchor="b"/>
                </a:tc>
                <a:tc>
                  <a:txBody>
                    <a:bodyPr/>
                    <a:lstStyle/>
                    <a:p>
                      <a:pPr algn="ctr" fontAlgn="b"/>
                      <a:r>
                        <a:rPr lang="en-US" sz="1400" b="1" u="none" strike="noStrike" dirty="0">
                          <a:effectLst/>
                        </a:rPr>
                        <a:t>2</a:t>
                      </a:r>
                      <a:endParaRPr lang="en-US" sz="1400" b="1" i="0" u="none" strike="noStrike" dirty="0">
                        <a:solidFill>
                          <a:srgbClr val="FF0000"/>
                        </a:solidFill>
                        <a:effectLst/>
                        <a:latin typeface="Arial" panose="020B0604020202020204" pitchFamily="34" charset="0"/>
                      </a:endParaRPr>
                    </a:p>
                  </a:txBody>
                  <a:tcPr marL="3175" marR="3175" marT="3175" marB="0" anchor="b"/>
                </a:tc>
                <a:extLst>
                  <a:ext uri="{0D108BD9-81ED-4DB2-BD59-A6C34878D82A}">
                    <a16:rowId xmlns:a16="http://schemas.microsoft.com/office/drawing/2014/main" val="783705131"/>
                  </a:ext>
                </a:extLst>
              </a:tr>
            </a:tbl>
          </a:graphicData>
        </a:graphic>
      </p:graphicFrame>
      <p:pic>
        <p:nvPicPr>
          <p:cNvPr id="19" name="Picture 18">
            <a:extLst>
              <a:ext uri="{FF2B5EF4-FFF2-40B4-BE49-F238E27FC236}">
                <a16:creationId xmlns:a16="http://schemas.microsoft.com/office/drawing/2014/main" id="{0996A116-057A-4036-BF5D-CF1DFF433D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404" y="3352727"/>
            <a:ext cx="5206340" cy="3068022"/>
          </a:xfrm>
          <a:prstGeom prst="rect">
            <a:avLst/>
          </a:prstGeom>
          <a:noFill/>
          <a:ln>
            <a:noFill/>
          </a:ln>
        </p:spPr>
      </p:pic>
      <p:pic>
        <p:nvPicPr>
          <p:cNvPr id="8" name="Picture 7">
            <a:extLst>
              <a:ext uri="{FF2B5EF4-FFF2-40B4-BE49-F238E27FC236}">
                <a16:creationId xmlns:a16="http://schemas.microsoft.com/office/drawing/2014/main" id="{AE0ADA87-EB82-4A81-9115-C686F04F53A3}"/>
              </a:ext>
            </a:extLst>
          </p:cNvPr>
          <p:cNvPicPr>
            <a:picLocks noChangeAspect="1"/>
          </p:cNvPicPr>
          <p:nvPr/>
        </p:nvPicPr>
        <p:blipFill>
          <a:blip r:embed="rId4"/>
          <a:stretch>
            <a:fillRect/>
          </a:stretch>
        </p:blipFill>
        <p:spPr>
          <a:xfrm>
            <a:off x="9606338" y="1664953"/>
            <a:ext cx="2585662" cy="894474"/>
          </a:xfrm>
          <a:prstGeom prst="rect">
            <a:avLst/>
          </a:prstGeom>
        </p:spPr>
      </p:pic>
      <p:cxnSp>
        <p:nvCxnSpPr>
          <p:cNvPr id="10" name="Straight Arrow Connector 9">
            <a:extLst>
              <a:ext uri="{FF2B5EF4-FFF2-40B4-BE49-F238E27FC236}">
                <a16:creationId xmlns:a16="http://schemas.microsoft.com/office/drawing/2014/main" id="{288970B0-6C32-47A9-B967-C3C38BC7BDEC}"/>
              </a:ext>
            </a:extLst>
          </p:cNvPr>
          <p:cNvCxnSpPr>
            <a:cxnSpLocks/>
          </p:cNvCxnSpPr>
          <p:nvPr/>
        </p:nvCxnSpPr>
        <p:spPr>
          <a:xfrm flipH="1">
            <a:off x="10899169" y="980629"/>
            <a:ext cx="513149" cy="704044"/>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E0BC65C-425C-485B-BFDE-B7276050AF9E}"/>
              </a:ext>
            </a:extLst>
          </p:cNvPr>
          <p:cNvPicPr>
            <a:picLocks noChangeAspect="1"/>
          </p:cNvPicPr>
          <p:nvPr/>
        </p:nvPicPr>
        <p:blipFill>
          <a:blip r:embed="rId5"/>
          <a:stretch>
            <a:fillRect/>
          </a:stretch>
        </p:blipFill>
        <p:spPr>
          <a:xfrm>
            <a:off x="5464407" y="3352728"/>
            <a:ext cx="6712135" cy="3068022"/>
          </a:xfrm>
          <a:prstGeom prst="rect">
            <a:avLst/>
          </a:prstGeom>
        </p:spPr>
      </p:pic>
      <p:cxnSp>
        <p:nvCxnSpPr>
          <p:cNvPr id="27" name="Straight Connector 26">
            <a:extLst>
              <a:ext uri="{FF2B5EF4-FFF2-40B4-BE49-F238E27FC236}">
                <a16:creationId xmlns:a16="http://schemas.microsoft.com/office/drawing/2014/main" id="{4B8A8642-7485-41DA-A3BD-8A76C5ED6836}"/>
              </a:ext>
            </a:extLst>
          </p:cNvPr>
          <p:cNvCxnSpPr/>
          <p:nvPr/>
        </p:nvCxnSpPr>
        <p:spPr>
          <a:xfrm>
            <a:off x="8523774" y="3233374"/>
            <a:ext cx="0" cy="32903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9DE7400B-D552-4FBB-AB9E-C99CFCB2D1F1}"/>
              </a:ext>
            </a:extLst>
          </p:cNvPr>
          <p:cNvSpPr/>
          <p:nvPr/>
        </p:nvSpPr>
        <p:spPr>
          <a:xfrm>
            <a:off x="10680260" y="5261836"/>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04D31467-A27A-4975-AD42-D76A86C5250D}"/>
              </a:ext>
            </a:extLst>
          </p:cNvPr>
          <p:cNvCxnSpPr>
            <a:cxnSpLocks/>
            <a:endCxn id="21" idx="2"/>
          </p:cNvCxnSpPr>
          <p:nvPr/>
        </p:nvCxnSpPr>
        <p:spPr>
          <a:xfrm flipV="1">
            <a:off x="8523773" y="5323481"/>
            <a:ext cx="2156487" cy="422922"/>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19B124-E5C5-4835-9F45-5C34FE31A0B9}"/>
              </a:ext>
            </a:extLst>
          </p:cNvPr>
          <p:cNvCxnSpPr>
            <a:cxnSpLocks/>
          </p:cNvCxnSpPr>
          <p:nvPr/>
        </p:nvCxnSpPr>
        <p:spPr>
          <a:xfrm flipH="1">
            <a:off x="8523773" y="980629"/>
            <a:ext cx="2506179" cy="2222944"/>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D4FF35F-A1FB-4795-968E-B5BC215E5475}"/>
              </a:ext>
            </a:extLst>
          </p:cNvPr>
          <p:cNvCxnSpPr>
            <a:cxnSpLocks/>
          </p:cNvCxnSpPr>
          <p:nvPr/>
        </p:nvCxnSpPr>
        <p:spPr>
          <a:xfrm flipH="1">
            <a:off x="4424569" y="960909"/>
            <a:ext cx="6246178" cy="2741763"/>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1CADD3E-2533-477B-B529-4B288E8FD85B}"/>
              </a:ext>
            </a:extLst>
          </p:cNvPr>
          <p:cNvSpPr txBox="1"/>
          <p:nvPr/>
        </p:nvSpPr>
        <p:spPr>
          <a:xfrm>
            <a:off x="99460" y="47775"/>
            <a:ext cx="4077976" cy="523220"/>
          </a:xfrm>
          <a:prstGeom prst="rect">
            <a:avLst/>
          </a:prstGeom>
          <a:noFill/>
        </p:spPr>
        <p:txBody>
          <a:bodyPr wrap="none" rtlCol="0">
            <a:spAutoFit/>
          </a:bodyPr>
          <a:lstStyle/>
          <a:p>
            <a:r>
              <a:rPr lang="en-US" sz="2800" b="1" dirty="0">
                <a:solidFill>
                  <a:srgbClr val="FF0000"/>
                </a:solidFill>
              </a:rPr>
              <a:t>Answers for you to review</a:t>
            </a:r>
          </a:p>
        </p:txBody>
      </p:sp>
    </p:spTree>
    <p:extLst>
      <p:ext uri="{BB962C8B-B14F-4D97-AF65-F5344CB8AC3E}">
        <p14:creationId xmlns:p14="http://schemas.microsoft.com/office/powerpoint/2010/main" val="306519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1875C-39EF-4877-AEF6-3AD4BA0DED13}"/>
              </a:ext>
            </a:extLst>
          </p:cNvPr>
          <p:cNvPicPr>
            <a:picLocks noChangeAspect="1"/>
          </p:cNvPicPr>
          <p:nvPr/>
        </p:nvPicPr>
        <p:blipFill>
          <a:blip r:embed="rId2"/>
          <a:stretch>
            <a:fillRect/>
          </a:stretch>
        </p:blipFill>
        <p:spPr>
          <a:xfrm>
            <a:off x="1932349" y="92025"/>
            <a:ext cx="8327300" cy="4773235"/>
          </a:xfrm>
          <a:prstGeom prst="rect">
            <a:avLst/>
          </a:prstGeom>
        </p:spPr>
      </p:pic>
      <p:pic>
        <p:nvPicPr>
          <p:cNvPr id="11" name="Picture 10">
            <a:extLst>
              <a:ext uri="{FF2B5EF4-FFF2-40B4-BE49-F238E27FC236}">
                <a16:creationId xmlns:a16="http://schemas.microsoft.com/office/drawing/2014/main" id="{37BE1E75-5A28-4FF6-9003-CBF182DCDFE3}"/>
              </a:ext>
            </a:extLst>
          </p:cNvPr>
          <p:cNvPicPr>
            <a:picLocks noChangeAspect="1"/>
          </p:cNvPicPr>
          <p:nvPr/>
        </p:nvPicPr>
        <p:blipFill>
          <a:blip r:embed="rId3"/>
          <a:stretch>
            <a:fillRect/>
          </a:stretch>
        </p:blipFill>
        <p:spPr>
          <a:xfrm>
            <a:off x="1932349" y="4542270"/>
            <a:ext cx="8327300" cy="2345462"/>
          </a:xfrm>
          <a:prstGeom prst="rect">
            <a:avLst/>
          </a:prstGeom>
        </p:spPr>
      </p:pic>
    </p:spTree>
    <p:extLst>
      <p:ext uri="{BB962C8B-B14F-4D97-AF65-F5344CB8AC3E}">
        <p14:creationId xmlns:p14="http://schemas.microsoft.com/office/powerpoint/2010/main" val="34028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7C1A-46C8-45BB-94F9-6AF7D3C3D35E}"/>
              </a:ext>
            </a:extLst>
          </p:cNvPr>
          <p:cNvSpPr>
            <a:spLocks noGrp="1"/>
          </p:cNvSpPr>
          <p:nvPr>
            <p:ph type="title"/>
          </p:nvPr>
        </p:nvSpPr>
        <p:spPr/>
        <p:txBody>
          <a:bodyPr/>
          <a:lstStyle/>
          <a:p>
            <a:r>
              <a:rPr lang="en-US" dirty="0"/>
              <a:t>L0 Norm Replaced by L1 Norm</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117EB43-21C3-463A-A48C-28B456CDF297}"/>
                  </a:ext>
                </a:extLst>
              </p:cNvPr>
              <p:cNvSpPr txBox="1"/>
              <p:nvPr/>
            </p:nvSpPr>
            <p:spPr bwMode="auto">
              <a:xfrm>
                <a:off x="727700" y="2150207"/>
                <a:ext cx="5136631" cy="88423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4000" i="1" smtClean="0">
                              <a:solidFill>
                                <a:srgbClr val="000000"/>
                              </a:solidFill>
                              <a:latin typeface="Cambria Math" panose="02040503050406030204" pitchFamily="18" charset="0"/>
                            </a:rPr>
                          </m:ctrlPr>
                        </m:accPr>
                        <m:e>
                          <m:r>
                            <a:rPr lang="en-US" sz="4000" i="1">
                              <a:solidFill>
                                <a:srgbClr val="000000"/>
                              </a:solidFill>
                              <a:latin typeface="Cambria Math" panose="02040503050406030204" pitchFamily="18" charset="0"/>
                            </a:rPr>
                            <m:t>𝑦</m:t>
                          </m:r>
                        </m:e>
                      </m:acc>
                      <m:r>
                        <a:rPr lang="el-GR" sz="4000" i="1">
                          <a:solidFill>
                            <a:srgbClr val="000000"/>
                          </a:solidFill>
                          <a:latin typeface="Cambria Math" panose="02040503050406030204" pitchFamily="18" charset="0"/>
                        </a:rPr>
                        <m:t>=</m:t>
                      </m:r>
                      <m:r>
                        <a:rPr lang="el-GR" sz="4000" i="1">
                          <a:solidFill>
                            <a:srgbClr val="000000"/>
                          </a:solidFill>
                          <a:latin typeface="Cambria Math" panose="02040503050406030204" pitchFamily="18" charset="0"/>
                        </a:rPr>
                        <m:t>𝛷</m:t>
                      </m:r>
                      <m:acc>
                        <m:accPr>
                          <m:chr m:val="⃗"/>
                          <m:ctrlPr>
                            <a:rPr lang="el-GR" sz="4000" i="1">
                              <a:solidFill>
                                <a:srgbClr val="000000"/>
                              </a:solidFill>
                              <a:latin typeface="Cambria Math" panose="02040503050406030204" pitchFamily="18" charset="0"/>
                            </a:rPr>
                          </m:ctrlPr>
                        </m:accPr>
                        <m:e>
                          <m:r>
                            <a:rPr lang="el-GR" sz="4000" i="1">
                              <a:solidFill>
                                <a:srgbClr val="000000"/>
                              </a:solidFill>
                              <a:latin typeface="Cambria Math" panose="02040503050406030204" pitchFamily="18" charset="0"/>
                            </a:rPr>
                            <m:t>𝑠</m:t>
                          </m:r>
                        </m:e>
                      </m:acc>
                      <m:r>
                        <a:rPr lang="en-US" sz="4000" b="0" i="1" smtClean="0">
                          <a:solidFill>
                            <a:srgbClr val="000000"/>
                          </a:solidFill>
                          <a:latin typeface="Cambria Math" panose="02040503050406030204" pitchFamily="18" charset="0"/>
                        </a:rPr>
                        <m:t>=</m:t>
                      </m:r>
                      <m:r>
                        <m:rPr>
                          <m:sty m:val="p"/>
                        </m:rPr>
                        <a:rPr lang="en-US" sz="4000" i="1">
                          <a:solidFill>
                            <a:srgbClr val="000000"/>
                          </a:solidFill>
                          <a:latin typeface="Cambria Math" panose="02040503050406030204" pitchFamily="18" charset="0"/>
                        </a:rPr>
                        <m:t>ΦΨ</m:t>
                      </m:r>
                      <m:acc>
                        <m:accPr>
                          <m:chr m:val="⃗"/>
                          <m:ctrlPr>
                            <a:rPr lang="en-US" sz="4000" i="1">
                              <a:solidFill>
                                <a:srgbClr val="000000"/>
                              </a:solidFill>
                              <a:latin typeface="Cambria Math" panose="02040503050406030204" pitchFamily="18" charset="0"/>
                            </a:rPr>
                          </m:ctrlPr>
                        </m:accPr>
                        <m:e>
                          <m:r>
                            <a:rPr lang="en-US" sz="4000" i="1">
                              <a:solidFill>
                                <a:srgbClr val="000000"/>
                              </a:solidFill>
                              <a:latin typeface="Cambria Math" panose="02040503050406030204" pitchFamily="18" charset="0"/>
                            </a:rPr>
                            <m:t>𝑥</m:t>
                          </m:r>
                        </m:e>
                      </m:acc>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𝐴</m:t>
                      </m:r>
                      <m:acc>
                        <m:accPr>
                          <m:chr m:val="⃗"/>
                          <m:ctrlPr>
                            <a:rPr lang="en-US" sz="4000" i="1">
                              <a:solidFill>
                                <a:srgbClr val="000000"/>
                              </a:solidFill>
                              <a:latin typeface="Cambria Math" panose="02040503050406030204" pitchFamily="18" charset="0"/>
                            </a:rPr>
                          </m:ctrlPr>
                        </m:accPr>
                        <m:e>
                          <m:r>
                            <a:rPr lang="en-US" sz="4000" i="1">
                              <a:solidFill>
                                <a:srgbClr val="000000"/>
                              </a:solidFill>
                              <a:latin typeface="Cambria Math" panose="02040503050406030204" pitchFamily="18" charset="0"/>
                            </a:rPr>
                            <m:t>𝑥</m:t>
                          </m:r>
                        </m:e>
                      </m:acc>
                    </m:oMath>
                  </m:oMathPara>
                </a14:m>
                <a:endParaRPr lang="en-US" sz="4000" dirty="0"/>
              </a:p>
            </p:txBody>
          </p:sp>
        </mc:Choice>
        <mc:Fallback xmlns="">
          <p:sp>
            <p:nvSpPr>
              <p:cNvPr id="4" name="Object 3">
                <a:extLst>
                  <a:ext uri="{FF2B5EF4-FFF2-40B4-BE49-F238E27FC236}">
                    <a16:creationId xmlns:a16="http://schemas.microsoft.com/office/drawing/2014/main" id="{D117EB43-21C3-463A-A48C-28B456CDF297}"/>
                  </a:ext>
                </a:extLst>
              </p:cNvPr>
              <p:cNvSpPr txBox="1">
                <a:spLocks noRot="1" noChangeAspect="1" noMove="1" noResize="1" noEditPoints="1" noAdjustHandles="1" noChangeArrowheads="1" noChangeShapeType="1" noTextEdit="1"/>
              </p:cNvSpPr>
              <p:nvPr/>
            </p:nvSpPr>
            <p:spPr bwMode="auto">
              <a:xfrm>
                <a:off x="727700" y="2150207"/>
                <a:ext cx="5136631" cy="884237"/>
              </a:xfrm>
              <a:prstGeom prst="rect">
                <a:avLst/>
              </a:prstGeom>
              <a:blipFill>
                <a:blip r:embed="rId3"/>
                <a:stretch>
                  <a:fillRect/>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0FA3F457-DA3D-4A1A-BBF2-27BDAE9A51E2}"/>
              </a:ext>
            </a:extLst>
          </p:cNvPr>
          <p:cNvSpPr txBox="1">
            <a:spLocks/>
          </p:cNvSpPr>
          <p:nvPr/>
        </p:nvSpPr>
        <p:spPr>
          <a:xfrm>
            <a:off x="2397343" y="2882243"/>
            <a:ext cx="2014539" cy="406187"/>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a:t>Measurement</a:t>
            </a:r>
          </a:p>
        </p:txBody>
      </p:sp>
      <p:sp>
        <p:nvSpPr>
          <p:cNvPr id="7" name="Rectangle 6">
            <a:extLst>
              <a:ext uri="{FF2B5EF4-FFF2-40B4-BE49-F238E27FC236}">
                <a16:creationId xmlns:a16="http://schemas.microsoft.com/office/drawing/2014/main" id="{5183E1FC-63E1-4F68-BC9A-72103AAA5A2D}"/>
              </a:ext>
            </a:extLst>
          </p:cNvPr>
          <p:cNvSpPr/>
          <p:nvPr/>
        </p:nvSpPr>
        <p:spPr>
          <a:xfrm>
            <a:off x="2022841" y="3680738"/>
            <a:ext cx="8477347" cy="125426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2C4E4E2F-7A35-44AF-838A-A7E90C492C4C}"/>
              </a:ext>
            </a:extLst>
          </p:cNvPr>
          <p:cNvSpPr txBox="1">
            <a:spLocks/>
          </p:cNvSpPr>
          <p:nvPr/>
        </p:nvSpPr>
        <p:spPr>
          <a:xfrm>
            <a:off x="8159743" y="2835993"/>
            <a:ext cx="2014538" cy="452437"/>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err="1"/>
              <a:t>Sparsifying</a:t>
            </a:r>
            <a:endParaRPr lang="en-US" sz="2000" dirty="0"/>
          </a:p>
        </p:txBody>
      </p:sp>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10945E9E-B8EB-479A-B8CD-7D5923BD934F}"/>
                  </a:ext>
                </a:extLst>
              </p:cNvPr>
              <p:cNvSpPr txBox="1"/>
              <p:nvPr/>
            </p:nvSpPr>
            <p:spPr bwMode="auto">
              <a:xfrm>
                <a:off x="7787604" y="2200497"/>
                <a:ext cx="3029946" cy="657033"/>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p>
                        <m:sSupPr>
                          <m:ctrlPr>
                            <a:rPr lang="en-US" sz="4000" i="1" smtClean="0">
                              <a:solidFill>
                                <a:srgbClr val="000000"/>
                              </a:solidFill>
                              <a:latin typeface="Cambria Math" panose="02040503050406030204" pitchFamily="18" charset="0"/>
                            </a:rPr>
                          </m:ctrlPr>
                        </m:sSupPr>
                        <m:e>
                          <m:r>
                            <m:rPr>
                              <m:sty m:val="p"/>
                            </m:rPr>
                            <a:rPr lang="en-US" sz="4000" i="1">
                              <a:solidFill>
                                <a:srgbClr val="000000"/>
                              </a:solidFill>
                              <a:latin typeface="Cambria Math" panose="02040503050406030204" pitchFamily="18" charset="0"/>
                            </a:rPr>
                            <m:t>Ψ</m:t>
                          </m:r>
                        </m:e>
                        <m:sup>
                          <m:r>
                            <a:rPr lang="en-US" sz="4000" i="1">
                              <a:solidFill>
                                <a:srgbClr val="000000"/>
                              </a:solidFill>
                              <a:latin typeface="Cambria Math" panose="02040503050406030204" pitchFamily="18" charset="0"/>
                            </a:rPr>
                            <m:t>−1</m:t>
                          </m:r>
                        </m:sup>
                      </m:sSup>
                      <m:acc>
                        <m:accPr>
                          <m:chr m:val="⃗"/>
                          <m:ctrlPr>
                            <a:rPr lang="en-US" sz="4000" i="1">
                              <a:solidFill>
                                <a:srgbClr val="000000"/>
                              </a:solidFill>
                              <a:latin typeface="Cambria Math" panose="02040503050406030204" pitchFamily="18" charset="0"/>
                            </a:rPr>
                          </m:ctrlPr>
                        </m:accPr>
                        <m:e>
                          <m:r>
                            <a:rPr lang="en-US" sz="4000" i="1">
                              <a:solidFill>
                                <a:srgbClr val="000000"/>
                              </a:solidFill>
                              <a:latin typeface="Cambria Math" panose="02040503050406030204" pitchFamily="18" charset="0"/>
                            </a:rPr>
                            <m:t>𝑠</m:t>
                          </m:r>
                        </m:e>
                      </m:acc>
                      <m:r>
                        <a:rPr lang="en-US" sz="4000" i="1">
                          <a:solidFill>
                            <a:srgbClr val="000000"/>
                          </a:solidFill>
                          <a:latin typeface="Cambria Math" panose="02040503050406030204" pitchFamily="18" charset="0"/>
                        </a:rPr>
                        <m:t>=</m:t>
                      </m:r>
                      <m:acc>
                        <m:accPr>
                          <m:chr m:val="⃗"/>
                          <m:ctrlPr>
                            <a:rPr lang="en-US" sz="4000" i="1">
                              <a:solidFill>
                                <a:srgbClr val="000000"/>
                              </a:solidFill>
                              <a:latin typeface="Cambria Math" panose="02040503050406030204" pitchFamily="18" charset="0"/>
                            </a:rPr>
                          </m:ctrlPr>
                        </m:accPr>
                        <m:e>
                          <m:r>
                            <a:rPr lang="en-US" sz="4000" i="1">
                              <a:solidFill>
                                <a:srgbClr val="000000"/>
                              </a:solidFill>
                              <a:latin typeface="Cambria Math" panose="02040503050406030204" pitchFamily="18" charset="0"/>
                            </a:rPr>
                            <m:t>𝑥</m:t>
                          </m:r>
                        </m:e>
                      </m:acc>
                    </m:oMath>
                  </m:oMathPara>
                </a14:m>
                <a:endParaRPr lang="en-US" sz="4000" dirty="0"/>
              </a:p>
            </p:txBody>
          </p:sp>
        </mc:Choice>
        <mc:Fallback xmlns="">
          <p:sp>
            <p:nvSpPr>
              <p:cNvPr id="11" name="Object 10">
                <a:extLst>
                  <a:ext uri="{FF2B5EF4-FFF2-40B4-BE49-F238E27FC236}">
                    <a16:creationId xmlns:a16="http://schemas.microsoft.com/office/drawing/2014/main" id="{10945E9E-B8EB-479A-B8CD-7D5923BD934F}"/>
                  </a:ext>
                </a:extLst>
              </p:cNvPr>
              <p:cNvSpPr txBox="1">
                <a:spLocks noRot="1" noChangeAspect="1" noMove="1" noResize="1" noEditPoints="1" noAdjustHandles="1" noChangeArrowheads="1" noChangeShapeType="1" noTextEdit="1"/>
              </p:cNvSpPr>
              <p:nvPr/>
            </p:nvSpPr>
            <p:spPr bwMode="auto">
              <a:xfrm>
                <a:off x="7787604" y="2200497"/>
                <a:ext cx="3029946" cy="657033"/>
              </a:xfrm>
              <a:prstGeom prst="rect">
                <a:avLst/>
              </a:prstGeom>
              <a:blipFill>
                <a:blip r:embed="rId4"/>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7C5EBE8A-1251-41AC-B7B4-A54CEB85EF37}"/>
              </a:ext>
            </a:extLst>
          </p:cNvPr>
          <p:cNvSpPr/>
          <p:nvPr/>
        </p:nvSpPr>
        <p:spPr>
          <a:xfrm>
            <a:off x="7516472" y="2084672"/>
            <a:ext cx="2911795" cy="83937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F317F384-4D5A-4EC0-A33D-AF9394A2D252}"/>
              </a:ext>
            </a:extLst>
          </p:cNvPr>
          <p:cNvSpPr txBox="1">
            <a:spLocks/>
          </p:cNvSpPr>
          <p:nvPr/>
        </p:nvSpPr>
        <p:spPr>
          <a:xfrm>
            <a:off x="4498411" y="5090585"/>
            <a:ext cx="5421291" cy="1373687"/>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a:t>Objective Function consists of two terms:</a:t>
            </a:r>
          </a:p>
          <a:p>
            <a:pPr marL="68580" indent="0" fontAlgn="auto">
              <a:spcAft>
                <a:spcPts val="0"/>
              </a:spcAft>
              <a:buFont typeface="Arial" panose="020B0604020202020204" pitchFamily="34" charset="0"/>
              <a:buNone/>
            </a:pPr>
            <a:r>
              <a:rPr lang="en-US" sz="2000" dirty="0"/>
              <a:t>The first is data fidelity</a:t>
            </a:r>
          </a:p>
          <a:p>
            <a:pPr marL="68580" indent="0" fontAlgn="auto">
              <a:spcAft>
                <a:spcPts val="0"/>
              </a:spcAft>
              <a:buFont typeface="Arial" panose="020B0604020202020204" pitchFamily="34" charset="0"/>
              <a:buNone/>
            </a:pPr>
            <a:r>
              <a:rPr lang="en-US" sz="2000" dirty="0"/>
              <a:t>The second is prior information </a:t>
            </a:r>
          </a:p>
        </p:txBody>
      </p:sp>
      <p:sp>
        <p:nvSpPr>
          <p:cNvPr id="21" name="Rectangle 20">
            <a:extLst>
              <a:ext uri="{FF2B5EF4-FFF2-40B4-BE49-F238E27FC236}">
                <a16:creationId xmlns:a16="http://schemas.microsoft.com/office/drawing/2014/main" id="{C17E1CC6-8F25-4B1B-BB25-223FBD4B42D0}"/>
              </a:ext>
            </a:extLst>
          </p:cNvPr>
          <p:cNvSpPr/>
          <p:nvPr/>
        </p:nvSpPr>
        <p:spPr>
          <a:xfrm>
            <a:off x="620218" y="2109324"/>
            <a:ext cx="5051953" cy="83937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Object 10">
                <a:extLst>
                  <a:ext uri="{FF2B5EF4-FFF2-40B4-BE49-F238E27FC236}">
                    <a16:creationId xmlns:a16="http://schemas.microsoft.com/office/drawing/2014/main" id="{0D7C29E4-CFDC-4412-A1A3-1C5D5FF64FD1}"/>
                  </a:ext>
                </a:extLst>
              </p:cNvPr>
              <p:cNvSpPr txBox="1"/>
              <p:nvPr/>
            </p:nvSpPr>
            <p:spPr bwMode="auto">
              <a:xfrm>
                <a:off x="2347767" y="3766481"/>
                <a:ext cx="8321948" cy="1005866"/>
              </a:xfrm>
              <a:prstGeom prst="rect">
                <a:avLst/>
              </a:prstGeom>
              <a:noFill/>
            </p:spPr>
            <p:txBody>
              <a:bodyPr>
                <a:noAutofit/>
              </a:bodyPr>
              <a:lstStyle/>
              <a:p>
                <a14:m>
                  <m:oMath xmlns:m="http://schemas.openxmlformats.org/officeDocument/2006/math">
                    <m:acc>
                      <m:accPr>
                        <m:chr m:val="⃗"/>
                        <m:ctrlPr>
                          <a:rPr lang="el-GR" sz="4800" i="1" smtClean="0">
                            <a:solidFill>
                              <a:srgbClr val="000000"/>
                            </a:solidFill>
                            <a:latin typeface="Cambria Math" panose="02040503050406030204" pitchFamily="18" charset="0"/>
                          </a:rPr>
                        </m:ctrlPr>
                      </m:accPr>
                      <m:e>
                        <m:r>
                          <a:rPr lang="el-GR" sz="4800" i="1">
                            <a:solidFill>
                              <a:srgbClr val="000000"/>
                            </a:solidFill>
                            <a:latin typeface="Cambria Math" panose="02040503050406030204" pitchFamily="18" charset="0"/>
                          </a:rPr>
                          <m:t>𝑠</m:t>
                        </m:r>
                      </m:e>
                    </m:acc>
                    <m:r>
                      <a:rPr lang="el-GR" sz="4800" i="1">
                        <a:solidFill>
                          <a:srgbClr val="000000"/>
                        </a:solidFill>
                        <a:latin typeface="Cambria Math" panose="02040503050406030204" pitchFamily="18" charset="0"/>
                      </a:rPr>
                      <m:t> </m:t>
                    </m:r>
                  </m:oMath>
                </a14:m>
                <a:r>
                  <a:rPr lang="en-US" sz="4800" dirty="0">
                    <a:solidFill>
                      <a:srgbClr val="000000"/>
                    </a:solidFill>
                  </a:rPr>
                  <a:t>=</a:t>
                </a:r>
                <a:r>
                  <a:rPr lang="pt-BR" sz="4800" dirty="0">
                    <a:solidFill>
                      <a:srgbClr val="000000"/>
                    </a:solidFill>
                  </a:rPr>
                  <a:t> </a:t>
                </a:r>
                <a14:m>
                  <m:oMath xmlns:m="http://schemas.openxmlformats.org/officeDocument/2006/math">
                    <m:f>
                      <m:fPr>
                        <m:type m:val="noBar"/>
                        <m:ctrlPr>
                          <a:rPr lang="pt-BR" sz="4800" i="1">
                            <a:solidFill>
                              <a:srgbClr val="000000"/>
                            </a:solidFill>
                            <a:latin typeface="Cambria Math" panose="02040503050406030204" pitchFamily="18" charset="0"/>
                          </a:rPr>
                        </m:ctrlPr>
                      </m:fPr>
                      <m:num>
                        <m:r>
                          <a:rPr lang="en-US" sz="4800" b="0" i="1" smtClean="0">
                            <a:solidFill>
                              <a:srgbClr val="000000"/>
                            </a:solidFill>
                            <a:latin typeface="Cambria Math" panose="02040503050406030204" pitchFamily="18" charset="0"/>
                          </a:rPr>
                          <m:t>𝑀𝑖𝑛</m:t>
                        </m:r>
                      </m:num>
                      <m:den>
                        <m:acc>
                          <m:accPr>
                            <m:chr m:val="⃗"/>
                            <m:ctrlPr>
                              <a:rPr lang="el-GR" sz="4800" i="1">
                                <a:solidFill>
                                  <a:srgbClr val="000000"/>
                                </a:solidFill>
                                <a:latin typeface="Cambria Math" panose="02040503050406030204" pitchFamily="18" charset="0"/>
                              </a:rPr>
                            </m:ctrlPr>
                          </m:accPr>
                          <m:e>
                            <m:r>
                              <a:rPr lang="el-GR" sz="4800" i="1">
                                <a:solidFill>
                                  <a:srgbClr val="000000"/>
                                </a:solidFill>
                                <a:latin typeface="Cambria Math" panose="02040503050406030204" pitchFamily="18" charset="0"/>
                              </a:rPr>
                              <m:t>𝑠</m:t>
                            </m:r>
                          </m:e>
                        </m:acc>
                      </m:den>
                    </m:f>
                    <m:r>
                      <a:rPr lang="pt-BR" sz="4800" i="1">
                        <a:solidFill>
                          <a:srgbClr val="000000"/>
                        </a:solidFill>
                        <a:latin typeface="Cambria Math" panose="02040503050406030204" pitchFamily="18" charset="0"/>
                      </a:rPr>
                      <m:t> </m:t>
                    </m:r>
                  </m:oMath>
                </a14:m>
                <a:r>
                  <a:rPr lang="en-US" sz="4800" dirty="0">
                    <a:solidFill>
                      <a:srgbClr val="000000"/>
                    </a:solidFill>
                  </a:rPr>
                  <a:t>|| </a:t>
                </a:r>
                <a14:m>
                  <m:oMath xmlns:m="http://schemas.openxmlformats.org/officeDocument/2006/math">
                    <m:acc>
                      <m:accPr>
                        <m:chr m:val="⃗"/>
                        <m:ctrlPr>
                          <a:rPr lang="en-US" sz="4800" i="1">
                            <a:solidFill>
                              <a:srgbClr val="000000"/>
                            </a:solidFill>
                            <a:latin typeface="Cambria Math" panose="02040503050406030204" pitchFamily="18" charset="0"/>
                          </a:rPr>
                        </m:ctrlPr>
                      </m:accPr>
                      <m:e>
                        <m:r>
                          <a:rPr lang="en-US" sz="4800" i="1">
                            <a:solidFill>
                              <a:srgbClr val="000000"/>
                            </a:solidFill>
                            <a:latin typeface="Cambria Math" panose="02040503050406030204" pitchFamily="18" charset="0"/>
                          </a:rPr>
                          <m:t>𝑦</m:t>
                        </m:r>
                      </m:e>
                    </m:acc>
                    <m:r>
                      <a:rPr lang="en-US" sz="4800" i="1">
                        <a:solidFill>
                          <a:srgbClr val="000000"/>
                        </a:solidFill>
                        <a:latin typeface="Cambria Math" panose="02040503050406030204" pitchFamily="18" charset="0"/>
                      </a:rPr>
                      <m:t>−</m:t>
                    </m:r>
                    <m:r>
                      <a:rPr lang="el-GR" sz="4800" i="1">
                        <a:solidFill>
                          <a:srgbClr val="000000"/>
                        </a:solidFill>
                        <a:latin typeface="Cambria Math" panose="02040503050406030204" pitchFamily="18" charset="0"/>
                      </a:rPr>
                      <m:t>𝛷</m:t>
                    </m:r>
                    <m:acc>
                      <m:accPr>
                        <m:chr m:val="⃗"/>
                        <m:ctrlPr>
                          <a:rPr lang="el-GR" sz="4800" i="1">
                            <a:solidFill>
                              <a:srgbClr val="000000"/>
                            </a:solidFill>
                            <a:latin typeface="Cambria Math" panose="02040503050406030204" pitchFamily="18" charset="0"/>
                          </a:rPr>
                        </m:ctrlPr>
                      </m:accPr>
                      <m:e>
                        <m:r>
                          <a:rPr lang="el-GR" sz="4800" i="1">
                            <a:solidFill>
                              <a:srgbClr val="000000"/>
                            </a:solidFill>
                            <a:latin typeface="Cambria Math" panose="02040503050406030204" pitchFamily="18" charset="0"/>
                          </a:rPr>
                          <m:t>𝑠</m:t>
                        </m:r>
                      </m:e>
                    </m:acc>
                  </m:oMath>
                </a14:m>
                <a:r>
                  <a:rPr lang="en-US" sz="4800" dirty="0">
                    <a:solidFill>
                      <a:srgbClr val="000000"/>
                    </a:solidFill>
                  </a:rPr>
                  <a:t>||</a:t>
                </a:r>
                <a:r>
                  <a:rPr lang="en-US" sz="4800" baseline="-25000" dirty="0">
                    <a:solidFill>
                      <a:srgbClr val="000000"/>
                    </a:solidFill>
                  </a:rPr>
                  <a:t>2</a:t>
                </a:r>
                <a:r>
                  <a:rPr lang="en-US" sz="4800" dirty="0">
                    <a:solidFill>
                      <a:srgbClr val="000000"/>
                    </a:solidFill>
                  </a:rPr>
                  <a:t>+</a:t>
                </a:r>
                <a14:m>
                  <m:oMath xmlns:m="http://schemas.openxmlformats.org/officeDocument/2006/math">
                    <m:sSup>
                      <m:sSupPr>
                        <m:ctrlPr>
                          <a:rPr lang="en-US" sz="4800" i="1" smtClean="0">
                            <a:solidFill>
                              <a:srgbClr val="000000"/>
                            </a:solidFill>
                            <a:latin typeface="Cambria Math" panose="02040503050406030204" pitchFamily="18" charset="0"/>
                          </a:rPr>
                        </m:ctrlPr>
                      </m:sSupPr>
                      <m:e>
                        <m:r>
                          <m:rPr>
                            <m:sty m:val="p"/>
                          </m:rPr>
                          <a:rPr lang="el-GR" sz="4800" i="1">
                            <a:solidFill>
                              <a:srgbClr val="000000"/>
                            </a:solidFill>
                            <a:latin typeface="Cambria Math" panose="02040503050406030204" pitchFamily="18" charset="0"/>
                          </a:rPr>
                          <m:t>λ</m:t>
                        </m:r>
                        <m:r>
                          <a:rPr lang="en-US" sz="4800" b="0" i="1" smtClean="0">
                            <a:solidFill>
                              <a:srgbClr val="000000"/>
                            </a:solidFill>
                            <a:latin typeface="Cambria Math" panose="02040503050406030204" pitchFamily="18" charset="0"/>
                          </a:rPr>
                          <m:t>||</m:t>
                        </m:r>
                        <m:r>
                          <m:rPr>
                            <m:sty m:val="p"/>
                          </m:rPr>
                          <a:rPr lang="en-US" sz="4800" i="1">
                            <a:solidFill>
                              <a:srgbClr val="000000"/>
                            </a:solidFill>
                            <a:latin typeface="Cambria Math" panose="02040503050406030204" pitchFamily="18" charset="0"/>
                          </a:rPr>
                          <m:t>Ψ</m:t>
                        </m:r>
                      </m:e>
                      <m:sup>
                        <m:r>
                          <a:rPr lang="en-US" sz="4800" i="1">
                            <a:solidFill>
                              <a:srgbClr val="000000"/>
                            </a:solidFill>
                            <a:latin typeface="Cambria Math" panose="02040503050406030204" pitchFamily="18" charset="0"/>
                          </a:rPr>
                          <m:t>−1</m:t>
                        </m:r>
                      </m:sup>
                    </m:sSup>
                    <m:acc>
                      <m:accPr>
                        <m:chr m:val="⃗"/>
                        <m:ctrlPr>
                          <a:rPr lang="en-US" sz="4800" i="1">
                            <a:solidFill>
                              <a:srgbClr val="000000"/>
                            </a:solidFill>
                            <a:latin typeface="Cambria Math" panose="02040503050406030204" pitchFamily="18" charset="0"/>
                          </a:rPr>
                        </m:ctrlPr>
                      </m:accPr>
                      <m:e>
                        <m:r>
                          <a:rPr lang="en-US" sz="4800" i="1">
                            <a:solidFill>
                              <a:srgbClr val="000000"/>
                            </a:solidFill>
                            <a:latin typeface="Cambria Math" panose="02040503050406030204" pitchFamily="18" charset="0"/>
                          </a:rPr>
                          <m:t>𝑠</m:t>
                        </m:r>
                      </m:e>
                    </m:acc>
                    <m:r>
                      <a:rPr lang="en-US" sz="4800" b="0" i="1" smtClean="0">
                        <a:solidFill>
                          <a:srgbClr val="000000"/>
                        </a:solidFill>
                        <a:latin typeface="Cambria Math" panose="02040503050406030204" pitchFamily="18" charset="0"/>
                      </a:rPr>
                      <m:t>||</m:t>
                    </m:r>
                    <m:r>
                      <a:rPr lang="en-US" sz="4800" b="0" i="1" baseline="-25000" smtClean="0">
                        <a:solidFill>
                          <a:srgbClr val="000000"/>
                        </a:solidFill>
                        <a:latin typeface="Cambria Math" panose="02040503050406030204" pitchFamily="18" charset="0"/>
                      </a:rPr>
                      <m:t>1</m:t>
                    </m:r>
                  </m:oMath>
                </a14:m>
                <a:endParaRPr lang="en-US" sz="4800" baseline="-25000" dirty="0"/>
              </a:p>
            </p:txBody>
          </p:sp>
        </mc:Choice>
        <mc:Fallback xmlns="">
          <p:sp>
            <p:nvSpPr>
              <p:cNvPr id="23" name="Object 10">
                <a:extLst>
                  <a:ext uri="{FF2B5EF4-FFF2-40B4-BE49-F238E27FC236}">
                    <a16:creationId xmlns:a16="http://schemas.microsoft.com/office/drawing/2014/main" id="{0D7C29E4-CFDC-4412-A1A3-1C5D5FF64FD1}"/>
                  </a:ext>
                </a:extLst>
              </p:cNvPr>
              <p:cNvSpPr txBox="1">
                <a:spLocks noRot="1" noChangeAspect="1" noMove="1" noResize="1" noEditPoints="1" noAdjustHandles="1" noChangeArrowheads="1" noChangeShapeType="1" noTextEdit="1"/>
              </p:cNvSpPr>
              <p:nvPr/>
            </p:nvSpPr>
            <p:spPr bwMode="auto">
              <a:xfrm>
                <a:off x="2347767" y="3766481"/>
                <a:ext cx="8321948" cy="1005866"/>
              </a:xfrm>
              <a:prstGeom prst="rect">
                <a:avLst/>
              </a:prstGeom>
              <a:blipFill>
                <a:blip r:embed="rId5"/>
                <a:stretch>
                  <a:fillRect t="-6061" b="-21818"/>
                </a:stretch>
              </a:blipFill>
            </p:spPr>
            <p:txBody>
              <a:bodyPr/>
              <a:lstStyle/>
              <a:p>
                <a:r>
                  <a:rPr lang="en-US">
                    <a:noFill/>
                  </a:rPr>
                  <a:t> </a:t>
                </a:r>
              </a:p>
            </p:txBody>
          </p:sp>
        </mc:Fallback>
      </mc:AlternateContent>
    </p:spTree>
    <p:extLst>
      <p:ext uri="{BB962C8B-B14F-4D97-AF65-F5344CB8AC3E}">
        <p14:creationId xmlns:p14="http://schemas.microsoft.com/office/powerpoint/2010/main" val="4025655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lstStyle/>
          <a:p>
            <a:r>
              <a:rPr lang="en-US" dirty="0"/>
              <a:t>Do Hands-on 4 (Please follow TA’s instructions)</a:t>
            </a:r>
          </a:p>
        </p:txBody>
      </p:sp>
    </p:spTree>
    <p:extLst>
      <p:ext uri="{BB962C8B-B14F-4D97-AF65-F5344CB8AC3E}">
        <p14:creationId xmlns:p14="http://schemas.microsoft.com/office/powerpoint/2010/main" val="413673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8A14BD-AFF2-4873-9678-A00DDAC45621}"/>
              </a:ext>
            </a:extLst>
          </p:cNvPr>
          <p:cNvPicPr>
            <a:picLocks noChangeAspect="1"/>
          </p:cNvPicPr>
          <p:nvPr/>
        </p:nvPicPr>
        <p:blipFill>
          <a:blip r:embed="rId2"/>
          <a:stretch>
            <a:fillRect/>
          </a:stretch>
        </p:blipFill>
        <p:spPr>
          <a:xfrm>
            <a:off x="0" y="2405553"/>
            <a:ext cx="12192000" cy="2046894"/>
          </a:xfrm>
          <a:prstGeom prst="rect">
            <a:avLst/>
          </a:prstGeom>
        </p:spPr>
      </p:pic>
      <p:sp>
        <p:nvSpPr>
          <p:cNvPr id="7" name="TextBox 6">
            <a:extLst>
              <a:ext uri="{FF2B5EF4-FFF2-40B4-BE49-F238E27FC236}">
                <a16:creationId xmlns:a16="http://schemas.microsoft.com/office/drawing/2014/main" id="{050A868A-4091-4DF4-A3E3-53AE45EF0CF9}"/>
              </a:ext>
            </a:extLst>
          </p:cNvPr>
          <p:cNvSpPr txBox="1"/>
          <p:nvPr/>
        </p:nvSpPr>
        <p:spPr>
          <a:xfrm>
            <a:off x="161105" y="463878"/>
            <a:ext cx="5402569" cy="523220"/>
          </a:xfrm>
          <a:prstGeom prst="rect">
            <a:avLst/>
          </a:prstGeom>
          <a:noFill/>
        </p:spPr>
        <p:txBody>
          <a:bodyPr wrap="none" rtlCol="0">
            <a:spAutoFit/>
          </a:bodyPr>
          <a:lstStyle/>
          <a:p>
            <a:r>
              <a:rPr lang="en-US" sz="2800" b="1" dirty="0">
                <a:solidFill>
                  <a:srgbClr val="FF0000"/>
                </a:solidFill>
              </a:rPr>
              <a:t>F21 </a:t>
            </a:r>
            <a:r>
              <a:rPr lang="en-US" sz="2800" b="1" dirty="0" err="1">
                <a:solidFill>
                  <a:srgbClr val="FF0000"/>
                </a:solidFill>
              </a:rPr>
              <a:t>MiMi</a:t>
            </a:r>
            <a:r>
              <a:rPr lang="en-US" sz="2800" b="1" dirty="0">
                <a:solidFill>
                  <a:srgbClr val="FF0000"/>
                </a:solidFill>
              </a:rPr>
              <a:t> Midterm Grading Results</a:t>
            </a:r>
          </a:p>
        </p:txBody>
      </p:sp>
      <p:cxnSp>
        <p:nvCxnSpPr>
          <p:cNvPr id="8" name="Straight Arrow Connector 7">
            <a:extLst>
              <a:ext uri="{FF2B5EF4-FFF2-40B4-BE49-F238E27FC236}">
                <a16:creationId xmlns:a16="http://schemas.microsoft.com/office/drawing/2014/main" id="{801129AC-E685-4117-81B9-325E6EDC3CB5}"/>
              </a:ext>
            </a:extLst>
          </p:cNvPr>
          <p:cNvCxnSpPr>
            <a:cxnSpLocks/>
            <a:stCxn id="7" idx="3"/>
          </p:cNvCxnSpPr>
          <p:nvPr/>
        </p:nvCxnSpPr>
        <p:spPr>
          <a:xfrm>
            <a:off x="5563674" y="725488"/>
            <a:ext cx="6133454" cy="1611883"/>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598E103-20CB-4D66-9E28-C0C4918DB9EF}"/>
              </a:ext>
            </a:extLst>
          </p:cNvPr>
          <p:cNvSpPr txBox="1"/>
          <p:nvPr/>
        </p:nvSpPr>
        <p:spPr>
          <a:xfrm>
            <a:off x="161105" y="4700256"/>
            <a:ext cx="11536023" cy="923330"/>
          </a:xfrm>
          <a:prstGeom prst="rect">
            <a:avLst/>
          </a:prstGeom>
          <a:noFill/>
          <a:ln>
            <a:solidFill>
              <a:srgbClr val="FF0000"/>
            </a:solidFill>
          </a:ln>
        </p:spPr>
        <p:txBody>
          <a:bodyPr wrap="square" rtlCol="0">
            <a:spAutoFit/>
          </a:bodyPr>
          <a:lstStyle/>
          <a:p>
            <a:r>
              <a:rPr lang="en-US" dirty="0">
                <a:solidFill>
                  <a:srgbClr val="FF0000"/>
                </a:solidFill>
              </a:rPr>
              <a:t>We have 9 students.  As I said, I believe that the mean score of a well-design exam should be 50%, and I will make sure</a:t>
            </a:r>
          </a:p>
          <a:p>
            <a:r>
              <a:rPr lang="en-US" dirty="0">
                <a:solidFill>
                  <a:srgbClr val="FF0000"/>
                </a:solidFill>
              </a:rPr>
              <a:t>a reasonable grade distribution. As far as this midterm is concerned, the lowest should be C, above 70% should be A. Hence, you have a feeling about your relative position now.</a:t>
            </a:r>
          </a:p>
        </p:txBody>
      </p:sp>
    </p:spTree>
    <p:extLst>
      <p:ext uri="{BB962C8B-B14F-4D97-AF65-F5344CB8AC3E}">
        <p14:creationId xmlns:p14="http://schemas.microsoft.com/office/powerpoint/2010/main" val="345212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MI Schedule for F21</a:t>
            </a:r>
          </a:p>
        </p:txBody>
      </p:sp>
      <p:graphicFrame>
        <p:nvGraphicFramePr>
          <p:cNvPr id="3" name="Table 2"/>
          <p:cNvGraphicFramePr>
            <a:graphicFrameLocks noGrp="1"/>
          </p:cNvGraphicFramePr>
          <p:nvPr/>
        </p:nvGraphicFramePr>
        <p:xfrm>
          <a:off x="992355" y="1539625"/>
          <a:ext cx="10363200" cy="4850384"/>
        </p:xfrm>
        <a:graphic>
          <a:graphicData uri="http://schemas.openxmlformats.org/drawingml/2006/table">
            <a:tbl>
              <a:tblPr firstRow="1" bandRow="1">
                <a:tableStyleId>{5C22544A-7EE6-4342-B048-85BDC9FD1C3A}</a:tableStyleId>
              </a:tblPr>
              <a:tblGrid>
                <a:gridCol w="982431">
                  <a:extLst>
                    <a:ext uri="{9D8B030D-6E8A-4147-A177-3AD203B41FA5}">
                      <a16:colId xmlns:a16="http://schemas.microsoft.com/office/drawing/2014/main" val="1553029894"/>
                    </a:ext>
                  </a:extLst>
                </a:gridCol>
                <a:gridCol w="3681009">
                  <a:extLst>
                    <a:ext uri="{9D8B030D-6E8A-4147-A177-3AD203B41FA5}">
                      <a16:colId xmlns:a16="http://schemas.microsoft.com/office/drawing/2014/main" val="63396358"/>
                    </a:ext>
                  </a:extLst>
                </a:gridCol>
                <a:gridCol w="876727">
                  <a:extLst>
                    <a:ext uri="{9D8B030D-6E8A-4147-A177-3AD203B41FA5}">
                      <a16:colId xmlns:a16="http://schemas.microsoft.com/office/drawing/2014/main" val="977348966"/>
                    </a:ext>
                  </a:extLst>
                </a:gridCol>
                <a:gridCol w="4823033">
                  <a:extLst>
                    <a:ext uri="{9D8B030D-6E8A-4147-A177-3AD203B41FA5}">
                      <a16:colId xmlns:a16="http://schemas.microsoft.com/office/drawing/2014/main" val="2870360462"/>
                    </a:ext>
                  </a:extLst>
                </a:gridCol>
              </a:tblGrid>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Tue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Fri</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84700383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08/31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Introduction</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Neuron, Network &amp; Backpropagation</a:t>
                      </a:r>
                    </a:p>
                  </a:txBody>
                  <a:tcPr/>
                </a:tc>
                <a:extLst>
                  <a:ext uri="{0D108BD9-81ED-4DB2-BD59-A6C34878D82A}">
                    <a16:rowId xmlns:a16="http://schemas.microsoft.com/office/drawing/2014/main" val="245347227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09/07</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No Class</a:t>
                      </a: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Hands-on 1: Python,</a:t>
                      </a:r>
                      <a:r>
                        <a:rPr lang="en-US" sz="1400" b="1" baseline="0" dirty="0">
                          <a:solidFill>
                            <a:srgbClr val="0000FF"/>
                          </a:solidFill>
                          <a:effectLst/>
                          <a:latin typeface="Arial" panose="020B0604020202020204" pitchFamily="34" charset="0"/>
                          <a:ea typeface="Calibri" panose="020F0502020204030204" pitchFamily="34" charset="0"/>
                          <a:cs typeface="Arial" panose="020B0604020202020204" pitchFamily="34" charset="0"/>
                        </a:rPr>
                        <a:t> Colab, &amp; TensorF</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76627241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09/14</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Architectures &amp; Training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2: MNIST Classification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1593036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09/21</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CT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54340660"/>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10/01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28325062"/>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10/05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3: CT Networks</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10/08</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CT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7359023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MRI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Spin-Echo</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91537940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10/19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K-Space Theorem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MRI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3198821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10/26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FF0000"/>
                          </a:solidFill>
                          <a:effectLst/>
                          <a:latin typeface="Arial" panose="020B0604020202020204" pitchFamily="34" charset="0"/>
                          <a:cs typeface="Arial" panose="020B0604020202020204" pitchFamily="34" charset="0"/>
                        </a:rPr>
                        <a:t>Mid</a:t>
                      </a:r>
                      <a:r>
                        <a:rPr lang="en-US" sz="1400" b="1" kern="1200" baseline="0" dirty="0">
                          <a:solidFill>
                            <a:srgbClr val="FF0000"/>
                          </a:solidFill>
                          <a:effectLst/>
                          <a:latin typeface="Arial" panose="020B0604020202020204" pitchFamily="34" charset="0"/>
                          <a:cs typeface="Arial" panose="020B0604020202020204" pitchFamily="34" charset="0"/>
                        </a:rPr>
                        <a:t> Exam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MRI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45739297"/>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11/02</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Hands-on 4: MRI Networks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11/05</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59969859"/>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US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4136899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11/16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Optical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Multimodality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499899988"/>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11/23</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5: Image Conversion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11/26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bg1">
                              <a:lumMod val="65000"/>
                            </a:schemeClr>
                          </a:solidFill>
                          <a:effectLst/>
                          <a:latin typeface="Arial" panose="020B0604020202020204" pitchFamily="34" charset="0"/>
                          <a:cs typeface="Arial" panose="020B0604020202020204" pitchFamily="34" charset="0"/>
                        </a:rPr>
                        <a:t>Thanksgiving</a:t>
                      </a:r>
                      <a:endPar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8827018"/>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11/30</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Stability, Interpretability, &amp; Others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0507817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Overview</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FF0000"/>
                          </a:solidFill>
                          <a:effectLst/>
                          <a:latin typeface="Arial" panose="020B0604020202020204" pitchFamily="34" charset="0"/>
                          <a:cs typeface="Arial" panose="020B0604020202020204" pitchFamily="34" charset="0"/>
                        </a:rPr>
                        <a:t>Final Exam</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283347022"/>
                  </a:ext>
                </a:extLst>
              </a:tr>
            </a:tbl>
          </a:graphicData>
        </a:graphic>
      </p:graphicFrame>
      <p:sp>
        <p:nvSpPr>
          <p:cNvPr id="5" name="TextBox 4">
            <a:extLst>
              <a:ext uri="{FF2B5EF4-FFF2-40B4-BE49-F238E27FC236}">
                <a16:creationId xmlns:a16="http://schemas.microsoft.com/office/drawing/2014/main" id="{DBB7FDAE-7540-46E2-AA82-45E539EF2D48}"/>
              </a:ext>
            </a:extLst>
          </p:cNvPr>
          <p:cNvSpPr txBox="1"/>
          <p:nvPr/>
        </p:nvSpPr>
        <p:spPr>
          <a:xfrm>
            <a:off x="1018040" y="6419115"/>
            <a:ext cx="10363200" cy="307777"/>
          </a:xfrm>
          <a:prstGeom prst="rect">
            <a:avLst/>
          </a:prstGeom>
          <a:noFill/>
        </p:spPr>
        <p:txBody>
          <a:bodyPr wrap="square">
            <a:spAutoFit/>
          </a:bodyPr>
          <a:lstStyle/>
          <a:p>
            <a:pPr algn="r"/>
            <a:r>
              <a:rPr lang="en-US" sz="1400" b="1" dirty="0">
                <a:solidFill>
                  <a:srgbClr val="00B050"/>
                </a:solidFill>
              </a:rPr>
              <a:t>Office Hour: Teaching Day 5-6pm: </a:t>
            </a:r>
            <a:r>
              <a:rPr lang="en-US" sz="1400" b="1" dirty="0">
                <a:solidFill>
                  <a:srgbClr val="FF0000"/>
                </a:solidFill>
              </a:rPr>
              <a:t>https://rensselaer.webex.com/meet/wangg6</a:t>
            </a:r>
          </a:p>
        </p:txBody>
      </p:sp>
      <p:sp>
        <p:nvSpPr>
          <p:cNvPr id="4" name="Rectangle 3">
            <a:extLst>
              <a:ext uri="{FF2B5EF4-FFF2-40B4-BE49-F238E27FC236}">
                <a16:creationId xmlns:a16="http://schemas.microsoft.com/office/drawing/2014/main" id="{A655F6A0-E51C-4D9C-A3F0-93448C9A700D}"/>
              </a:ext>
            </a:extLst>
          </p:cNvPr>
          <p:cNvSpPr/>
          <p:nvPr/>
        </p:nvSpPr>
        <p:spPr>
          <a:xfrm>
            <a:off x="-1" y="1860114"/>
            <a:ext cx="12191999" cy="272783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73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5D1D57-C236-4BE4-8716-7BCDE12BAAAC}"/>
              </a:ext>
            </a:extLst>
          </p:cNvPr>
          <p:cNvSpPr txBox="1"/>
          <p:nvPr/>
        </p:nvSpPr>
        <p:spPr>
          <a:xfrm>
            <a:off x="715765" y="6379658"/>
            <a:ext cx="10981362" cy="338554"/>
          </a:xfrm>
          <a:prstGeom prst="rect">
            <a:avLst/>
          </a:prstGeom>
          <a:noFill/>
        </p:spPr>
        <p:txBody>
          <a:bodyPr wrap="square">
            <a:spAutoFit/>
          </a:bodyPr>
          <a:lstStyle/>
          <a:p>
            <a:pPr algn="r"/>
            <a:r>
              <a:rPr lang="en-US" sz="1600" dirty="0">
                <a:hlinkClick r:id="rId2"/>
              </a:rPr>
              <a:t>https://twitter.com/gabrielpeyre/status/1178534938850795520/photo/1</a:t>
            </a:r>
            <a:r>
              <a:rPr lang="en-US" sz="1600" dirty="0"/>
              <a:t> </a:t>
            </a:r>
          </a:p>
        </p:txBody>
      </p:sp>
      <p:pic>
        <p:nvPicPr>
          <p:cNvPr id="104450" name="Picture 2" descr="Image">
            <a:extLst>
              <a:ext uri="{FF2B5EF4-FFF2-40B4-BE49-F238E27FC236}">
                <a16:creationId xmlns:a16="http://schemas.microsoft.com/office/drawing/2014/main" id="{B6A4917C-91D7-4488-8DFC-41971694D7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810" y="45492"/>
            <a:ext cx="8750012" cy="62345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2811A9F-FCFE-45A1-B8F2-6265BDE83048}"/>
              </a:ext>
            </a:extLst>
          </p:cNvPr>
          <p:cNvSpPr txBox="1"/>
          <p:nvPr/>
        </p:nvSpPr>
        <p:spPr>
          <a:xfrm>
            <a:off x="144406" y="1354554"/>
            <a:ext cx="4354958" cy="2123658"/>
          </a:xfrm>
          <a:prstGeom prst="rect">
            <a:avLst/>
          </a:prstGeom>
          <a:noFill/>
        </p:spPr>
        <p:txBody>
          <a:bodyPr wrap="square">
            <a:spAutoFit/>
          </a:bodyPr>
          <a:lstStyle/>
          <a:p>
            <a:r>
              <a:rPr lang="en-US" sz="4400" b="1" i="0" dirty="0">
                <a:solidFill>
                  <a:srgbClr val="0F1419"/>
                </a:solidFill>
                <a:effectLst/>
                <a:latin typeface="Arial" panose="020B0604020202020204" pitchFamily="34" charset="0"/>
                <a:cs typeface="Arial" panose="020B0604020202020204" pitchFamily="34" charset="0"/>
              </a:rPr>
              <a:t>Johnson-</a:t>
            </a:r>
            <a:r>
              <a:rPr lang="en-US" sz="4400" b="1" i="0" dirty="0" err="1">
                <a:solidFill>
                  <a:srgbClr val="0F1419"/>
                </a:solidFill>
                <a:effectLst/>
                <a:latin typeface="Arial" panose="020B0604020202020204" pitchFamily="34" charset="0"/>
                <a:cs typeface="Arial" panose="020B0604020202020204" pitchFamily="34" charset="0"/>
              </a:rPr>
              <a:t>Lindenstrauss</a:t>
            </a:r>
            <a:r>
              <a:rPr lang="en-US" sz="4400" b="1" i="0" dirty="0">
                <a:solidFill>
                  <a:srgbClr val="0F1419"/>
                </a:solidFill>
                <a:effectLst/>
                <a:latin typeface="Arial" panose="020B0604020202020204" pitchFamily="34" charset="0"/>
                <a:cs typeface="Arial" panose="020B0604020202020204" pitchFamily="34" charset="0"/>
              </a:rPr>
              <a:t> Lemma</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67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C08357-F3C7-4A4C-9198-5CF34D58B942}"/>
              </a:ext>
            </a:extLst>
          </p:cNvPr>
          <p:cNvPicPr>
            <a:picLocks noGrp="1" noChangeAspect="1"/>
          </p:cNvPicPr>
          <p:nvPr>
            <p:ph idx="1"/>
          </p:nvPr>
        </p:nvPicPr>
        <p:blipFill>
          <a:blip r:embed="rId2"/>
          <a:stretch>
            <a:fillRect/>
          </a:stretch>
        </p:blipFill>
        <p:spPr>
          <a:xfrm>
            <a:off x="1164274" y="139788"/>
            <a:ext cx="9863451" cy="6085332"/>
          </a:xfrm>
        </p:spPr>
      </p:pic>
      <p:sp>
        <p:nvSpPr>
          <p:cNvPr id="7" name="TextBox 6">
            <a:extLst>
              <a:ext uri="{FF2B5EF4-FFF2-40B4-BE49-F238E27FC236}">
                <a16:creationId xmlns:a16="http://schemas.microsoft.com/office/drawing/2014/main" id="{755D1D57-C236-4BE4-8716-7BCDE12BAAAC}"/>
              </a:ext>
            </a:extLst>
          </p:cNvPr>
          <p:cNvSpPr txBox="1"/>
          <p:nvPr/>
        </p:nvSpPr>
        <p:spPr>
          <a:xfrm>
            <a:off x="715765" y="6379658"/>
            <a:ext cx="10981362" cy="338554"/>
          </a:xfrm>
          <a:prstGeom prst="rect">
            <a:avLst/>
          </a:prstGeom>
          <a:noFill/>
        </p:spPr>
        <p:txBody>
          <a:bodyPr wrap="square">
            <a:spAutoFit/>
          </a:bodyPr>
          <a:lstStyle/>
          <a:p>
            <a:pPr algn="r"/>
            <a:r>
              <a:rPr lang="en-US" sz="1600" dirty="0">
                <a:hlinkClick r:id="rId3"/>
              </a:rPr>
              <a:t>https://www.cantorsparadise.com/the-johnson-lindenstrauss-lemma-3058a123c6c</a:t>
            </a:r>
            <a:r>
              <a:rPr lang="en-US" sz="1600" dirty="0"/>
              <a:t> </a:t>
            </a:r>
          </a:p>
        </p:txBody>
      </p:sp>
    </p:spTree>
    <p:extLst>
      <p:ext uri="{BB962C8B-B14F-4D97-AF65-F5344CB8AC3E}">
        <p14:creationId xmlns:p14="http://schemas.microsoft.com/office/powerpoint/2010/main" val="375696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Image Compression Using Fourier Transform</a:t>
            </a:r>
          </a:p>
        </p:txBody>
      </p:sp>
      <p:pic>
        <p:nvPicPr>
          <p:cNvPr id="4" name="Picture 3"/>
          <p:cNvPicPr>
            <a:picLocks noChangeAspect="1"/>
          </p:cNvPicPr>
          <p:nvPr/>
        </p:nvPicPr>
        <p:blipFill>
          <a:blip r:embed="rId2"/>
          <a:stretch>
            <a:fillRect/>
          </a:stretch>
        </p:blipFill>
        <p:spPr>
          <a:xfrm>
            <a:off x="2199944" y="1533355"/>
            <a:ext cx="7792111" cy="4966400"/>
          </a:xfrm>
          <a:prstGeom prst="rect">
            <a:avLst/>
          </a:prstGeom>
        </p:spPr>
      </p:pic>
      <p:sp>
        <p:nvSpPr>
          <p:cNvPr id="5" name="Rectangle 4"/>
          <p:cNvSpPr/>
          <p:nvPr/>
        </p:nvSpPr>
        <p:spPr>
          <a:xfrm>
            <a:off x="4437184" y="6499755"/>
            <a:ext cx="7502769" cy="307777"/>
          </a:xfrm>
          <a:prstGeom prst="rect">
            <a:avLst/>
          </a:prstGeom>
        </p:spPr>
        <p:txBody>
          <a:bodyPr wrap="square">
            <a:spAutoFit/>
          </a:bodyPr>
          <a:lstStyle/>
          <a:p>
            <a:pPr algn="r"/>
            <a:r>
              <a:rPr lang="en-US" sz="1400" b="1" dirty="0">
                <a:hlinkClick r:id="rId3"/>
              </a:rPr>
              <a:t>https://www.youtube.com/watch?v=oACegp4iGi0</a:t>
            </a:r>
            <a:endParaRPr lang="en-US" sz="1400" b="1" dirty="0"/>
          </a:p>
        </p:txBody>
      </p:sp>
    </p:spTree>
    <p:extLst>
      <p:ext uri="{BB962C8B-B14F-4D97-AF65-F5344CB8AC3E}">
        <p14:creationId xmlns:p14="http://schemas.microsoft.com/office/powerpoint/2010/main" val="66147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Revisit to Solution of a Linear System</a:t>
            </a:r>
          </a:p>
        </p:txBody>
      </p:sp>
      <p:sp>
        <p:nvSpPr>
          <p:cNvPr id="3" name="Content Placeholder 2"/>
          <p:cNvSpPr>
            <a:spLocks noGrp="1"/>
          </p:cNvSpPr>
          <p:nvPr>
            <p:ph idx="1"/>
          </p:nvPr>
        </p:nvSpPr>
        <p:spPr>
          <a:xfrm>
            <a:off x="7324521" y="2751697"/>
            <a:ext cx="3802283" cy="3313493"/>
          </a:xfrm>
        </p:spPr>
        <p:txBody>
          <a:bodyPr>
            <a:normAutofit lnSpcReduction="10000"/>
          </a:bodyPr>
          <a:lstStyle/>
          <a:p>
            <a:r>
              <a:rPr lang="en-US" sz="6000" i="1" dirty="0"/>
              <a:t>Ax=y</a:t>
            </a:r>
          </a:p>
          <a:p>
            <a:r>
              <a:rPr lang="en-US" dirty="0">
                <a:solidFill>
                  <a:srgbClr val="0000FF"/>
                </a:solidFill>
              </a:rPr>
              <a:t>How to solve a system of linear equations if the unknown vector is </a:t>
            </a:r>
            <a:r>
              <a:rPr lang="en-US" dirty="0">
                <a:solidFill>
                  <a:srgbClr val="FF0000"/>
                </a:solidFill>
              </a:rPr>
              <a:t>sparse</a:t>
            </a:r>
            <a:r>
              <a:rPr lang="en-US" dirty="0">
                <a:solidFill>
                  <a:srgbClr val="0000FF"/>
                </a:solidFill>
              </a:rPr>
              <a:t>?</a:t>
            </a:r>
          </a:p>
        </p:txBody>
      </p:sp>
      <p:pic>
        <p:nvPicPr>
          <p:cNvPr id="12290" name="Picture 2" descr="http://images.betterworldbooks.com/047/Elementary-Linear-Algebra-9780470458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432" y="1611185"/>
            <a:ext cx="2743200" cy="3516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cs.uvawise.edu/dbl5h/resources/mathematica_examples/snippets/implicit_tanpla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2107" y="3056523"/>
            <a:ext cx="3580681" cy="344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44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p:cNvGraphicFramePr>
            <a:graphicFrameLocks noChangeAspect="1"/>
          </p:cNvGraphicFramePr>
          <p:nvPr/>
        </p:nvGraphicFramePr>
        <p:xfrm>
          <a:off x="710157" y="1585468"/>
          <a:ext cx="4973087" cy="2064684"/>
        </p:xfrm>
        <a:graphic>
          <a:graphicData uri="http://schemas.openxmlformats.org/presentationml/2006/ole">
            <mc:AlternateContent xmlns:mc="http://schemas.openxmlformats.org/markup-compatibility/2006">
              <mc:Choice xmlns:v="urn:schemas-microsoft-com:vml" Requires="v">
                <p:oleObj spid="_x0000_s103478" name="Equation" r:id="rId3" imgW="939600" imgH="444240" progId="Equation.DSMT4">
                  <p:embed/>
                </p:oleObj>
              </mc:Choice>
              <mc:Fallback>
                <p:oleObj name="Equation" r:id="rId3" imgW="939600" imgH="444240" progId="Equation.DSMT4">
                  <p:embed/>
                  <p:pic>
                    <p:nvPicPr>
                      <p:cNvPr id="16" name="Object 15"/>
                      <p:cNvPicPr>
                        <a:picLocks noChangeAspect="1" noChangeArrowheads="1"/>
                      </p:cNvPicPr>
                      <p:nvPr/>
                    </p:nvPicPr>
                    <p:blipFill>
                      <a:blip r:embed="rId4"/>
                      <a:srcRect/>
                      <a:stretch>
                        <a:fillRect/>
                      </a:stretch>
                    </p:blipFill>
                    <p:spPr bwMode="auto">
                      <a:xfrm>
                        <a:off x="710157" y="1585468"/>
                        <a:ext cx="4973087" cy="2064684"/>
                      </a:xfrm>
                      <a:prstGeom prst="rect">
                        <a:avLst/>
                      </a:prstGeom>
                      <a:noFill/>
                    </p:spPr>
                  </p:pic>
                </p:oleObj>
              </mc:Fallback>
            </mc:AlternateContent>
          </a:graphicData>
        </a:graphic>
      </p:graphicFrame>
      <p:sp>
        <p:nvSpPr>
          <p:cNvPr id="21" name="Title 1"/>
          <p:cNvSpPr>
            <a:spLocks noGrp="1"/>
          </p:cNvSpPr>
          <p:nvPr>
            <p:ph type="title"/>
          </p:nvPr>
        </p:nvSpPr>
        <p:spPr>
          <a:xfrm>
            <a:off x="0" y="0"/>
            <a:ext cx="12192000" cy="1426464"/>
          </a:xfrm>
        </p:spPr>
        <p:txBody>
          <a:bodyPr/>
          <a:lstStyle/>
          <a:p>
            <a:r>
              <a:rPr lang="en-US" sz="4400" dirty="0"/>
              <a:t>Linear Model with Sparsity</a:t>
            </a:r>
            <a:endParaRPr lang="en-US" sz="4400" dirty="0">
              <a:solidFill>
                <a:srgbClr val="00CCFF"/>
              </a:solidFill>
            </a:endParaRPr>
          </a:p>
        </p:txBody>
      </p:sp>
      <p:graphicFrame>
        <p:nvGraphicFramePr>
          <p:cNvPr id="6" name="Object 5"/>
          <p:cNvGraphicFramePr>
            <a:graphicFrameLocks noChangeAspect="1"/>
          </p:cNvGraphicFramePr>
          <p:nvPr/>
        </p:nvGraphicFramePr>
        <p:xfrm>
          <a:off x="414537" y="3558413"/>
          <a:ext cx="2217033" cy="885095"/>
        </p:xfrm>
        <a:graphic>
          <a:graphicData uri="http://schemas.openxmlformats.org/presentationml/2006/ole">
            <mc:AlternateContent xmlns:mc="http://schemas.openxmlformats.org/markup-compatibility/2006">
              <mc:Choice xmlns:v="urn:schemas-microsoft-com:vml" Requires="v">
                <p:oleObj spid="_x0000_s103479" name="Equation" r:id="rId5" imgW="419040" imgH="190440" progId="Equation.DSMT4">
                  <p:embed/>
                </p:oleObj>
              </mc:Choice>
              <mc:Fallback>
                <p:oleObj name="Equation" r:id="rId5" imgW="419040" imgH="190440" progId="Equation.DSMT4">
                  <p:embed/>
                  <p:pic>
                    <p:nvPicPr>
                      <p:cNvPr id="6" name="Object 5"/>
                      <p:cNvPicPr>
                        <a:picLocks noChangeAspect="1" noChangeArrowheads="1"/>
                      </p:cNvPicPr>
                      <p:nvPr/>
                    </p:nvPicPr>
                    <p:blipFill>
                      <a:blip r:embed="rId6"/>
                      <a:srcRect/>
                      <a:stretch>
                        <a:fillRect/>
                      </a:stretch>
                    </p:blipFill>
                    <p:spPr bwMode="auto">
                      <a:xfrm>
                        <a:off x="414537" y="3558413"/>
                        <a:ext cx="2217033" cy="885095"/>
                      </a:xfrm>
                      <a:prstGeom prst="rect">
                        <a:avLst/>
                      </a:prstGeom>
                      <a:noFill/>
                    </p:spPr>
                  </p:pic>
                </p:oleObj>
              </mc:Fallback>
            </mc:AlternateContent>
          </a:graphicData>
        </a:graphic>
      </p:graphicFrame>
      <p:graphicFrame>
        <p:nvGraphicFramePr>
          <p:cNvPr id="7" name="Object 6"/>
          <p:cNvGraphicFramePr>
            <a:graphicFrameLocks noChangeAspect="1"/>
          </p:cNvGraphicFramePr>
          <p:nvPr/>
        </p:nvGraphicFramePr>
        <p:xfrm>
          <a:off x="414537" y="5302475"/>
          <a:ext cx="4232149" cy="885510"/>
        </p:xfrm>
        <a:graphic>
          <a:graphicData uri="http://schemas.openxmlformats.org/presentationml/2006/ole">
            <mc:AlternateContent xmlns:mc="http://schemas.openxmlformats.org/markup-compatibility/2006">
              <mc:Choice xmlns:v="urn:schemas-microsoft-com:vml" Requires="v">
                <p:oleObj spid="_x0000_s103480" name="Equation" r:id="rId7" imgW="799920" imgH="190440" progId="Equation.DSMT4">
                  <p:embed/>
                </p:oleObj>
              </mc:Choice>
              <mc:Fallback>
                <p:oleObj name="Equation" r:id="rId7" imgW="799920" imgH="190440" progId="Equation.DSMT4">
                  <p:embed/>
                  <p:pic>
                    <p:nvPicPr>
                      <p:cNvPr id="7" name="Object 6"/>
                      <p:cNvPicPr>
                        <a:picLocks noChangeAspect="1" noChangeArrowheads="1"/>
                      </p:cNvPicPr>
                      <p:nvPr/>
                    </p:nvPicPr>
                    <p:blipFill>
                      <a:blip r:embed="rId8"/>
                      <a:srcRect/>
                      <a:stretch>
                        <a:fillRect/>
                      </a:stretch>
                    </p:blipFill>
                    <p:spPr bwMode="auto">
                      <a:xfrm>
                        <a:off x="414537" y="5302475"/>
                        <a:ext cx="4232149" cy="885510"/>
                      </a:xfrm>
                      <a:prstGeom prst="rect">
                        <a:avLst/>
                      </a:prstGeom>
                      <a:noFill/>
                    </p:spPr>
                  </p:pic>
                </p:oleObj>
              </mc:Fallback>
            </mc:AlternateContent>
          </a:graphicData>
        </a:graphic>
      </p:graphicFrame>
      <p:sp>
        <p:nvSpPr>
          <p:cNvPr id="13" name="Content Placeholder 2"/>
          <p:cNvSpPr>
            <a:spLocks noGrp="1"/>
          </p:cNvSpPr>
          <p:nvPr>
            <p:ph idx="1"/>
          </p:nvPr>
        </p:nvSpPr>
        <p:spPr>
          <a:xfrm>
            <a:off x="2113283" y="1687834"/>
            <a:ext cx="1832590" cy="530835"/>
          </a:xfrm>
        </p:spPr>
        <p:txBody>
          <a:bodyPr>
            <a:noAutofit/>
          </a:bodyPr>
          <a:lstStyle/>
          <a:p>
            <a:pPr marL="68580" indent="0">
              <a:buNone/>
            </a:pPr>
            <a:r>
              <a:rPr lang="en-US" sz="2000" dirty="0">
                <a:solidFill>
                  <a:srgbClr val="FF0000"/>
                </a:solidFill>
              </a:rPr>
              <a:t>Sparsity=k</a:t>
            </a:r>
            <a:endParaRPr lang="en-US" sz="2000" dirty="0">
              <a:solidFill>
                <a:srgbClr val="009900"/>
              </a:solidFill>
            </a:endParaRPr>
          </a:p>
        </p:txBody>
      </p:sp>
      <p:sp>
        <p:nvSpPr>
          <p:cNvPr id="14" name="Content Placeholder 2"/>
          <p:cNvSpPr txBox="1">
            <a:spLocks/>
          </p:cNvSpPr>
          <p:nvPr/>
        </p:nvSpPr>
        <p:spPr>
          <a:xfrm>
            <a:off x="414537" y="2715014"/>
            <a:ext cx="1110715" cy="397412"/>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a:t>Signal</a:t>
            </a:r>
          </a:p>
        </p:txBody>
      </p:sp>
      <p:sp>
        <p:nvSpPr>
          <p:cNvPr id="15" name="Content Placeholder 2"/>
          <p:cNvSpPr txBox="1">
            <a:spLocks/>
          </p:cNvSpPr>
          <p:nvPr/>
        </p:nvSpPr>
        <p:spPr>
          <a:xfrm>
            <a:off x="1448377" y="2806433"/>
            <a:ext cx="2164467" cy="629260"/>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a:t>Representation Matrix</a:t>
            </a:r>
          </a:p>
        </p:txBody>
      </p:sp>
      <p:sp>
        <p:nvSpPr>
          <p:cNvPr id="18" name="Content Placeholder 2"/>
          <p:cNvSpPr txBox="1">
            <a:spLocks/>
          </p:cNvSpPr>
          <p:nvPr/>
        </p:nvSpPr>
        <p:spPr>
          <a:xfrm>
            <a:off x="1328287" y="4294845"/>
            <a:ext cx="2164468" cy="500144"/>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a:t>Measurement Matrix</a:t>
            </a:r>
          </a:p>
        </p:txBody>
      </p:sp>
      <p:sp>
        <p:nvSpPr>
          <p:cNvPr id="19" name="Content Placeholder 2"/>
          <p:cNvSpPr txBox="1">
            <a:spLocks/>
          </p:cNvSpPr>
          <p:nvPr/>
        </p:nvSpPr>
        <p:spPr>
          <a:xfrm>
            <a:off x="3196700" y="6045051"/>
            <a:ext cx="1498347" cy="285389"/>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a:t>CS Matrix</a:t>
            </a:r>
          </a:p>
        </p:txBody>
      </p:sp>
      <p:sp>
        <p:nvSpPr>
          <p:cNvPr id="11" name="Content Placeholder 2"/>
          <p:cNvSpPr txBox="1">
            <a:spLocks/>
          </p:cNvSpPr>
          <p:nvPr/>
        </p:nvSpPr>
        <p:spPr>
          <a:xfrm>
            <a:off x="4646686" y="5285202"/>
            <a:ext cx="3696101" cy="731100"/>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a:t>Tomographic imaging can be modeled in this way</a:t>
            </a:r>
          </a:p>
        </p:txBody>
      </p:sp>
      <p:sp>
        <p:nvSpPr>
          <p:cNvPr id="12" name="Content Placeholder 2"/>
          <p:cNvSpPr txBox="1">
            <a:spLocks/>
          </p:cNvSpPr>
          <p:nvPr/>
        </p:nvSpPr>
        <p:spPr>
          <a:xfrm>
            <a:off x="6596994" y="3629857"/>
            <a:ext cx="5303896" cy="833947"/>
          </a:xfrm>
          <a:prstGeom prst="rect">
            <a:avLst/>
          </a:prstGeom>
        </p:spPr>
        <p:txBody>
          <a:bodyPr vert="horz">
            <a:no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2000" dirty="0"/>
              <a:t>Sparsifying transform, such as Fourier transform and a gradient (derivative) operation</a:t>
            </a:r>
          </a:p>
        </p:txBody>
      </p:sp>
      <p:graphicFrame>
        <p:nvGraphicFramePr>
          <p:cNvPr id="17" name="Object 16"/>
          <p:cNvGraphicFramePr>
            <a:graphicFrameLocks noChangeAspect="1"/>
          </p:cNvGraphicFramePr>
          <p:nvPr/>
        </p:nvGraphicFramePr>
        <p:xfrm>
          <a:off x="6672371" y="1798173"/>
          <a:ext cx="5376310" cy="1711157"/>
        </p:xfrm>
        <a:graphic>
          <a:graphicData uri="http://schemas.openxmlformats.org/presentationml/2006/ole">
            <mc:AlternateContent xmlns:mc="http://schemas.openxmlformats.org/markup-compatibility/2006">
              <mc:Choice xmlns:v="urn:schemas-microsoft-com:vml" Requires="v">
                <p:oleObj spid="_x0000_s103481" name="Equation" r:id="rId9" imgW="1015920" imgH="368280" progId="Equation.DSMT4">
                  <p:embed/>
                </p:oleObj>
              </mc:Choice>
              <mc:Fallback>
                <p:oleObj name="Equation" r:id="rId9" imgW="1015920" imgH="368280" progId="Equation.DSMT4">
                  <p:embed/>
                  <p:pic>
                    <p:nvPicPr>
                      <p:cNvPr id="17" name="Object 16"/>
                      <p:cNvPicPr>
                        <a:picLocks noChangeAspect="1" noChangeArrowheads="1"/>
                      </p:cNvPicPr>
                      <p:nvPr/>
                    </p:nvPicPr>
                    <p:blipFill>
                      <a:blip r:embed="rId10"/>
                      <a:srcRect/>
                      <a:stretch>
                        <a:fillRect/>
                      </a:stretch>
                    </p:blipFill>
                    <p:spPr bwMode="auto">
                      <a:xfrm>
                        <a:off x="6672371" y="1798173"/>
                        <a:ext cx="5376310" cy="1711157"/>
                      </a:xfrm>
                      <a:prstGeom prst="rect">
                        <a:avLst/>
                      </a:prstGeom>
                      <a:noFill/>
                    </p:spPr>
                  </p:pic>
                </p:oleObj>
              </mc:Fallback>
            </mc:AlternateContent>
          </a:graphicData>
        </a:graphic>
      </p:graphicFrame>
      <p:sp>
        <p:nvSpPr>
          <p:cNvPr id="2" name="Rectangle 1"/>
          <p:cNvSpPr/>
          <p:nvPr/>
        </p:nvSpPr>
        <p:spPr>
          <a:xfrm>
            <a:off x="6672371" y="2715014"/>
            <a:ext cx="1152968" cy="93513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p:cNvSpPr/>
          <p:nvPr/>
        </p:nvSpPr>
        <p:spPr>
          <a:xfrm>
            <a:off x="248920" y="5256453"/>
            <a:ext cx="4397765" cy="83937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2339787" y="2153353"/>
            <a:ext cx="457842" cy="74673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825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037D29BF67744493AC767626542B74" ma:contentTypeVersion="8" ma:contentTypeDescription="Create a new document." ma:contentTypeScope="" ma:versionID="9fba13bb70f6fdc0d8881ca83cca6939">
  <xsd:schema xmlns:xsd="http://www.w3.org/2001/XMLSchema" xmlns:xs="http://www.w3.org/2001/XMLSchema" xmlns:p="http://schemas.microsoft.com/office/2006/metadata/properties" xmlns:ns3="e5cbae32-1e56-4ed1-98f0-920e58778960" targetNamespace="http://schemas.microsoft.com/office/2006/metadata/properties" ma:root="true" ma:fieldsID="e0701a60e0df51587e5e07234ec8de35" ns3:_="">
    <xsd:import namespace="e5cbae32-1e56-4ed1-98f0-920e5877896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bae32-1e56-4ed1-98f0-920e58778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8D22B-7418-4B83-9BEF-05CEE3E2A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bae32-1e56-4ed1-98f0-920e58778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E0D81F-FD3B-4692-82F9-CF66C76BDE22}">
  <ds:schemaRefs>
    <ds:schemaRef ds:uri="http://schemas.openxmlformats.org/package/2006/metadata/core-propertie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e5cbae32-1e56-4ed1-98f0-920e58778960"/>
    <ds:schemaRef ds:uri="http://purl.org/dc/dcmitype/"/>
  </ds:schemaRefs>
</ds:datastoreItem>
</file>

<file path=customXml/itemProps3.xml><?xml version="1.0" encoding="utf-8"?>
<ds:datastoreItem xmlns:ds="http://schemas.openxmlformats.org/officeDocument/2006/customXml" ds:itemID="{45B10355-A441-4EDA-B44D-7727BD6250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29235</TotalTime>
  <Words>1560</Words>
  <Application>Microsoft Office PowerPoint</Application>
  <PresentationFormat>Widescreen</PresentationFormat>
  <Paragraphs>255</Paragraphs>
  <Slides>22</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Cambria Math</vt:lpstr>
      <vt:lpstr>Corbel</vt:lpstr>
      <vt:lpstr>Wingdings</vt:lpstr>
      <vt:lpstr>Wingdings 2</vt:lpstr>
      <vt:lpstr>Metro</vt:lpstr>
      <vt:lpstr>Equation</vt:lpstr>
      <vt:lpstr>PowerPoint Presentation</vt:lpstr>
      <vt:lpstr>PowerPoint Presentation</vt:lpstr>
      <vt:lpstr>PowerPoint Presentation</vt:lpstr>
      <vt:lpstr>MI Schedule for F21</vt:lpstr>
      <vt:lpstr>PowerPoint Presentation</vt:lpstr>
      <vt:lpstr>PowerPoint Presentation</vt:lpstr>
      <vt:lpstr>Image Compression Using Fourier Transform</vt:lpstr>
      <vt:lpstr>Revisit to Solution of a Linear System</vt:lpstr>
      <vt:lpstr>Linear Model with Sparsity</vt:lpstr>
      <vt:lpstr>Objective Function for Image Reconstruction</vt:lpstr>
      <vt:lpstr>High School Algebra Revisit</vt:lpstr>
      <vt:lpstr>Further Analysis on Case of Sparsity = 1</vt:lpstr>
      <vt:lpstr>Further Analysis on Case of Sparsity = 1</vt:lpstr>
      <vt:lpstr>Further Analysis on Case of Sparsity = 1</vt:lpstr>
      <vt:lpstr>Null Space, Necessity &amp; Sufficiency</vt:lpstr>
      <vt:lpstr>Algebraic View of Compressive Sensing</vt:lpstr>
      <vt:lpstr>Restricted Isometry Property</vt:lpstr>
      <vt:lpstr>Dimensionality Reduction</vt:lpstr>
      <vt:lpstr>Regularized Sparse Reconstruction</vt:lpstr>
      <vt:lpstr>PowerPoint Presentation</vt:lpstr>
      <vt:lpstr>L0 Norm Replaced by L1 Norm</vt:lpstr>
      <vt:lpstr>Homework</vt:lpstr>
    </vt:vector>
  </TitlesOfParts>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 PowerPoint Template2</dc:title>
  <dc:creator>David Stanley</dc:creator>
  <cp:lastModifiedBy>Wang, Ge</cp:lastModifiedBy>
  <cp:revision>3336</cp:revision>
  <cp:lastPrinted>2012-03-08T21:40:16Z</cp:lastPrinted>
  <dcterms:created xsi:type="dcterms:W3CDTF">2006-10-23T16:36:06Z</dcterms:created>
  <dcterms:modified xsi:type="dcterms:W3CDTF">2021-11-01T18:42:55Z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0x010100AE037D29BF67744493AC767626542B74</vt:lpwstr>
  </property>
</Properties>
</file>