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  <p:sldMasterId id="2147483673" r:id="rId5"/>
  </p:sldMasterIdLst>
  <p:notesMasterIdLst>
    <p:notesMasterId r:id="rId38"/>
  </p:notesMasterIdLst>
  <p:handoutMasterIdLst>
    <p:handoutMasterId r:id="rId39"/>
  </p:handoutMasterIdLst>
  <p:sldIdLst>
    <p:sldId id="1214" r:id="rId6"/>
    <p:sldId id="1581" r:id="rId7"/>
    <p:sldId id="2022" r:id="rId8"/>
    <p:sldId id="2052" r:id="rId9"/>
    <p:sldId id="2045" r:id="rId10"/>
    <p:sldId id="2030" r:id="rId11"/>
    <p:sldId id="2037" r:id="rId12"/>
    <p:sldId id="2033" r:id="rId13"/>
    <p:sldId id="2041" r:id="rId14"/>
    <p:sldId id="1934" r:id="rId15"/>
    <p:sldId id="1933" r:id="rId16"/>
    <p:sldId id="1935" r:id="rId17"/>
    <p:sldId id="1861" r:id="rId18"/>
    <p:sldId id="1862" r:id="rId19"/>
    <p:sldId id="1888" r:id="rId20"/>
    <p:sldId id="1865" r:id="rId21"/>
    <p:sldId id="1866" r:id="rId22"/>
    <p:sldId id="1867" r:id="rId23"/>
    <p:sldId id="1869" r:id="rId24"/>
    <p:sldId id="1931" r:id="rId25"/>
    <p:sldId id="1884" r:id="rId26"/>
    <p:sldId id="1885" r:id="rId27"/>
    <p:sldId id="1886" r:id="rId28"/>
    <p:sldId id="1932" r:id="rId29"/>
    <p:sldId id="1876" r:id="rId30"/>
    <p:sldId id="1877" r:id="rId31"/>
    <p:sldId id="1878" r:id="rId32"/>
    <p:sldId id="1879" r:id="rId33"/>
    <p:sldId id="1937" r:id="rId34"/>
    <p:sldId id="1881" r:id="rId35"/>
    <p:sldId id="1936" r:id="rId36"/>
    <p:sldId id="1882" r:id="rId3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9900"/>
    <a:srgbClr val="33CC33"/>
    <a:srgbClr val="FF99CC"/>
    <a:srgbClr val="9900FF"/>
    <a:srgbClr val="CC0000"/>
    <a:srgbClr val="003366"/>
    <a:srgbClr val="CCFFFF"/>
    <a:srgbClr val="C5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25" autoAdjust="0"/>
    <p:restoredTop sz="95911" autoAdjust="0"/>
  </p:normalViewPr>
  <p:slideViewPr>
    <p:cSldViewPr snapToGrid="0">
      <p:cViewPr varScale="1">
        <p:scale>
          <a:sx n="118" d="100"/>
          <a:sy n="118" d="100"/>
        </p:scale>
        <p:origin x="97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82"/>
    </p:cViewPr>
  </p:sorterViewPr>
  <p:notesViewPr>
    <p:cSldViewPr snapToGrid="0">
      <p:cViewPr varScale="1">
        <p:scale>
          <a:sx n="84" d="100"/>
          <a:sy n="84" d="100"/>
        </p:scale>
        <p:origin x="382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7.wmf"/><Relationship Id="rId5" Type="http://schemas.openxmlformats.org/officeDocument/2006/relationships/image" Target="../media/image12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7.wmf"/><Relationship Id="rId5" Type="http://schemas.openxmlformats.org/officeDocument/2006/relationships/image" Target="../media/image12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34316-6637-4CE1-9B72-F0CA3A461E3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BF9BD-D9D2-4553-9EC6-6BBB2D7F9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8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1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7EAC9E-783D-6944-973B-64E6C29B8C01}" type="slidenum">
              <a:rPr kumimoji="0" lang="nl-B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2659E1-051E-E048-B030-5288292F3885}" type="slidenum">
              <a:rPr kumimoji="0" lang="nl-B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5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DAD9FF-E33C-954B-B5C7-B86D2E65C372}" type="slidenum">
              <a:rPr kumimoji="0" lang="nl-B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0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B656-96AB-4B78-8EA5-C82FE78C7608}" type="datetime1">
              <a:rPr lang="en-US" smtClean="0"/>
              <a:t>10/25/2021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9340-0AFB-4924-A558-5568C0609C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774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AD0C-DDA8-41F8-B355-8FC9FC1D91D6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BA215-C6CD-4E2F-96B1-2280DCFBB8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4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C58-476B-4006-B784-E343E3609029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83724-F38A-4329-8323-400DF434F3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9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107951" y="87314"/>
          <a:ext cx="2755900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3" name="Image" r:id="rId3" imgW="2228092" imgH="2770638" progId="">
                  <p:embed/>
                </p:oleObj>
              </mc:Choice>
              <mc:Fallback>
                <p:oleObj name="Image" r:id="rId3" imgW="2228092" imgH="2770638" progId="">
                  <p:embed/>
                  <p:pic>
                    <p:nvPicPr>
                      <p:cNvPr id="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1" y="87314"/>
                        <a:ext cx="2755900" cy="256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494618" y="2339975"/>
            <a:ext cx="8210549" cy="152400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3225760 h 1000"/>
              <a:gd name="T6" fmla="*/ 0 w 1000"/>
              <a:gd name="T7" fmla="*/ 2322576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918" y="2571746"/>
            <a:ext cx="8515373" cy="857255"/>
          </a:xfrm>
        </p:spPr>
        <p:txBody>
          <a:bodyPr/>
          <a:lstStyle>
            <a:lvl1pPr algn="l">
              <a:lnSpc>
                <a:spcPct val="15000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D5B2F5F2-3763-1348-A550-74517B763B9C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25/10/2021</a:t>
            </a:fld>
            <a:endParaRPr lang="nl-BE"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4AFEE6BD-1473-884D-AE66-AF8B7C92DAC6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98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DF1F7C53-679F-D948-9787-5B4BE63382DC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25/10/2021</a:t>
            </a:fld>
            <a:endParaRPr lang="nl-BE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95973937-3D9F-034C-B18F-5096EBBF1586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66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7167"/>
            <a:ext cx="10972800" cy="58578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459A2352-5752-F745-BDD9-8AD74E5EF5DE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25/10/2021</a:t>
            </a:fld>
            <a:endParaRPr lang="nl-BE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EC5E4C76-68F5-004B-9D6D-21A59E876653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81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043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3786190"/>
            <a:ext cx="10972800" cy="2043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9A083479-C899-DC4F-ABEB-B4EE793357C9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25/10/2021</a:t>
            </a:fld>
            <a:endParaRPr lang="nl-BE"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2DCAA7BF-2D3B-9447-9B55-EE1D42C65A79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38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3C894B84-E846-EB42-A0CA-DFA7B639B69C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25/10/2021</a:t>
            </a:fld>
            <a:endParaRPr lang="nl-BE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CCA63628-96A3-FB48-AB14-D511738A75DD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36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A3E63A02-9DB1-EC41-8C6E-04D191483EA8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25/10/2021</a:t>
            </a:fld>
            <a:endParaRPr lang="nl-BE"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D5FC18C1-5399-7E45-8D55-F7C01E52415E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62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E8D1AD1F-AD80-D648-AAA1-D908ADAD60D2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25/10/2021</a:t>
            </a:fld>
            <a:endParaRPr lang="nl-BE">
              <a:ea typeface="ＭＳ Ｐゴシック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0E2F3BF7-C6C3-CF4E-8416-5CD5CF587320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48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E6BE6526-6251-B64C-8D62-2ACD1336EA20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25/10/2021</a:t>
            </a:fld>
            <a:endParaRPr lang="nl-BE"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89DBCB79-F9AB-D247-90AB-FAFDE978E714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426464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>
              <a:defRPr sz="40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11480" indent="-342900">
              <a:buFont typeface="Arial" panose="020B0604020202020204" pitchFamily="34" charset="0"/>
              <a:buChar char="•"/>
              <a:defRPr/>
            </a:lvl1pPr>
            <a:lvl2pPr marL="740664" indent="-285750">
              <a:buFont typeface="Arial" panose="020B0604020202020204" pitchFamily="34" charset="0"/>
              <a:buChar char="•"/>
              <a:defRPr/>
            </a:lvl2pPr>
            <a:lvl3pPr marL="996696" indent="-228600">
              <a:buFont typeface="Arial" panose="020B0604020202020204" pitchFamily="34" charset="0"/>
              <a:buChar char="•"/>
              <a:defRPr/>
            </a:lvl3pPr>
            <a:lvl4pPr marL="1261872" indent="-228600">
              <a:buFont typeface="Arial" panose="020B0604020202020204" pitchFamily="34" charset="0"/>
              <a:buChar char="•"/>
              <a:defRPr/>
            </a:lvl4pPr>
            <a:lvl5pPr marL="1481328" indent="-210312">
              <a:buFont typeface="Arial" panose="020B0604020202020204" pitchFamily="34" charset="0"/>
              <a:buChar char="•"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18136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798BAAB2-30BC-2F45-BCE5-968E8AA53049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25/10/2021</a:t>
            </a:fld>
            <a:endParaRPr lang="nl-BE"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8F06CFA0-D537-4D43-9B1E-8A408D657D97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62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46441E5F-79A1-0F48-8186-28996796C189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25/10/2021</a:t>
            </a:fld>
            <a:endParaRPr lang="nl-BE"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150C90E9-40A6-2546-A376-695EC241B48C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66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CBC715D0-14EE-074F-BB1D-BF4EEF8A1B4C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25/10/2021</a:t>
            </a:fld>
            <a:endParaRPr lang="nl-BE"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E8B2ED72-BB1C-DE4E-8A02-D1DF6DCC6B61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67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DB5ECB95-C82D-5D49-88AB-E801502771D2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25/10/2021</a:t>
            </a:fld>
            <a:endParaRPr lang="nl-BE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28BAD1A7-DECB-4C47-99E4-2E6669171338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54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F55C5A25-F15F-7747-882F-8A6AB40D3A58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25/10/2021</a:t>
            </a:fld>
            <a:endParaRPr lang="nl-BE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3E16BC62-5CA6-B349-808E-EE98AAB535E0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4" y="4246568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26-BFCB-49C7-BDA3-6C4EAADC5527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4DB9F-C2A9-4DA1-8168-14E954073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9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3927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AFE1-5DCF-4C10-81B8-B7CC92F60F92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4DA1F-CCFE-42FC-8C6A-1168F5C4F1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9020" y="6446496"/>
            <a:ext cx="520237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4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70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B744-4202-4B78-8640-C8EB1C667614}" type="datetime1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046C9-A841-4F2A-9FD5-0D30883EB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3964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773A-30F8-4BFE-9C82-4AED503D8992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E770A-854C-46B1-A8DF-99DCD4C291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0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4151-F107-4210-85EB-AF6F1712F0F0}" type="datetime1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4FD61-213A-40C2-9122-0632383D12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5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6DEE-364E-4BA0-AFFE-B3858B53AE08}" type="datetime1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C8ED9-5CFF-48E8-9D63-1C87EF331A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5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1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5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6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5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81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3425B349-B583-4A5D-98C2-DCEC0016445A}" type="datetime1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pPr>
              <a:defRPr/>
            </a:pPr>
            <a:fld id="{69B8646F-6C54-4D73-BE5F-D7471B73A5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9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906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906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80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83AEBA2D-B4AE-4DD3-A7AC-69EDD2B88F39}" type="datetime1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80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80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Slide</a:t>
            </a:r>
            <a:fld id="{088F9C99-2D15-43C9-BB30-1A2892BDD4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7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000" b="1" kern="1200" spc="-1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Tx/>
        <a:buSzPct val="95000"/>
        <a:buFont typeface="Wingdings" panose="05000000000000000000" pitchFamily="2" charset="2"/>
        <a:buChar char="l"/>
        <a:defRPr kumimoji="0" sz="3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664" indent="-285750" algn="l" rtl="0" eaLnBrk="1" latinLnBrk="0" hangingPunct="1">
        <a:spcBef>
          <a:spcPct val="20000"/>
        </a:spcBef>
        <a:buClrTx/>
        <a:buSzPct val="90000"/>
        <a:buFont typeface="Wingdings" panose="05000000000000000000" pitchFamily="2" charset="2"/>
        <a:buChar char="l"/>
        <a:defRPr kumimoji="0" sz="2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96696" indent="-228600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1872" indent="-228600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81328" indent="-210312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71563"/>
            <a:ext cx="10972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245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D8D8D"/>
                </a:solidFill>
                <a:latin typeface="Verdana" charset="0"/>
                <a:cs typeface="+mn-cs"/>
              </a:defRPr>
            </a:lvl1pPr>
          </a:lstStyle>
          <a:p>
            <a:pPr eaLnBrk="1" hangingPunct="1">
              <a:defRPr/>
            </a:pPr>
            <a:fld id="{FD8C3F8C-EA3E-8443-8092-6F639E73DFAD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25/10/2021</a:t>
            </a:fld>
            <a:endParaRPr lang="nl-BE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2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D8D8D"/>
                </a:solidFill>
                <a:latin typeface="Verdana" charset="0"/>
                <a:cs typeface="+mn-cs"/>
              </a:defRPr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</a:t>
            </a:r>
          </a:p>
          <a:p>
            <a:pPr eaLnBrk="1" hangingPunct="1">
              <a:defRPr/>
            </a:pPr>
            <a:r>
              <a:rPr lang="en-US">
                <a:ea typeface="ＭＳ Ｐゴシック" charset="0"/>
              </a:rPr>
              <a:t>Medical Imaging Research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D8D8D"/>
                </a:solidFill>
                <a:latin typeface="Verdana" charset="0"/>
                <a:cs typeface="+mn-cs"/>
              </a:defRPr>
            </a:lvl1pPr>
          </a:lstStyle>
          <a:p>
            <a:pPr eaLnBrk="1" hangingPunct="1">
              <a:defRPr/>
            </a:pPr>
            <a:fld id="{56E66115-04FD-1945-9093-5D7051D46B77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304800" y="6324600"/>
            <a:ext cx="114808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Verdana" charset="0"/>
        <a:buChar char="▪"/>
        <a:defRPr sz="2000" kern="1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2"/>
          </a:solidFill>
          <a:latin typeface="Verdana" pitchFamily="34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charset="0"/>
        <a:buChar char=""/>
        <a:defRPr kern="1200">
          <a:solidFill>
            <a:schemeClr val="bg2"/>
          </a:solidFill>
          <a:latin typeface="Verdana" pitchFamily="34" charset="0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Symbol" charset="0"/>
        <a:buChar char=""/>
        <a:defRPr sz="1600" kern="1200">
          <a:solidFill>
            <a:schemeClr val="bg2"/>
          </a:solidFill>
          <a:latin typeface="Verdana" pitchFamily="34" charset="0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charset="0"/>
        <a:buChar char=""/>
        <a:defRPr sz="1600" kern="1200">
          <a:solidFill>
            <a:schemeClr val="bg2"/>
          </a:solidFill>
          <a:latin typeface="Verdana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40.jpe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9.w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4.wmf"/><Relationship Id="rId5" Type="http://schemas.openxmlformats.org/officeDocument/2006/relationships/image" Target="../media/image46.emf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45.emf"/><Relationship Id="rId9" Type="http://schemas.openxmlformats.org/officeDocument/2006/relationships/image" Target="../media/image4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wMmhltei4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maglab.org/education/magnet-academy/learn-the-basics/stories/mri-a-guided-tour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eweb.com/mri-machine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49.png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ri-q.com/rf-transmit-coils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3.png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riquestions.com/birdcage-coil.html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hyperfine.io/clinical/neurointensive-care-unit/" TargetMode="External"/><Relationship Id="rId3" Type="http://schemas.openxmlformats.org/officeDocument/2006/relationships/image" Target="../media/image70.png"/><Relationship Id="rId7" Type="http://schemas.openxmlformats.org/officeDocument/2006/relationships/hyperlink" Target="https://hyperfine.iovideo-form/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yperfine.io/#first-modal" TargetMode="External"/><Relationship Id="rId11" Type="http://schemas.openxmlformats.org/officeDocument/2006/relationships/image" Target="../media/image73.png"/><Relationship Id="rId5" Type="http://schemas.openxmlformats.org/officeDocument/2006/relationships/image" Target="../media/image71.png"/><Relationship Id="rId10" Type="http://schemas.openxmlformats.org/officeDocument/2006/relationships/image" Target="../media/image72.png"/><Relationship Id="rId4" Type="http://schemas.openxmlformats.org/officeDocument/2006/relationships/hyperlink" Target="https://vimeo.com/458334422" TargetMode="External"/><Relationship Id="rId9" Type="http://schemas.openxmlformats.org/officeDocument/2006/relationships/hyperlink" Target="https://hyperfine.io/clinical/emergency-department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28.png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417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10751"/>
            <a:ext cx="1453662" cy="1382751"/>
          </a:xfrm>
          <a:prstGeom prst="rect">
            <a:avLst/>
          </a:prstGeom>
        </p:spPr>
      </p:pic>
      <p:pic>
        <p:nvPicPr>
          <p:cNvPr id="6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10752"/>
            <a:ext cx="6324600" cy="120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" y="4038600"/>
            <a:ext cx="1218324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-8755" y="1493503"/>
            <a:ext cx="12192000" cy="29468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6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More MRI Stuff</a:t>
            </a:r>
            <a:endParaRPr kumimoji="0" lang="en-US" sz="46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Arial" panose="020B0604020202020204" pitchFamily="34" charset="0"/>
            </a:endParaRPr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 Wang</a:t>
            </a:r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AI-based X-ray Imaging System (AXIS) Lab</a:t>
            </a:r>
          </a:p>
          <a:p>
            <a:pPr lvl="0"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Rensselaer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Polytechnic Institute, Troy, New York, USA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2021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0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14"/>
            <a:ext cx="12192000" cy="1137902"/>
          </a:xfrm>
        </p:spPr>
        <p:txBody>
          <a:bodyPr/>
          <a:lstStyle/>
          <a:p>
            <a:pPr algn="ctr"/>
            <a:r>
              <a:rPr lang="en-US" sz="4400" dirty="0"/>
              <a:t>Signal Model with Gradients</a:t>
            </a:r>
          </a:p>
        </p:txBody>
      </p:sp>
      <p:graphicFrame>
        <p:nvGraphicFramePr>
          <p:cNvPr id="3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060355"/>
              </p:ext>
            </p:extLst>
          </p:nvPr>
        </p:nvGraphicFramePr>
        <p:xfrm>
          <a:off x="1711933" y="4437602"/>
          <a:ext cx="421481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6" name="Equation" r:id="rId3" imgW="2247840" imgH="431640" progId="Equation.DSMT4">
                  <p:embed/>
                </p:oleObj>
              </mc:Choice>
              <mc:Fallback>
                <p:oleObj name="Equation" r:id="rId3" imgW="2247840" imgH="431640" progId="Equation.DSMT4">
                  <p:embed/>
                  <p:pic>
                    <p:nvPicPr>
                      <p:cNvPr id="3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933" y="4437602"/>
                        <a:ext cx="4214812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539456"/>
              </p:ext>
            </p:extLst>
          </p:nvPr>
        </p:nvGraphicFramePr>
        <p:xfrm>
          <a:off x="2482999" y="4066016"/>
          <a:ext cx="22113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7" name="Equation" r:id="rId5" imgW="1244520" imgH="203040" progId="Equation.DSMT4">
                  <p:embed/>
                </p:oleObj>
              </mc:Choice>
              <mc:Fallback>
                <p:oleObj name="Equation" r:id="rId5" imgW="1244520" imgH="203040" progId="Equation.DSMT4">
                  <p:embed/>
                  <p:pic>
                    <p:nvPicPr>
                      <p:cNvPr id="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999" y="4066016"/>
                        <a:ext cx="221138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21061"/>
              </p:ext>
            </p:extLst>
          </p:nvPr>
        </p:nvGraphicFramePr>
        <p:xfrm>
          <a:off x="5529142" y="3793347"/>
          <a:ext cx="14890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8" name="Equation" r:id="rId7" imgW="838080" imgH="393480" progId="Equation.DSMT4">
                  <p:embed/>
                </p:oleObj>
              </mc:Choice>
              <mc:Fallback>
                <p:oleObj name="Equation" r:id="rId7" imgW="838080" imgH="393480" progId="Equation.DSMT4">
                  <p:embed/>
                  <p:pic>
                    <p:nvPicPr>
                      <p:cNvPr id="3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142" y="3793347"/>
                        <a:ext cx="1489075" cy="6985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 bwMode="auto">
          <a:xfrm>
            <a:off x="4793904" y="4013213"/>
            <a:ext cx="697130" cy="360362"/>
          </a:xfrm>
          <a:prstGeom prst="right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 dirty="0" err="1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3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399020"/>
              </p:ext>
            </p:extLst>
          </p:nvPr>
        </p:nvGraphicFramePr>
        <p:xfrm>
          <a:off x="1731392" y="5083302"/>
          <a:ext cx="6316662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9" name="Equation" r:id="rId9" imgW="3555720" imgH="545760" progId="Equation.DSMT4">
                  <p:embed/>
                </p:oleObj>
              </mc:Choice>
              <mc:Fallback>
                <p:oleObj name="Equation" r:id="rId9" imgW="3555720" imgH="545760" progId="Equation.DSMT4">
                  <p:embed/>
                  <p:pic>
                    <p:nvPicPr>
                      <p:cNvPr id="3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392" y="5083302"/>
                        <a:ext cx="6316662" cy="9699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 bwMode="auto">
          <a:xfrm>
            <a:off x="1138851" y="3793347"/>
            <a:ext cx="7159620" cy="2952328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 dirty="0" err="1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714163"/>
              </p:ext>
            </p:extLst>
          </p:nvPr>
        </p:nvGraphicFramePr>
        <p:xfrm>
          <a:off x="1570900" y="2285980"/>
          <a:ext cx="27146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0" name="Equation" r:id="rId11" imgW="1447800" imgH="381000" progId="">
                  <p:embed/>
                </p:oleObj>
              </mc:Choice>
              <mc:Fallback>
                <p:oleObj name="Equation" r:id="rId11" imgW="1447800" imgH="381000" progId="">
                  <p:embed/>
                  <p:pic>
                    <p:nvPicPr>
                      <p:cNvPr id="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900" y="2285980"/>
                        <a:ext cx="27146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itle 1"/>
          <p:cNvSpPr txBox="1">
            <a:spLocks/>
          </p:cNvSpPr>
          <p:nvPr/>
        </p:nvSpPr>
        <p:spPr bwMode="auto">
          <a:xfrm>
            <a:off x="4886481" y="2374882"/>
            <a:ext cx="3059010" cy="77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1800" b="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Spin-Echo Signal Model for a Whole Object with a 90˚ Pulse in the Rotating Frame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 bwMode="auto">
          <a:xfrm>
            <a:off x="4694388" y="5891480"/>
            <a:ext cx="2323829" cy="77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1800" b="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Model with Gradient Fields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1138851" y="1260789"/>
            <a:ext cx="7159620" cy="21391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 dirty="0" err="1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4441029" y="3343610"/>
            <a:ext cx="648072" cy="449736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8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406524"/>
              </p:ext>
            </p:extLst>
          </p:nvPr>
        </p:nvGraphicFramePr>
        <p:xfrm>
          <a:off x="1583715" y="1463105"/>
          <a:ext cx="31813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1" name="Equation" r:id="rId13" imgW="2120760" imgH="393480" progId="Equation.DSMT4">
                  <p:embed/>
                </p:oleObj>
              </mc:Choice>
              <mc:Fallback>
                <p:oleObj name="Equation" r:id="rId13" imgW="2120760" imgH="393480" progId="Equation.DSMT4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715" y="1463105"/>
                        <a:ext cx="31813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 bwMode="auto">
          <a:xfrm>
            <a:off x="4886481" y="1439423"/>
            <a:ext cx="3059010" cy="77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1800" b="0" kern="0" dirty="0">
                <a:latin typeface="Arial" panose="020B0604020202020204" pitchFamily="34" charset="0"/>
                <a:cs typeface="Arial" panose="020B0604020202020204" pitchFamily="34" charset="0"/>
              </a:rPr>
              <a:t>Signal Model for a Whole Object </a:t>
            </a:r>
            <a:r>
              <a:rPr lang="en-US" sz="1800" b="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lab frame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6064410" y="4525565"/>
            <a:ext cx="4405116" cy="4943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1800" b="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Voxel-specific accumulated phase factor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474382" y="3137196"/>
            <a:ext cx="1769998" cy="4943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r"/>
            <a:r>
              <a:rPr lang="en-US" sz="1800" kern="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to </a:t>
            </a:r>
            <a:r>
              <a:rPr lang="el-GR" sz="1800" kern="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1800" kern="0" baseline="-25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" name="Rectangle 3"/>
          <p:cNvSpPr/>
          <p:nvPr/>
        </p:nvSpPr>
        <p:spPr>
          <a:xfrm>
            <a:off x="8109883" y="5333230"/>
            <a:ext cx="349370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A trajectory point in the k-space after the volumetric integral at time instant 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998381" y="2053655"/>
            <a:ext cx="1442648" cy="20123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 bwMode="auto">
          <a:xfrm>
            <a:off x="7091765" y="3872596"/>
            <a:ext cx="3519526" cy="4943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1800" b="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Voxel-specific angular frequency in the inner product format</a:t>
            </a:r>
          </a:p>
        </p:txBody>
      </p:sp>
    </p:spTree>
    <p:extLst>
      <p:ext uri="{BB962C8B-B14F-4D97-AF65-F5344CB8AC3E}">
        <p14:creationId xmlns:p14="http://schemas.microsoft.com/office/powerpoint/2010/main" val="344981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K-Theorem as the Foundation of MRI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26" y="1426464"/>
            <a:ext cx="7251687" cy="5426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36874" y="2339163"/>
            <a:ext cx="2303724" cy="687572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83125" y="2182544"/>
            <a:ext cx="2062715" cy="1610418"/>
          </a:xfrm>
          <a:custGeom>
            <a:avLst/>
            <a:gdLst>
              <a:gd name="connsiteX0" fmla="*/ 0 w 1403497"/>
              <a:gd name="connsiteY0" fmla="*/ 0 h 1509825"/>
              <a:gd name="connsiteX1" fmla="*/ 1403497 w 1403497"/>
              <a:gd name="connsiteY1" fmla="*/ 0 h 1509825"/>
              <a:gd name="connsiteX2" fmla="*/ 1403497 w 1403497"/>
              <a:gd name="connsiteY2" fmla="*/ 1509825 h 1509825"/>
              <a:gd name="connsiteX3" fmla="*/ 0 w 1403497"/>
              <a:gd name="connsiteY3" fmla="*/ 1509825 h 1509825"/>
              <a:gd name="connsiteX4" fmla="*/ 0 w 1403497"/>
              <a:gd name="connsiteY4" fmla="*/ 0 h 1509825"/>
              <a:gd name="connsiteX0" fmla="*/ 0 w 2480930"/>
              <a:gd name="connsiteY0" fmla="*/ 0 h 1524002"/>
              <a:gd name="connsiteX1" fmla="*/ 1403497 w 2480930"/>
              <a:gd name="connsiteY1" fmla="*/ 0 h 1524002"/>
              <a:gd name="connsiteX2" fmla="*/ 2480930 w 2480930"/>
              <a:gd name="connsiteY2" fmla="*/ 1524002 h 1524002"/>
              <a:gd name="connsiteX3" fmla="*/ 0 w 2480930"/>
              <a:gd name="connsiteY3" fmla="*/ 1509825 h 1524002"/>
              <a:gd name="connsiteX4" fmla="*/ 0 w 2480930"/>
              <a:gd name="connsiteY4" fmla="*/ 0 h 1524002"/>
              <a:gd name="connsiteX0" fmla="*/ 0 w 2480930"/>
              <a:gd name="connsiteY0" fmla="*/ 0 h 1524002"/>
              <a:gd name="connsiteX1" fmla="*/ 1403497 w 2480930"/>
              <a:gd name="connsiteY1" fmla="*/ 0 h 1524002"/>
              <a:gd name="connsiteX2" fmla="*/ 2480930 w 2480930"/>
              <a:gd name="connsiteY2" fmla="*/ 1524002 h 1524002"/>
              <a:gd name="connsiteX3" fmla="*/ 0 w 2480930"/>
              <a:gd name="connsiteY3" fmla="*/ 1509825 h 1524002"/>
              <a:gd name="connsiteX4" fmla="*/ 0 w 2480930"/>
              <a:gd name="connsiteY4" fmla="*/ 0 h 1524002"/>
              <a:gd name="connsiteX0" fmla="*/ 0 w 2480930"/>
              <a:gd name="connsiteY0" fmla="*/ 0 h 1524002"/>
              <a:gd name="connsiteX1" fmla="*/ 1403497 w 2480930"/>
              <a:gd name="connsiteY1" fmla="*/ 0 h 1524002"/>
              <a:gd name="connsiteX2" fmla="*/ 2480930 w 2480930"/>
              <a:gd name="connsiteY2" fmla="*/ 1524002 h 1524002"/>
              <a:gd name="connsiteX3" fmla="*/ 0 w 2480930"/>
              <a:gd name="connsiteY3" fmla="*/ 1509825 h 1524002"/>
              <a:gd name="connsiteX4" fmla="*/ 0 w 2480930"/>
              <a:gd name="connsiteY4" fmla="*/ 0 h 1524002"/>
              <a:gd name="connsiteX0" fmla="*/ 0 w 2480930"/>
              <a:gd name="connsiteY0" fmla="*/ 0 h 1524002"/>
              <a:gd name="connsiteX1" fmla="*/ 1332614 w 2480930"/>
              <a:gd name="connsiteY1" fmla="*/ 0 h 1524002"/>
              <a:gd name="connsiteX2" fmla="*/ 2480930 w 2480930"/>
              <a:gd name="connsiteY2" fmla="*/ 1524002 h 1524002"/>
              <a:gd name="connsiteX3" fmla="*/ 0 w 2480930"/>
              <a:gd name="connsiteY3" fmla="*/ 1509825 h 1524002"/>
              <a:gd name="connsiteX4" fmla="*/ 0 w 2480930"/>
              <a:gd name="connsiteY4" fmla="*/ 0 h 1524002"/>
              <a:gd name="connsiteX0" fmla="*/ 0 w 2480930"/>
              <a:gd name="connsiteY0" fmla="*/ 0 h 1524002"/>
              <a:gd name="connsiteX1" fmla="*/ 1332614 w 2480930"/>
              <a:gd name="connsiteY1" fmla="*/ 0 h 1524002"/>
              <a:gd name="connsiteX2" fmla="*/ 2480930 w 2480930"/>
              <a:gd name="connsiteY2" fmla="*/ 1524002 h 1524002"/>
              <a:gd name="connsiteX3" fmla="*/ 0 w 2480930"/>
              <a:gd name="connsiteY3" fmla="*/ 1509825 h 1524002"/>
              <a:gd name="connsiteX4" fmla="*/ 0 w 2480930"/>
              <a:gd name="connsiteY4" fmla="*/ 0 h 1524002"/>
              <a:gd name="connsiteX0" fmla="*/ 0 w 2544726"/>
              <a:gd name="connsiteY0" fmla="*/ 0 h 1509825"/>
              <a:gd name="connsiteX1" fmla="*/ 1332614 w 2544726"/>
              <a:gd name="connsiteY1" fmla="*/ 0 h 1509825"/>
              <a:gd name="connsiteX2" fmla="*/ 2544726 w 2544726"/>
              <a:gd name="connsiteY2" fmla="*/ 1375146 h 1509825"/>
              <a:gd name="connsiteX3" fmla="*/ 0 w 2544726"/>
              <a:gd name="connsiteY3" fmla="*/ 1509825 h 1509825"/>
              <a:gd name="connsiteX4" fmla="*/ 0 w 2544726"/>
              <a:gd name="connsiteY4" fmla="*/ 0 h 1509825"/>
              <a:gd name="connsiteX0" fmla="*/ 0 w 2544726"/>
              <a:gd name="connsiteY0" fmla="*/ 0 h 1514321"/>
              <a:gd name="connsiteX1" fmla="*/ 1332614 w 2544726"/>
              <a:gd name="connsiteY1" fmla="*/ 0 h 1514321"/>
              <a:gd name="connsiteX2" fmla="*/ 2544726 w 2544726"/>
              <a:gd name="connsiteY2" fmla="*/ 1375146 h 1514321"/>
              <a:gd name="connsiteX3" fmla="*/ 0 w 2544726"/>
              <a:gd name="connsiteY3" fmla="*/ 1509825 h 1514321"/>
              <a:gd name="connsiteX4" fmla="*/ 0 w 2544726"/>
              <a:gd name="connsiteY4" fmla="*/ 0 h 1514321"/>
              <a:gd name="connsiteX0" fmla="*/ 0 w 2544726"/>
              <a:gd name="connsiteY0" fmla="*/ 0 h 1514321"/>
              <a:gd name="connsiteX1" fmla="*/ 1332614 w 2544726"/>
              <a:gd name="connsiteY1" fmla="*/ 0 h 1514321"/>
              <a:gd name="connsiteX2" fmla="*/ 2544726 w 2544726"/>
              <a:gd name="connsiteY2" fmla="*/ 1375146 h 1514321"/>
              <a:gd name="connsiteX3" fmla="*/ 0 w 2544726"/>
              <a:gd name="connsiteY3" fmla="*/ 1509825 h 1514321"/>
              <a:gd name="connsiteX4" fmla="*/ 0 w 2544726"/>
              <a:gd name="connsiteY4" fmla="*/ 0 h 1514321"/>
              <a:gd name="connsiteX0" fmla="*/ 0 w 2381694"/>
              <a:gd name="connsiteY0" fmla="*/ 0 h 1509825"/>
              <a:gd name="connsiteX1" fmla="*/ 1332614 w 2381694"/>
              <a:gd name="connsiteY1" fmla="*/ 0 h 1509825"/>
              <a:gd name="connsiteX2" fmla="*/ 2381694 w 2381694"/>
              <a:gd name="connsiteY2" fmla="*/ 1190848 h 1509825"/>
              <a:gd name="connsiteX3" fmla="*/ 0 w 2381694"/>
              <a:gd name="connsiteY3" fmla="*/ 1509825 h 1509825"/>
              <a:gd name="connsiteX4" fmla="*/ 0 w 2381694"/>
              <a:gd name="connsiteY4" fmla="*/ 0 h 1509825"/>
              <a:gd name="connsiteX0" fmla="*/ 0 w 2381694"/>
              <a:gd name="connsiteY0" fmla="*/ 21265 h 1531090"/>
              <a:gd name="connsiteX1" fmla="*/ 1481470 w 2381694"/>
              <a:gd name="connsiteY1" fmla="*/ 0 h 1531090"/>
              <a:gd name="connsiteX2" fmla="*/ 2381694 w 2381694"/>
              <a:gd name="connsiteY2" fmla="*/ 1212113 h 1531090"/>
              <a:gd name="connsiteX3" fmla="*/ 0 w 2381694"/>
              <a:gd name="connsiteY3" fmla="*/ 1531090 h 1531090"/>
              <a:gd name="connsiteX4" fmla="*/ 0 w 2381694"/>
              <a:gd name="connsiteY4" fmla="*/ 21265 h 1531090"/>
              <a:gd name="connsiteX0" fmla="*/ 0 w 2381694"/>
              <a:gd name="connsiteY0" fmla="*/ 21265 h 1531090"/>
              <a:gd name="connsiteX1" fmla="*/ 1481470 w 2381694"/>
              <a:gd name="connsiteY1" fmla="*/ 0 h 1531090"/>
              <a:gd name="connsiteX2" fmla="*/ 2381694 w 2381694"/>
              <a:gd name="connsiteY2" fmla="*/ 1212113 h 1531090"/>
              <a:gd name="connsiteX3" fmla="*/ 0 w 2381694"/>
              <a:gd name="connsiteY3" fmla="*/ 1531090 h 1531090"/>
              <a:gd name="connsiteX4" fmla="*/ 0 w 2381694"/>
              <a:gd name="connsiteY4" fmla="*/ 21265 h 1531090"/>
              <a:gd name="connsiteX0" fmla="*/ 0 w 2381694"/>
              <a:gd name="connsiteY0" fmla="*/ 21265 h 1531090"/>
              <a:gd name="connsiteX1" fmla="*/ 914399 w 2381694"/>
              <a:gd name="connsiteY1" fmla="*/ 7090 h 1531090"/>
              <a:gd name="connsiteX2" fmla="*/ 1481470 w 2381694"/>
              <a:gd name="connsiteY2" fmla="*/ 0 h 1531090"/>
              <a:gd name="connsiteX3" fmla="*/ 2381694 w 2381694"/>
              <a:gd name="connsiteY3" fmla="*/ 1212113 h 1531090"/>
              <a:gd name="connsiteX4" fmla="*/ 0 w 2381694"/>
              <a:gd name="connsiteY4" fmla="*/ 1531090 h 1531090"/>
              <a:gd name="connsiteX5" fmla="*/ 0 w 2381694"/>
              <a:gd name="connsiteY5" fmla="*/ 21265 h 1531090"/>
              <a:gd name="connsiteX0" fmla="*/ 0 w 2381694"/>
              <a:gd name="connsiteY0" fmla="*/ 14175 h 1524000"/>
              <a:gd name="connsiteX1" fmla="*/ 914399 w 2381694"/>
              <a:gd name="connsiteY1" fmla="*/ 0 h 1524000"/>
              <a:gd name="connsiteX2" fmla="*/ 907312 w 2381694"/>
              <a:gd name="connsiteY2" fmla="*/ 921487 h 1524000"/>
              <a:gd name="connsiteX3" fmla="*/ 2381694 w 2381694"/>
              <a:gd name="connsiteY3" fmla="*/ 1205023 h 1524000"/>
              <a:gd name="connsiteX4" fmla="*/ 0 w 2381694"/>
              <a:gd name="connsiteY4" fmla="*/ 1524000 h 1524000"/>
              <a:gd name="connsiteX5" fmla="*/ 0 w 2381694"/>
              <a:gd name="connsiteY5" fmla="*/ 14175 h 1524000"/>
              <a:gd name="connsiteX0" fmla="*/ 0 w 2381694"/>
              <a:gd name="connsiteY0" fmla="*/ 14175 h 1524000"/>
              <a:gd name="connsiteX1" fmla="*/ 914399 w 2381694"/>
              <a:gd name="connsiteY1" fmla="*/ 0 h 1524000"/>
              <a:gd name="connsiteX2" fmla="*/ 907312 w 2381694"/>
              <a:gd name="connsiteY2" fmla="*/ 921487 h 1524000"/>
              <a:gd name="connsiteX3" fmla="*/ 2381694 w 2381694"/>
              <a:gd name="connsiteY3" fmla="*/ 1205023 h 1524000"/>
              <a:gd name="connsiteX4" fmla="*/ 0 w 2381694"/>
              <a:gd name="connsiteY4" fmla="*/ 1524000 h 1524000"/>
              <a:gd name="connsiteX5" fmla="*/ 0 w 2381694"/>
              <a:gd name="connsiteY5" fmla="*/ 14175 h 1524000"/>
              <a:gd name="connsiteX0" fmla="*/ 0 w 2493915"/>
              <a:gd name="connsiteY0" fmla="*/ 14175 h 1524000"/>
              <a:gd name="connsiteX1" fmla="*/ 914399 w 2493915"/>
              <a:gd name="connsiteY1" fmla="*/ 0 h 1524000"/>
              <a:gd name="connsiteX2" fmla="*/ 907312 w 2493915"/>
              <a:gd name="connsiteY2" fmla="*/ 921487 h 1524000"/>
              <a:gd name="connsiteX3" fmla="*/ 1984743 w 2493915"/>
              <a:gd name="connsiteY3" fmla="*/ 978195 h 1524000"/>
              <a:gd name="connsiteX4" fmla="*/ 2381694 w 2493915"/>
              <a:gd name="connsiteY4" fmla="*/ 1205023 h 1524000"/>
              <a:gd name="connsiteX5" fmla="*/ 0 w 2493915"/>
              <a:gd name="connsiteY5" fmla="*/ 1524000 h 1524000"/>
              <a:gd name="connsiteX6" fmla="*/ 0 w 2493915"/>
              <a:gd name="connsiteY6" fmla="*/ 14175 h 1524000"/>
              <a:gd name="connsiteX0" fmla="*/ 0 w 2530190"/>
              <a:gd name="connsiteY0" fmla="*/ 14175 h 1524000"/>
              <a:gd name="connsiteX1" fmla="*/ 914399 w 2530190"/>
              <a:gd name="connsiteY1" fmla="*/ 0 h 1524000"/>
              <a:gd name="connsiteX2" fmla="*/ 907312 w 2530190"/>
              <a:gd name="connsiteY2" fmla="*/ 921487 h 1524000"/>
              <a:gd name="connsiteX3" fmla="*/ 2176129 w 2530190"/>
              <a:gd name="connsiteY3" fmla="*/ 829339 h 1524000"/>
              <a:gd name="connsiteX4" fmla="*/ 2381694 w 2530190"/>
              <a:gd name="connsiteY4" fmla="*/ 1205023 h 1524000"/>
              <a:gd name="connsiteX5" fmla="*/ 0 w 2530190"/>
              <a:gd name="connsiteY5" fmla="*/ 1524000 h 1524000"/>
              <a:gd name="connsiteX6" fmla="*/ 0 w 2530190"/>
              <a:gd name="connsiteY6" fmla="*/ 14175 h 1524000"/>
              <a:gd name="connsiteX0" fmla="*/ 0 w 2405556"/>
              <a:gd name="connsiteY0" fmla="*/ 14175 h 1695156"/>
              <a:gd name="connsiteX1" fmla="*/ 914399 w 2405556"/>
              <a:gd name="connsiteY1" fmla="*/ 0 h 1695156"/>
              <a:gd name="connsiteX2" fmla="*/ 907312 w 2405556"/>
              <a:gd name="connsiteY2" fmla="*/ 921487 h 1695156"/>
              <a:gd name="connsiteX3" fmla="*/ 2176129 w 2405556"/>
              <a:gd name="connsiteY3" fmla="*/ 829339 h 1695156"/>
              <a:gd name="connsiteX4" fmla="*/ 2197396 w 2405556"/>
              <a:gd name="connsiteY4" fmla="*/ 1616149 h 1695156"/>
              <a:gd name="connsiteX5" fmla="*/ 0 w 2405556"/>
              <a:gd name="connsiteY5" fmla="*/ 1524000 h 1695156"/>
              <a:gd name="connsiteX6" fmla="*/ 0 w 2405556"/>
              <a:gd name="connsiteY6" fmla="*/ 14175 h 1695156"/>
              <a:gd name="connsiteX0" fmla="*/ 0 w 2405556"/>
              <a:gd name="connsiteY0" fmla="*/ 14175 h 1695156"/>
              <a:gd name="connsiteX1" fmla="*/ 914399 w 2405556"/>
              <a:gd name="connsiteY1" fmla="*/ 0 h 1695156"/>
              <a:gd name="connsiteX2" fmla="*/ 907312 w 2405556"/>
              <a:gd name="connsiteY2" fmla="*/ 921487 h 1695156"/>
              <a:gd name="connsiteX3" fmla="*/ 2176129 w 2405556"/>
              <a:gd name="connsiteY3" fmla="*/ 829339 h 1695156"/>
              <a:gd name="connsiteX4" fmla="*/ 2197396 w 2405556"/>
              <a:gd name="connsiteY4" fmla="*/ 1616149 h 1695156"/>
              <a:gd name="connsiteX5" fmla="*/ 0 w 2405556"/>
              <a:gd name="connsiteY5" fmla="*/ 1524000 h 1695156"/>
              <a:gd name="connsiteX6" fmla="*/ 0 w 2405556"/>
              <a:gd name="connsiteY6" fmla="*/ 14175 h 1695156"/>
              <a:gd name="connsiteX0" fmla="*/ 0 w 2197396"/>
              <a:gd name="connsiteY0" fmla="*/ 14175 h 1695156"/>
              <a:gd name="connsiteX1" fmla="*/ 914399 w 2197396"/>
              <a:gd name="connsiteY1" fmla="*/ 0 h 1695156"/>
              <a:gd name="connsiteX2" fmla="*/ 907312 w 2197396"/>
              <a:gd name="connsiteY2" fmla="*/ 921487 h 1695156"/>
              <a:gd name="connsiteX3" fmla="*/ 2176129 w 2197396"/>
              <a:gd name="connsiteY3" fmla="*/ 829339 h 1695156"/>
              <a:gd name="connsiteX4" fmla="*/ 2197396 w 2197396"/>
              <a:gd name="connsiteY4" fmla="*/ 1616149 h 1695156"/>
              <a:gd name="connsiteX5" fmla="*/ 0 w 2197396"/>
              <a:gd name="connsiteY5" fmla="*/ 1524000 h 1695156"/>
              <a:gd name="connsiteX6" fmla="*/ 0 w 2197396"/>
              <a:gd name="connsiteY6" fmla="*/ 14175 h 1695156"/>
              <a:gd name="connsiteX0" fmla="*/ 0 w 2197396"/>
              <a:gd name="connsiteY0" fmla="*/ 14175 h 1616149"/>
              <a:gd name="connsiteX1" fmla="*/ 914399 w 2197396"/>
              <a:gd name="connsiteY1" fmla="*/ 0 h 1616149"/>
              <a:gd name="connsiteX2" fmla="*/ 907312 w 2197396"/>
              <a:gd name="connsiteY2" fmla="*/ 921487 h 1616149"/>
              <a:gd name="connsiteX3" fmla="*/ 2176129 w 2197396"/>
              <a:gd name="connsiteY3" fmla="*/ 829339 h 1616149"/>
              <a:gd name="connsiteX4" fmla="*/ 2197396 w 2197396"/>
              <a:gd name="connsiteY4" fmla="*/ 1616149 h 1616149"/>
              <a:gd name="connsiteX5" fmla="*/ 0 w 2197396"/>
              <a:gd name="connsiteY5" fmla="*/ 1524000 h 1616149"/>
              <a:gd name="connsiteX6" fmla="*/ 0 w 2197396"/>
              <a:gd name="connsiteY6" fmla="*/ 14175 h 1616149"/>
              <a:gd name="connsiteX0" fmla="*/ 0 w 2197396"/>
              <a:gd name="connsiteY0" fmla="*/ 14175 h 1616149"/>
              <a:gd name="connsiteX1" fmla="*/ 914399 w 2197396"/>
              <a:gd name="connsiteY1" fmla="*/ 0 h 1616149"/>
              <a:gd name="connsiteX2" fmla="*/ 907312 w 2197396"/>
              <a:gd name="connsiteY2" fmla="*/ 921487 h 1616149"/>
              <a:gd name="connsiteX3" fmla="*/ 2154864 w 2197396"/>
              <a:gd name="connsiteY3" fmla="*/ 928576 h 1616149"/>
              <a:gd name="connsiteX4" fmla="*/ 2197396 w 2197396"/>
              <a:gd name="connsiteY4" fmla="*/ 1616149 h 1616149"/>
              <a:gd name="connsiteX5" fmla="*/ 0 w 2197396"/>
              <a:gd name="connsiteY5" fmla="*/ 1524000 h 1616149"/>
              <a:gd name="connsiteX6" fmla="*/ 0 w 2197396"/>
              <a:gd name="connsiteY6" fmla="*/ 14175 h 1616149"/>
              <a:gd name="connsiteX0" fmla="*/ 0 w 2197396"/>
              <a:gd name="connsiteY0" fmla="*/ 14175 h 1630326"/>
              <a:gd name="connsiteX1" fmla="*/ 914399 w 2197396"/>
              <a:gd name="connsiteY1" fmla="*/ 0 h 1630326"/>
              <a:gd name="connsiteX2" fmla="*/ 907312 w 2197396"/>
              <a:gd name="connsiteY2" fmla="*/ 921487 h 1630326"/>
              <a:gd name="connsiteX3" fmla="*/ 2154864 w 2197396"/>
              <a:gd name="connsiteY3" fmla="*/ 928576 h 1630326"/>
              <a:gd name="connsiteX4" fmla="*/ 2197396 w 2197396"/>
              <a:gd name="connsiteY4" fmla="*/ 1616149 h 1630326"/>
              <a:gd name="connsiteX5" fmla="*/ 14177 w 2197396"/>
              <a:gd name="connsiteY5" fmla="*/ 1630326 h 1630326"/>
              <a:gd name="connsiteX6" fmla="*/ 0 w 2197396"/>
              <a:gd name="connsiteY6" fmla="*/ 14175 h 1630326"/>
              <a:gd name="connsiteX0" fmla="*/ 0 w 2197396"/>
              <a:gd name="connsiteY0" fmla="*/ 14175 h 1630326"/>
              <a:gd name="connsiteX1" fmla="*/ 914399 w 2197396"/>
              <a:gd name="connsiteY1" fmla="*/ 0 h 1630326"/>
              <a:gd name="connsiteX2" fmla="*/ 907312 w 2197396"/>
              <a:gd name="connsiteY2" fmla="*/ 921487 h 1630326"/>
              <a:gd name="connsiteX3" fmla="*/ 2048539 w 2197396"/>
              <a:gd name="connsiteY3" fmla="*/ 921132 h 1630326"/>
              <a:gd name="connsiteX4" fmla="*/ 2197396 w 2197396"/>
              <a:gd name="connsiteY4" fmla="*/ 1616149 h 1630326"/>
              <a:gd name="connsiteX5" fmla="*/ 14177 w 2197396"/>
              <a:gd name="connsiteY5" fmla="*/ 1630326 h 1630326"/>
              <a:gd name="connsiteX6" fmla="*/ 0 w 2197396"/>
              <a:gd name="connsiteY6" fmla="*/ 14175 h 1630326"/>
              <a:gd name="connsiteX0" fmla="*/ 0 w 2069805"/>
              <a:gd name="connsiteY0" fmla="*/ 14175 h 1653371"/>
              <a:gd name="connsiteX1" fmla="*/ 914399 w 2069805"/>
              <a:gd name="connsiteY1" fmla="*/ 0 h 1653371"/>
              <a:gd name="connsiteX2" fmla="*/ 907312 w 2069805"/>
              <a:gd name="connsiteY2" fmla="*/ 921487 h 1653371"/>
              <a:gd name="connsiteX3" fmla="*/ 2048539 w 2069805"/>
              <a:gd name="connsiteY3" fmla="*/ 921132 h 1653371"/>
              <a:gd name="connsiteX4" fmla="*/ 2069805 w 2069805"/>
              <a:gd name="connsiteY4" fmla="*/ 1653371 h 1653371"/>
              <a:gd name="connsiteX5" fmla="*/ 14177 w 2069805"/>
              <a:gd name="connsiteY5" fmla="*/ 1630326 h 1653371"/>
              <a:gd name="connsiteX6" fmla="*/ 0 w 2069805"/>
              <a:gd name="connsiteY6" fmla="*/ 14175 h 1653371"/>
              <a:gd name="connsiteX0" fmla="*/ 0 w 2069805"/>
              <a:gd name="connsiteY0" fmla="*/ 14175 h 1697325"/>
              <a:gd name="connsiteX1" fmla="*/ 914399 w 2069805"/>
              <a:gd name="connsiteY1" fmla="*/ 0 h 1697325"/>
              <a:gd name="connsiteX2" fmla="*/ 907312 w 2069805"/>
              <a:gd name="connsiteY2" fmla="*/ 921487 h 1697325"/>
              <a:gd name="connsiteX3" fmla="*/ 2048539 w 2069805"/>
              <a:gd name="connsiteY3" fmla="*/ 921132 h 1697325"/>
              <a:gd name="connsiteX4" fmla="*/ 2069805 w 2069805"/>
              <a:gd name="connsiteY4" fmla="*/ 1653371 h 1697325"/>
              <a:gd name="connsiteX5" fmla="*/ 1 w 2069805"/>
              <a:gd name="connsiteY5" fmla="*/ 1697325 h 1697325"/>
              <a:gd name="connsiteX6" fmla="*/ 0 w 2069805"/>
              <a:gd name="connsiteY6" fmla="*/ 14175 h 1697325"/>
              <a:gd name="connsiteX0" fmla="*/ 0 w 2069805"/>
              <a:gd name="connsiteY0" fmla="*/ 14175 h 1697325"/>
              <a:gd name="connsiteX1" fmla="*/ 914399 w 2069805"/>
              <a:gd name="connsiteY1" fmla="*/ 0 h 1697325"/>
              <a:gd name="connsiteX2" fmla="*/ 1396410 w 2069805"/>
              <a:gd name="connsiteY2" fmla="*/ 943820 h 1697325"/>
              <a:gd name="connsiteX3" fmla="*/ 2048539 w 2069805"/>
              <a:gd name="connsiteY3" fmla="*/ 921132 h 1697325"/>
              <a:gd name="connsiteX4" fmla="*/ 2069805 w 2069805"/>
              <a:gd name="connsiteY4" fmla="*/ 1653371 h 1697325"/>
              <a:gd name="connsiteX5" fmla="*/ 1 w 2069805"/>
              <a:gd name="connsiteY5" fmla="*/ 1697325 h 1697325"/>
              <a:gd name="connsiteX6" fmla="*/ 0 w 2069805"/>
              <a:gd name="connsiteY6" fmla="*/ 14175 h 1697325"/>
              <a:gd name="connsiteX0" fmla="*/ 0 w 2069805"/>
              <a:gd name="connsiteY0" fmla="*/ 0 h 1683150"/>
              <a:gd name="connsiteX1" fmla="*/ 1424762 w 2069805"/>
              <a:gd name="connsiteY1" fmla="*/ 8158 h 1683150"/>
              <a:gd name="connsiteX2" fmla="*/ 1396410 w 2069805"/>
              <a:gd name="connsiteY2" fmla="*/ 929645 h 1683150"/>
              <a:gd name="connsiteX3" fmla="*/ 2048539 w 2069805"/>
              <a:gd name="connsiteY3" fmla="*/ 906957 h 1683150"/>
              <a:gd name="connsiteX4" fmla="*/ 2069805 w 2069805"/>
              <a:gd name="connsiteY4" fmla="*/ 1639196 h 1683150"/>
              <a:gd name="connsiteX5" fmla="*/ 1 w 2069805"/>
              <a:gd name="connsiteY5" fmla="*/ 1683150 h 1683150"/>
              <a:gd name="connsiteX6" fmla="*/ 0 w 2069805"/>
              <a:gd name="connsiteY6" fmla="*/ 0 h 1683150"/>
              <a:gd name="connsiteX0" fmla="*/ 0 w 2069805"/>
              <a:gd name="connsiteY0" fmla="*/ 0 h 1683150"/>
              <a:gd name="connsiteX1" fmla="*/ 1424762 w 2069805"/>
              <a:gd name="connsiteY1" fmla="*/ 8158 h 1683150"/>
              <a:gd name="connsiteX2" fmla="*/ 1424763 w 2069805"/>
              <a:gd name="connsiteY2" fmla="*/ 884979 h 1683150"/>
              <a:gd name="connsiteX3" fmla="*/ 2048539 w 2069805"/>
              <a:gd name="connsiteY3" fmla="*/ 906957 h 1683150"/>
              <a:gd name="connsiteX4" fmla="*/ 2069805 w 2069805"/>
              <a:gd name="connsiteY4" fmla="*/ 1639196 h 1683150"/>
              <a:gd name="connsiteX5" fmla="*/ 1 w 2069805"/>
              <a:gd name="connsiteY5" fmla="*/ 1683150 h 1683150"/>
              <a:gd name="connsiteX6" fmla="*/ 0 w 2069805"/>
              <a:gd name="connsiteY6" fmla="*/ 0 h 1683150"/>
              <a:gd name="connsiteX0" fmla="*/ 0 w 2069805"/>
              <a:gd name="connsiteY0" fmla="*/ 0 h 1683150"/>
              <a:gd name="connsiteX1" fmla="*/ 1424762 w 2069805"/>
              <a:gd name="connsiteY1" fmla="*/ 8158 h 1683150"/>
              <a:gd name="connsiteX2" fmla="*/ 1424763 w 2069805"/>
              <a:gd name="connsiteY2" fmla="*/ 929645 h 1683150"/>
              <a:gd name="connsiteX3" fmla="*/ 2048539 w 2069805"/>
              <a:gd name="connsiteY3" fmla="*/ 906957 h 1683150"/>
              <a:gd name="connsiteX4" fmla="*/ 2069805 w 2069805"/>
              <a:gd name="connsiteY4" fmla="*/ 1639196 h 1683150"/>
              <a:gd name="connsiteX5" fmla="*/ 1 w 2069805"/>
              <a:gd name="connsiteY5" fmla="*/ 1683150 h 1683150"/>
              <a:gd name="connsiteX6" fmla="*/ 0 w 2069805"/>
              <a:gd name="connsiteY6" fmla="*/ 0 h 1683150"/>
              <a:gd name="connsiteX0" fmla="*/ 0 w 2119423"/>
              <a:gd name="connsiteY0" fmla="*/ 0 h 1713639"/>
              <a:gd name="connsiteX1" fmla="*/ 1424762 w 2119423"/>
              <a:gd name="connsiteY1" fmla="*/ 8158 h 1713639"/>
              <a:gd name="connsiteX2" fmla="*/ 1424763 w 2119423"/>
              <a:gd name="connsiteY2" fmla="*/ 929645 h 1713639"/>
              <a:gd name="connsiteX3" fmla="*/ 2048539 w 2119423"/>
              <a:gd name="connsiteY3" fmla="*/ 906957 h 1713639"/>
              <a:gd name="connsiteX4" fmla="*/ 2119423 w 2119423"/>
              <a:gd name="connsiteY4" fmla="*/ 1713639 h 1713639"/>
              <a:gd name="connsiteX5" fmla="*/ 1 w 2119423"/>
              <a:gd name="connsiteY5" fmla="*/ 1683150 h 1713639"/>
              <a:gd name="connsiteX6" fmla="*/ 0 w 2119423"/>
              <a:gd name="connsiteY6" fmla="*/ 0 h 1713639"/>
              <a:gd name="connsiteX0" fmla="*/ 0 w 2055628"/>
              <a:gd name="connsiteY0" fmla="*/ 0 h 1691306"/>
              <a:gd name="connsiteX1" fmla="*/ 1424762 w 2055628"/>
              <a:gd name="connsiteY1" fmla="*/ 8158 h 1691306"/>
              <a:gd name="connsiteX2" fmla="*/ 1424763 w 2055628"/>
              <a:gd name="connsiteY2" fmla="*/ 929645 h 1691306"/>
              <a:gd name="connsiteX3" fmla="*/ 2048539 w 2055628"/>
              <a:gd name="connsiteY3" fmla="*/ 906957 h 1691306"/>
              <a:gd name="connsiteX4" fmla="*/ 2055628 w 2055628"/>
              <a:gd name="connsiteY4" fmla="*/ 1691306 h 1691306"/>
              <a:gd name="connsiteX5" fmla="*/ 1 w 2055628"/>
              <a:gd name="connsiteY5" fmla="*/ 1683150 h 1691306"/>
              <a:gd name="connsiteX6" fmla="*/ 0 w 2055628"/>
              <a:gd name="connsiteY6" fmla="*/ 0 h 1691306"/>
              <a:gd name="connsiteX0" fmla="*/ 0 w 2062715"/>
              <a:gd name="connsiteY0" fmla="*/ 0 h 1691306"/>
              <a:gd name="connsiteX1" fmla="*/ 1424762 w 2062715"/>
              <a:gd name="connsiteY1" fmla="*/ 8158 h 1691306"/>
              <a:gd name="connsiteX2" fmla="*/ 1424763 w 2062715"/>
              <a:gd name="connsiteY2" fmla="*/ 929645 h 1691306"/>
              <a:gd name="connsiteX3" fmla="*/ 2062715 w 2062715"/>
              <a:gd name="connsiteY3" fmla="*/ 929290 h 1691306"/>
              <a:gd name="connsiteX4" fmla="*/ 2055628 w 2062715"/>
              <a:gd name="connsiteY4" fmla="*/ 1691306 h 1691306"/>
              <a:gd name="connsiteX5" fmla="*/ 1 w 2062715"/>
              <a:gd name="connsiteY5" fmla="*/ 1683150 h 1691306"/>
              <a:gd name="connsiteX6" fmla="*/ 0 w 2062715"/>
              <a:gd name="connsiteY6" fmla="*/ 0 h 169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2715" h="1691306">
                <a:moveTo>
                  <a:pt x="0" y="0"/>
                </a:moveTo>
                <a:lnTo>
                  <a:pt x="1424762" y="8158"/>
                </a:lnTo>
                <a:cubicBezTo>
                  <a:pt x="1422400" y="315320"/>
                  <a:pt x="1427125" y="622483"/>
                  <a:pt x="1424763" y="929645"/>
                </a:cubicBezTo>
                <a:lnTo>
                  <a:pt x="2062715" y="929290"/>
                </a:lnTo>
                <a:cubicBezTo>
                  <a:pt x="2060353" y="1183295"/>
                  <a:pt x="2057990" y="1437301"/>
                  <a:pt x="2055628" y="1691306"/>
                </a:cubicBezTo>
                <a:lnTo>
                  <a:pt x="1" y="1683150"/>
                </a:lnTo>
                <a:cubicBezTo>
                  <a:pt x="1" y="1122100"/>
                  <a:pt x="0" y="561050"/>
                  <a:pt x="0" y="0"/>
                </a:cubicBezTo>
                <a:close/>
              </a:path>
            </a:pathLst>
          </a:cu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588256" y="2253302"/>
            <a:ext cx="455412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standard spin-echo signal model in the rotating frame for a whole object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7294088" y="3169668"/>
            <a:ext cx="4554125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defines a “k” point as a function of time in the k-space, still in the rotating frame. Each k point is computed by integrating over the whole object space (the nature of FT)</a:t>
            </a:r>
          </a:p>
        </p:txBody>
      </p:sp>
      <p:cxnSp>
        <p:nvCxnSpPr>
          <p:cNvPr id="11" name="Curved Connector 10"/>
          <p:cNvCxnSpPr>
            <a:stCxn id="6" idx="0"/>
            <a:endCxn id="8" idx="0"/>
          </p:cNvCxnSpPr>
          <p:nvPr/>
        </p:nvCxnSpPr>
        <p:spPr>
          <a:xfrm rot="5400000" flipH="1" flipV="1">
            <a:off x="6784097" y="-742058"/>
            <a:ext cx="85861" cy="6076583"/>
          </a:xfrm>
          <a:prstGeom prst="curvedConnector3">
            <a:avLst>
              <a:gd name="adj1" fmla="val 366244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7" idx="3"/>
            <a:endCxn id="9" idx="0"/>
          </p:cNvCxnSpPr>
          <p:nvPr/>
        </p:nvCxnSpPr>
        <p:spPr>
          <a:xfrm>
            <a:off x="7045840" y="3067390"/>
            <a:ext cx="2525311" cy="102278"/>
          </a:xfrm>
          <a:prstGeom prst="curvedConnector2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515601" y="5683091"/>
            <a:ext cx="4554125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let the “k” point trace the whole Fourier spectral support so that the inverse Fourier transform can be used to reconstruct the original image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737113" y="4578477"/>
            <a:ext cx="382756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Fourier imaging model is again approximate, just like in the CT case</a:t>
            </a:r>
          </a:p>
        </p:txBody>
      </p:sp>
    </p:spTree>
    <p:extLst>
      <p:ext uri="{BB962C8B-B14F-4D97-AF65-F5344CB8AC3E}">
        <p14:creationId xmlns:p14="http://schemas.microsoft.com/office/powerpoint/2010/main" val="106928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Phase/Frequency Encoding (</a:t>
            </a:r>
            <a:r>
              <a:rPr lang="el-GR" sz="440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– prep / t - take)</a:t>
            </a:r>
            <a:endParaRPr lang="en-US" sz="44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026326" y="3845876"/>
            <a:ext cx="0" cy="18653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5026325" y="3800518"/>
            <a:ext cx="0" cy="18653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7152523" y="3845876"/>
            <a:ext cx="0" cy="18653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7152523" y="3800518"/>
            <a:ext cx="0" cy="18653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176663" y="3845876"/>
            <a:ext cx="0" cy="18653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9176663" y="3800518"/>
            <a:ext cx="0" cy="18653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5026327" y="5436273"/>
            <a:ext cx="93269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6200000" flipH="1">
            <a:off x="5899485" y="4272608"/>
            <a:ext cx="93269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8900000" flipH="1">
            <a:off x="9100466" y="4350385"/>
            <a:ext cx="93269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943526" y="3838768"/>
            <a:ext cx="0" cy="18653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2943525" y="3793410"/>
            <a:ext cx="0" cy="18653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2132691" y="5344011"/>
            <a:ext cx="184524" cy="1845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 dirty="0" err="1">
              <a:solidFill>
                <a:srgbClr val="00000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759961" y="6275448"/>
            <a:ext cx="2464907" cy="27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 eaLnBrk="1" hangingPunct="1"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</a:t>
            </a:r>
            <a:r>
              <a:rPr lang="en-US" sz="1600" kern="0" dirty="0" err="1">
                <a:solidFill>
                  <a:srgbClr val="000000"/>
                </a:solidFill>
                <a:latin typeface="Arial"/>
                <a:ea typeface="ＭＳ Ｐゴシック"/>
              </a:rPr>
              <a:t>G</a:t>
            </a:r>
            <a:r>
              <a:rPr lang="en-US" sz="1600" kern="0" baseline="-25000" dirty="0" err="1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 </a:t>
            </a:r>
            <a:r>
              <a:rPr lang="en-US" sz="1600" kern="0" baseline="-25000" dirty="0" err="1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pe_x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/2,  </a:t>
            </a:r>
            <a:r>
              <a:rPr lang="en-US" sz="1600" kern="0" dirty="0" err="1">
                <a:solidFill>
                  <a:srgbClr val="000000"/>
                </a:solidFill>
                <a:latin typeface="Arial"/>
                <a:ea typeface="ＭＳ Ｐゴシック"/>
              </a:rPr>
              <a:t>G</a:t>
            </a:r>
            <a:r>
              <a:rPr lang="en-US" sz="1600" kern="0" baseline="-25000" dirty="0" err="1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 </a:t>
            </a:r>
            <a:r>
              <a:rPr lang="en-US" sz="1600" kern="0" baseline="-25000" dirty="0" err="1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pe_y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/2</a:t>
            </a:r>
            <a:endParaRPr lang="en-US" sz="1600" kern="0" baseline="-250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cxnSp>
        <p:nvCxnSpPr>
          <p:cNvPr id="23" name="Curved Connector 22"/>
          <p:cNvCxnSpPr>
            <a:stCxn id="21" idx="1"/>
            <a:endCxn id="20" idx="2"/>
          </p:cNvCxnSpPr>
          <p:nvPr/>
        </p:nvCxnSpPr>
        <p:spPr bwMode="auto">
          <a:xfrm rot="10800000" flipH="1">
            <a:off x="1759960" y="5528535"/>
            <a:ext cx="464993" cy="884682"/>
          </a:xfrm>
          <a:prstGeom prst="curvedConnector4">
            <a:avLst>
              <a:gd name="adj1" fmla="val -49162"/>
              <a:gd name="adj2" fmla="val 57786"/>
            </a:avLst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5" name="Title 1"/>
          <p:cNvSpPr txBox="1">
            <a:spLocks/>
          </p:cNvSpPr>
          <p:nvPr/>
        </p:nvSpPr>
        <p:spPr bwMode="auto">
          <a:xfrm>
            <a:off x="3623758" y="5924746"/>
            <a:ext cx="2123593" cy="27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</a:t>
            </a:r>
            <a:r>
              <a:rPr lang="en-US" sz="1600" kern="0" dirty="0" err="1">
                <a:solidFill>
                  <a:srgbClr val="000000"/>
                </a:solidFill>
                <a:latin typeface="Arial"/>
                <a:ea typeface="ＭＳ Ｐゴシック"/>
              </a:rPr>
              <a:t>G</a:t>
            </a:r>
            <a:r>
              <a:rPr lang="en-US" sz="1600" kern="0" baseline="-25000" dirty="0" err="1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 t/2,  </a:t>
            </a:r>
            <a:r>
              <a:rPr lang="en-US" sz="1600" kern="0" dirty="0" err="1">
                <a:solidFill>
                  <a:srgbClr val="000000"/>
                </a:solidFill>
                <a:latin typeface="Arial"/>
                <a:ea typeface="ＭＳ Ｐゴシック"/>
              </a:rPr>
              <a:t>G</a:t>
            </a:r>
            <a:r>
              <a:rPr lang="en-US" sz="1600" kern="0" baseline="-25000" dirty="0" err="1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 </a:t>
            </a:r>
            <a:r>
              <a:rPr lang="en-US" sz="1600" kern="0" baseline="-25000" dirty="0" err="1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pe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/2</a:t>
            </a:r>
            <a:endParaRPr lang="en-US" sz="1600" kern="0" baseline="-250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l" eaLnBrk="1" hangingPunct="1">
              <a:defRPr/>
            </a:pPr>
            <a:endParaRPr lang="en-US" sz="1600" kern="0" baseline="-250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cxnSp>
        <p:nvCxnSpPr>
          <p:cNvPr id="26" name="Curved Connector 25"/>
          <p:cNvCxnSpPr>
            <a:stCxn id="25" idx="1"/>
          </p:cNvCxnSpPr>
          <p:nvPr/>
        </p:nvCxnSpPr>
        <p:spPr bwMode="auto">
          <a:xfrm rot="10800000" flipH="1">
            <a:off x="3623757" y="5436273"/>
            <a:ext cx="1398222" cy="626242"/>
          </a:xfrm>
          <a:prstGeom prst="curvedConnector3">
            <a:avLst>
              <a:gd name="adj1" fmla="val -16349"/>
            </a:avLst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0" name="Title 1"/>
          <p:cNvSpPr txBox="1">
            <a:spLocks/>
          </p:cNvSpPr>
          <p:nvPr/>
        </p:nvSpPr>
        <p:spPr bwMode="auto">
          <a:xfrm>
            <a:off x="5884334" y="6161814"/>
            <a:ext cx="2140731" cy="27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</a:t>
            </a:r>
            <a:r>
              <a:rPr lang="en-US" sz="1600" kern="0" dirty="0" err="1">
                <a:solidFill>
                  <a:srgbClr val="000000"/>
                </a:solidFill>
                <a:latin typeface="Arial"/>
                <a:ea typeface="ＭＳ Ｐゴシック"/>
              </a:rPr>
              <a:t>G</a:t>
            </a:r>
            <a:r>
              <a:rPr lang="en-US" sz="1600" kern="0" baseline="-25000" dirty="0" err="1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 </a:t>
            </a:r>
            <a:r>
              <a:rPr lang="en-US" sz="1600" kern="0" baseline="-25000" dirty="0" err="1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pe_x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/2,  </a:t>
            </a:r>
            <a:r>
              <a:rPr lang="en-US" sz="1600" kern="0" dirty="0" err="1">
                <a:solidFill>
                  <a:srgbClr val="000000"/>
                </a:solidFill>
                <a:latin typeface="Arial"/>
                <a:ea typeface="ＭＳ Ｐゴシック"/>
              </a:rPr>
              <a:t>G</a:t>
            </a:r>
            <a:r>
              <a:rPr lang="en-US" sz="1600" kern="0" baseline="-25000" dirty="0" err="1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 t/2</a:t>
            </a:r>
            <a:endParaRPr lang="en-US" sz="1600" kern="0" baseline="-250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cxnSp>
        <p:nvCxnSpPr>
          <p:cNvPr id="31" name="Curved Connector 30"/>
          <p:cNvCxnSpPr>
            <a:stCxn id="30" idx="0"/>
          </p:cNvCxnSpPr>
          <p:nvPr/>
        </p:nvCxnSpPr>
        <p:spPr bwMode="auto">
          <a:xfrm rot="16200000" flipV="1">
            <a:off x="5945965" y="5153078"/>
            <a:ext cx="1428601" cy="58887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4" name="Title 1"/>
          <p:cNvSpPr txBox="1">
            <a:spLocks/>
          </p:cNvSpPr>
          <p:nvPr/>
        </p:nvSpPr>
        <p:spPr bwMode="auto">
          <a:xfrm>
            <a:off x="8551332" y="5919003"/>
            <a:ext cx="1964269" cy="27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</a:t>
            </a:r>
            <a:r>
              <a:rPr lang="en-US" sz="1600" kern="0" dirty="0" err="1">
                <a:solidFill>
                  <a:srgbClr val="000000"/>
                </a:solidFill>
                <a:latin typeface="Arial"/>
                <a:ea typeface="ＭＳ Ｐゴシック"/>
              </a:rPr>
              <a:t>G</a:t>
            </a:r>
            <a:r>
              <a:rPr lang="en-US" sz="1600" kern="0" baseline="-25000" dirty="0" err="1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 t/2,  </a:t>
            </a:r>
            <a:r>
              <a:rPr lang="en-US" sz="1600" kern="0" dirty="0" err="1">
                <a:solidFill>
                  <a:srgbClr val="000000"/>
                </a:solidFill>
                <a:latin typeface="Arial"/>
                <a:ea typeface="ＭＳ Ｐゴシック"/>
              </a:rPr>
              <a:t>G</a:t>
            </a:r>
            <a:r>
              <a:rPr lang="en-US" sz="1600" kern="0" baseline="-25000" dirty="0" err="1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 t/2</a:t>
            </a:r>
            <a:endParaRPr lang="en-US" sz="1600" kern="0" baseline="-250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cxnSp>
        <p:nvCxnSpPr>
          <p:cNvPr id="35" name="Curved Connector 34"/>
          <p:cNvCxnSpPr>
            <a:stCxn id="34" idx="1"/>
          </p:cNvCxnSpPr>
          <p:nvPr/>
        </p:nvCxnSpPr>
        <p:spPr bwMode="auto">
          <a:xfrm rot="10800000" flipH="1">
            <a:off x="8551331" y="4726102"/>
            <a:ext cx="620986" cy="1330670"/>
          </a:xfrm>
          <a:prstGeom prst="curvedConnector4">
            <a:avLst>
              <a:gd name="adj1" fmla="val -36812"/>
              <a:gd name="adj2" fmla="val 55177"/>
            </a:avLst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322" y="1914051"/>
            <a:ext cx="7967355" cy="9565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979" y="2875920"/>
            <a:ext cx="5817138" cy="860832"/>
          </a:xfrm>
          <a:prstGeom prst="rect">
            <a:avLst/>
          </a:prstGeom>
        </p:spPr>
      </p:pic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2112321" y="1631042"/>
            <a:ext cx="58160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Signal model used in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 the undergraduate lecture:</a:t>
            </a:r>
          </a:p>
        </p:txBody>
      </p:sp>
    </p:spTree>
    <p:extLst>
      <p:ext uri="{BB962C8B-B14F-4D97-AF65-F5344CB8AC3E}">
        <p14:creationId xmlns:p14="http://schemas.microsoft.com/office/powerpoint/2010/main" val="1233351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80760" y="2631290"/>
            <a:ext cx="6350812" cy="2376264"/>
          </a:xfrm>
        </p:spPr>
        <p:txBody>
          <a:bodyPr>
            <a:noAutofit/>
          </a:bodyPr>
          <a:lstStyle/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4000" dirty="0">
                <a:solidFill>
                  <a:srgbClr val="FF0000"/>
                </a:solidFill>
              </a:rPr>
              <a:t>More Sequences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4000" dirty="0"/>
              <a:t>Braining Imaging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4000" dirty="0"/>
              <a:t>System Components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47620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2D Spin-Echo</a:t>
            </a:r>
          </a:p>
        </p:txBody>
      </p:sp>
      <p:pic>
        <p:nvPicPr>
          <p:cNvPr id="4" name="Picture 6" descr="sekx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1974370"/>
            <a:ext cx="35956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988657"/>
            <a:ext cx="479425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476750" y="3731732"/>
            <a:ext cx="0" cy="11239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17976" y="4866477"/>
            <a:ext cx="7954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t=TE/2</a:t>
            </a: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000375" y="3722207"/>
            <a:ext cx="0" cy="11239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727326" y="4866477"/>
            <a:ext cx="476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t=0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543551" y="4866477"/>
            <a:ext cx="6238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t=TE</a:t>
            </a: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5915025" y="3731732"/>
            <a:ext cx="0" cy="11239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4667250" y="2836382"/>
            <a:ext cx="476250" cy="457200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60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3171826" y="2839558"/>
            <a:ext cx="1533525" cy="187325"/>
          </a:xfrm>
          <a:custGeom>
            <a:avLst/>
            <a:gdLst>
              <a:gd name="T0" fmla="*/ 0 w 966"/>
              <a:gd name="T1" fmla="*/ 2147483647 h 118"/>
              <a:gd name="T2" fmla="*/ 2147483647 w 966"/>
              <a:gd name="T3" fmla="*/ 2147483647 h 118"/>
              <a:gd name="T4" fmla="*/ 2147483647 w 966"/>
              <a:gd name="T5" fmla="*/ 2147483647 h 118"/>
              <a:gd name="T6" fmla="*/ 2147483647 w 966"/>
              <a:gd name="T7" fmla="*/ 2147483647 h 118"/>
              <a:gd name="T8" fmla="*/ 2147483647 w 966"/>
              <a:gd name="T9" fmla="*/ 2147483647 h 118"/>
              <a:gd name="T10" fmla="*/ 2147483647 w 966"/>
              <a:gd name="T11" fmla="*/ 2147483647 h 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6"/>
              <a:gd name="T19" fmla="*/ 0 h 118"/>
              <a:gd name="T20" fmla="*/ 966 w 966"/>
              <a:gd name="T21" fmla="*/ 118 h 1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6" h="118">
                <a:moveTo>
                  <a:pt x="0" y="118"/>
                </a:moveTo>
                <a:cubicBezTo>
                  <a:pt x="59" y="82"/>
                  <a:pt x="118" y="47"/>
                  <a:pt x="186" y="28"/>
                </a:cubicBezTo>
                <a:cubicBezTo>
                  <a:pt x="254" y="9"/>
                  <a:pt x="316" y="8"/>
                  <a:pt x="408" y="4"/>
                </a:cubicBezTo>
                <a:cubicBezTo>
                  <a:pt x="500" y="0"/>
                  <a:pt x="669" y="3"/>
                  <a:pt x="738" y="4"/>
                </a:cubicBezTo>
                <a:cubicBezTo>
                  <a:pt x="807" y="5"/>
                  <a:pt x="784" y="1"/>
                  <a:pt x="822" y="10"/>
                </a:cubicBezTo>
                <a:cubicBezTo>
                  <a:pt x="860" y="19"/>
                  <a:pt x="913" y="38"/>
                  <a:pt x="966" y="58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648116" y="3205174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Rephasing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243723" y="5150273"/>
            <a:ext cx="42049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Slice Selection     Spin-Echo        Reading</a:t>
            </a: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V="1">
            <a:off x="4267201" y="2935446"/>
            <a:ext cx="5948363" cy="834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5951347" y="3921060"/>
            <a:ext cx="1100627" cy="57267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" name="AutoShape 21"/>
          <p:cNvSpPr>
            <a:spLocks/>
          </p:cNvSpPr>
          <p:nvPr/>
        </p:nvSpPr>
        <p:spPr bwMode="auto">
          <a:xfrm>
            <a:off x="4105275" y="3350733"/>
            <a:ext cx="114300" cy="828675"/>
          </a:xfrm>
          <a:prstGeom prst="rightBrace">
            <a:avLst>
              <a:gd name="adj1" fmla="val 6041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60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3338686" y="3118748"/>
            <a:ext cx="8675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Ladder</a:t>
            </a:r>
          </a:p>
        </p:txBody>
      </p:sp>
      <p:grpSp>
        <p:nvGrpSpPr>
          <p:cNvPr id="20" name="Group 49"/>
          <p:cNvGrpSpPr>
            <a:grpSpLocks/>
          </p:cNvGrpSpPr>
          <p:nvPr/>
        </p:nvGrpSpPr>
        <p:grpSpPr bwMode="auto">
          <a:xfrm>
            <a:off x="7381875" y="3931758"/>
            <a:ext cx="2419350" cy="561975"/>
            <a:chOff x="3690" y="1692"/>
            <a:chExt cx="1524" cy="354"/>
          </a:xfrm>
        </p:grpSpPr>
        <p:sp>
          <p:nvSpPr>
            <p:cNvPr id="21" name="Line 41"/>
            <p:cNvSpPr>
              <a:spLocks noChangeShapeType="1"/>
            </p:cNvSpPr>
            <p:nvPr/>
          </p:nvSpPr>
          <p:spPr bwMode="auto">
            <a:xfrm>
              <a:off x="3690" y="1992"/>
              <a:ext cx="15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2" name="Line 42"/>
            <p:cNvSpPr>
              <a:spLocks noChangeShapeType="1"/>
            </p:cNvSpPr>
            <p:nvPr/>
          </p:nvSpPr>
          <p:spPr bwMode="auto">
            <a:xfrm>
              <a:off x="3690" y="1932"/>
              <a:ext cx="15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3" name="Line 43"/>
            <p:cNvSpPr>
              <a:spLocks noChangeShapeType="1"/>
            </p:cNvSpPr>
            <p:nvPr/>
          </p:nvSpPr>
          <p:spPr bwMode="auto">
            <a:xfrm>
              <a:off x="3690" y="1872"/>
              <a:ext cx="15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4" name="Line 44"/>
            <p:cNvSpPr>
              <a:spLocks noChangeShapeType="1"/>
            </p:cNvSpPr>
            <p:nvPr/>
          </p:nvSpPr>
          <p:spPr bwMode="auto">
            <a:xfrm>
              <a:off x="3690" y="1812"/>
              <a:ext cx="15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5" name="Line 45"/>
            <p:cNvSpPr>
              <a:spLocks noChangeShapeType="1"/>
            </p:cNvSpPr>
            <p:nvPr/>
          </p:nvSpPr>
          <p:spPr bwMode="auto">
            <a:xfrm>
              <a:off x="3690" y="1752"/>
              <a:ext cx="15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6" name="Line 46"/>
            <p:cNvSpPr>
              <a:spLocks noChangeShapeType="1"/>
            </p:cNvSpPr>
            <p:nvPr/>
          </p:nvSpPr>
          <p:spPr bwMode="auto">
            <a:xfrm>
              <a:off x="3690" y="1692"/>
              <a:ext cx="15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7" name="Line 47"/>
            <p:cNvSpPr>
              <a:spLocks noChangeShapeType="1"/>
            </p:cNvSpPr>
            <p:nvPr/>
          </p:nvSpPr>
          <p:spPr bwMode="auto">
            <a:xfrm>
              <a:off x="3690" y="2046"/>
              <a:ext cx="15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Line 50"/>
          <p:cNvSpPr>
            <a:spLocks noChangeShapeType="1"/>
          </p:cNvSpPr>
          <p:nvPr/>
        </p:nvSpPr>
        <p:spPr bwMode="auto">
          <a:xfrm flipV="1">
            <a:off x="8632826" y="3026883"/>
            <a:ext cx="1590675" cy="695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9" name="Line 51"/>
          <p:cNvSpPr>
            <a:spLocks noChangeShapeType="1"/>
          </p:cNvSpPr>
          <p:nvPr/>
        </p:nvSpPr>
        <p:spPr bwMode="auto">
          <a:xfrm flipV="1">
            <a:off x="8582025" y="3104671"/>
            <a:ext cx="1633538" cy="617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0" name="Line 52"/>
          <p:cNvSpPr>
            <a:spLocks noChangeShapeType="1"/>
          </p:cNvSpPr>
          <p:nvPr/>
        </p:nvSpPr>
        <p:spPr bwMode="auto">
          <a:xfrm flipV="1">
            <a:off x="8591550" y="3166582"/>
            <a:ext cx="164465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1" name="Line 53"/>
          <p:cNvSpPr>
            <a:spLocks noChangeShapeType="1"/>
          </p:cNvSpPr>
          <p:nvPr/>
        </p:nvSpPr>
        <p:spPr bwMode="auto">
          <a:xfrm flipV="1">
            <a:off x="8591550" y="3257071"/>
            <a:ext cx="1638300" cy="465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2" name="AutoShape 58"/>
          <p:cNvSpPr>
            <a:spLocks noChangeArrowheads="1"/>
          </p:cNvSpPr>
          <p:nvPr/>
        </p:nvSpPr>
        <p:spPr bwMode="auto">
          <a:xfrm flipH="1">
            <a:off x="4729163" y="2960207"/>
            <a:ext cx="366712" cy="190500"/>
          </a:xfrm>
          <a:custGeom>
            <a:avLst/>
            <a:gdLst>
              <a:gd name="connsiteX0" fmla="*/ 0 w 366712"/>
              <a:gd name="connsiteY0" fmla="*/ 184150 h 184150"/>
              <a:gd name="connsiteX1" fmla="*/ 91677 w 366712"/>
              <a:gd name="connsiteY1" fmla="*/ 0 h 184150"/>
              <a:gd name="connsiteX2" fmla="*/ 366712 w 366712"/>
              <a:gd name="connsiteY2" fmla="*/ 0 h 184150"/>
              <a:gd name="connsiteX3" fmla="*/ 275035 w 366712"/>
              <a:gd name="connsiteY3" fmla="*/ 184150 h 184150"/>
              <a:gd name="connsiteX4" fmla="*/ 0 w 366712"/>
              <a:gd name="connsiteY4" fmla="*/ 184150 h 184150"/>
              <a:gd name="connsiteX0" fmla="*/ 0 w 366712"/>
              <a:gd name="connsiteY0" fmla="*/ 193675 h 193675"/>
              <a:gd name="connsiteX1" fmla="*/ 110727 w 366712"/>
              <a:gd name="connsiteY1" fmla="*/ 0 h 193675"/>
              <a:gd name="connsiteX2" fmla="*/ 366712 w 366712"/>
              <a:gd name="connsiteY2" fmla="*/ 9525 h 193675"/>
              <a:gd name="connsiteX3" fmla="*/ 275035 w 366712"/>
              <a:gd name="connsiteY3" fmla="*/ 193675 h 193675"/>
              <a:gd name="connsiteX4" fmla="*/ 0 w 366712"/>
              <a:gd name="connsiteY4" fmla="*/ 193675 h 193675"/>
              <a:gd name="connsiteX0" fmla="*/ 0 w 366712"/>
              <a:gd name="connsiteY0" fmla="*/ 193675 h 193675"/>
              <a:gd name="connsiteX1" fmla="*/ 110727 w 366712"/>
              <a:gd name="connsiteY1" fmla="*/ 0 h 193675"/>
              <a:gd name="connsiteX2" fmla="*/ 366712 w 366712"/>
              <a:gd name="connsiteY2" fmla="*/ 9525 h 193675"/>
              <a:gd name="connsiteX3" fmla="*/ 265510 w 366712"/>
              <a:gd name="connsiteY3" fmla="*/ 193675 h 193675"/>
              <a:gd name="connsiteX4" fmla="*/ 0 w 366712"/>
              <a:gd name="connsiteY4" fmla="*/ 193675 h 193675"/>
              <a:gd name="connsiteX0" fmla="*/ 0 w 366712"/>
              <a:gd name="connsiteY0" fmla="*/ 190500 h 190500"/>
              <a:gd name="connsiteX1" fmla="*/ 117077 w 366712"/>
              <a:gd name="connsiteY1" fmla="*/ 0 h 190500"/>
              <a:gd name="connsiteX2" fmla="*/ 366712 w 366712"/>
              <a:gd name="connsiteY2" fmla="*/ 6350 h 190500"/>
              <a:gd name="connsiteX3" fmla="*/ 265510 w 366712"/>
              <a:gd name="connsiteY3" fmla="*/ 190500 h 190500"/>
              <a:gd name="connsiteX4" fmla="*/ 0 w 366712"/>
              <a:gd name="connsiteY4" fmla="*/ 190500 h 190500"/>
              <a:gd name="connsiteX0" fmla="*/ 0 w 366712"/>
              <a:gd name="connsiteY0" fmla="*/ 184150 h 184150"/>
              <a:gd name="connsiteX1" fmla="*/ 123427 w 366712"/>
              <a:gd name="connsiteY1" fmla="*/ 3175 h 184150"/>
              <a:gd name="connsiteX2" fmla="*/ 366712 w 366712"/>
              <a:gd name="connsiteY2" fmla="*/ 0 h 184150"/>
              <a:gd name="connsiteX3" fmla="*/ 265510 w 366712"/>
              <a:gd name="connsiteY3" fmla="*/ 184150 h 184150"/>
              <a:gd name="connsiteX4" fmla="*/ 0 w 366712"/>
              <a:gd name="connsiteY4" fmla="*/ 184150 h 184150"/>
              <a:gd name="connsiteX0" fmla="*/ 0 w 366712"/>
              <a:gd name="connsiteY0" fmla="*/ 190500 h 190500"/>
              <a:gd name="connsiteX1" fmla="*/ 142477 w 366712"/>
              <a:gd name="connsiteY1" fmla="*/ 0 h 190500"/>
              <a:gd name="connsiteX2" fmla="*/ 366712 w 366712"/>
              <a:gd name="connsiteY2" fmla="*/ 6350 h 190500"/>
              <a:gd name="connsiteX3" fmla="*/ 265510 w 366712"/>
              <a:gd name="connsiteY3" fmla="*/ 190500 h 190500"/>
              <a:gd name="connsiteX4" fmla="*/ 0 w 366712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712" h="190500">
                <a:moveTo>
                  <a:pt x="0" y="190500"/>
                </a:moveTo>
                <a:lnTo>
                  <a:pt x="142477" y="0"/>
                </a:lnTo>
                <a:lnTo>
                  <a:pt x="366712" y="6350"/>
                </a:lnTo>
                <a:lnTo>
                  <a:pt x="265510" y="19050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12700">
            <a:solidFill>
              <a:srgbClr val="FFC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60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3" name="AutoShape 59"/>
          <p:cNvSpPr>
            <a:spLocks noChangeArrowheads="1"/>
          </p:cNvSpPr>
          <p:nvPr/>
        </p:nvSpPr>
        <p:spPr bwMode="auto">
          <a:xfrm flipV="1">
            <a:off x="3352800" y="3901914"/>
            <a:ext cx="750888" cy="19176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41 w 21600"/>
              <a:gd name="T13" fmla="*/ 3741 h 21600"/>
              <a:gd name="T14" fmla="*/ 17859 w 21600"/>
              <a:gd name="T15" fmla="*/ 1785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81" y="21600"/>
                </a:lnTo>
                <a:lnTo>
                  <a:pt x="1771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 w="12700">
            <a:solidFill>
              <a:srgbClr val="FFC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34" name="Object 9"/>
          <p:cNvGraphicFramePr>
            <a:graphicFrameLocks noChangeAspect="1"/>
          </p:cNvGraphicFramePr>
          <p:nvPr/>
        </p:nvGraphicFramePr>
        <p:xfrm>
          <a:off x="2452688" y="5689121"/>
          <a:ext cx="216535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83" name="Equation" r:id="rId5" imgW="1218960" imgH="393480" progId="Equation.DSMT4">
                  <p:embed/>
                </p:oleObj>
              </mc:Choice>
              <mc:Fallback>
                <p:oleObj name="Equation" r:id="rId5" imgW="1218960" imgH="393480" progId="Equation.DSMT4">
                  <p:embed/>
                  <p:pic>
                    <p:nvPicPr>
                      <p:cNvPr id="3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5689121"/>
                        <a:ext cx="2165350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8"/>
          <p:cNvGraphicFramePr>
            <a:graphicFrameLocks noChangeAspect="1"/>
          </p:cNvGraphicFramePr>
          <p:nvPr/>
        </p:nvGraphicFramePr>
        <p:xfrm>
          <a:off x="5686426" y="5689121"/>
          <a:ext cx="17367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84" name="Equation" r:id="rId7" imgW="977760" imgH="393480" progId="Equation.DSMT4">
                  <p:embed/>
                </p:oleObj>
              </mc:Choice>
              <mc:Fallback>
                <p:oleObj name="Equation" r:id="rId7" imgW="977760" imgH="393480" progId="Equation.DSMT4">
                  <p:embed/>
                  <p:pic>
                    <p:nvPicPr>
                      <p:cNvPr id="3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6" y="5689121"/>
                        <a:ext cx="1736725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ight Arrow 35"/>
          <p:cNvSpPr/>
          <p:nvPr/>
        </p:nvSpPr>
        <p:spPr>
          <a:xfrm>
            <a:off x="4810126" y="5903432"/>
            <a:ext cx="576263" cy="28575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Arrow Connector 37"/>
          <p:cNvCxnSpPr>
            <a:stCxn id="39" idx="1"/>
          </p:cNvCxnSpPr>
          <p:nvPr/>
        </p:nvCxnSpPr>
        <p:spPr>
          <a:xfrm flipH="1" flipV="1">
            <a:off x="3857333" y="3436457"/>
            <a:ext cx="2856908" cy="24687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9"/>
          <p:cNvSpPr>
            <a:spLocks noChangeArrowheads="1"/>
          </p:cNvSpPr>
          <p:nvPr/>
        </p:nvSpPr>
        <p:spPr bwMode="auto">
          <a:xfrm>
            <a:off x="6585578" y="5831995"/>
            <a:ext cx="878575" cy="50006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40" name="Object 5"/>
          <p:cNvGraphicFramePr>
            <a:graphicFrameLocks noChangeAspect="1"/>
          </p:cNvGraphicFramePr>
          <p:nvPr/>
        </p:nvGraphicFramePr>
        <p:xfrm>
          <a:off x="7799389" y="5689121"/>
          <a:ext cx="1354137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85" name="Equation" r:id="rId9" imgW="761760" imgH="393480" progId="Equation.DSMT4">
                  <p:embed/>
                </p:oleObj>
              </mc:Choice>
              <mc:Fallback>
                <p:oleObj name="Equation" r:id="rId9" imgW="761760" imgH="393480" progId="Equation.DSMT4">
                  <p:embed/>
                  <p:pic>
                    <p:nvPicPr>
                      <p:cNvPr id="4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389" y="5689121"/>
                        <a:ext cx="1354137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/>
          <p:cNvCxnSpPr/>
          <p:nvPr/>
        </p:nvCxnSpPr>
        <p:spPr>
          <a:xfrm>
            <a:off x="4618038" y="2582382"/>
            <a:ext cx="2918122" cy="11303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9"/>
          <p:cNvGrpSpPr>
            <a:grpSpLocks/>
          </p:cNvGrpSpPr>
          <p:nvPr/>
        </p:nvGrpSpPr>
        <p:grpSpPr bwMode="auto">
          <a:xfrm>
            <a:off x="7383463" y="2917664"/>
            <a:ext cx="2419350" cy="561975"/>
            <a:chOff x="3690" y="1692"/>
            <a:chExt cx="1524" cy="354"/>
          </a:xfrm>
        </p:grpSpPr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3690" y="1992"/>
              <a:ext cx="15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3690" y="1932"/>
              <a:ext cx="15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3690" y="1872"/>
              <a:ext cx="15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3690" y="1812"/>
              <a:ext cx="15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3690" y="1752"/>
              <a:ext cx="15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3690" y="1692"/>
              <a:ext cx="15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3690" y="2046"/>
              <a:ext cx="15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Oval 39"/>
          <p:cNvSpPr>
            <a:spLocks noChangeArrowheads="1"/>
          </p:cNvSpPr>
          <p:nvPr/>
        </p:nvSpPr>
        <p:spPr bwMode="auto">
          <a:xfrm>
            <a:off x="8243170" y="5750445"/>
            <a:ext cx="949175" cy="58161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cxnSp>
        <p:nvCxnSpPr>
          <p:cNvPr id="65" name="Straight Arrow Connector 64"/>
          <p:cNvCxnSpPr>
            <a:stCxn id="58" idx="1"/>
          </p:cNvCxnSpPr>
          <p:nvPr/>
        </p:nvCxnSpPr>
        <p:spPr>
          <a:xfrm flipH="1" flipV="1">
            <a:off x="3765282" y="3901914"/>
            <a:ext cx="4616891" cy="193370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58"/>
          <p:cNvSpPr>
            <a:spLocks noChangeArrowheads="1"/>
          </p:cNvSpPr>
          <p:nvPr/>
        </p:nvSpPr>
        <p:spPr bwMode="auto">
          <a:xfrm flipH="1">
            <a:off x="3000451" y="2962964"/>
            <a:ext cx="366712" cy="191016"/>
          </a:xfrm>
          <a:custGeom>
            <a:avLst/>
            <a:gdLst>
              <a:gd name="connsiteX0" fmla="*/ 0 w 366712"/>
              <a:gd name="connsiteY0" fmla="*/ 184150 h 184150"/>
              <a:gd name="connsiteX1" fmla="*/ 91677 w 366712"/>
              <a:gd name="connsiteY1" fmla="*/ 0 h 184150"/>
              <a:gd name="connsiteX2" fmla="*/ 366712 w 366712"/>
              <a:gd name="connsiteY2" fmla="*/ 0 h 184150"/>
              <a:gd name="connsiteX3" fmla="*/ 275035 w 366712"/>
              <a:gd name="connsiteY3" fmla="*/ 184150 h 184150"/>
              <a:gd name="connsiteX4" fmla="*/ 0 w 366712"/>
              <a:gd name="connsiteY4" fmla="*/ 184150 h 184150"/>
              <a:gd name="connsiteX0" fmla="*/ 0 w 366712"/>
              <a:gd name="connsiteY0" fmla="*/ 184150 h 219591"/>
              <a:gd name="connsiteX1" fmla="*/ 91677 w 366712"/>
              <a:gd name="connsiteY1" fmla="*/ 0 h 219591"/>
              <a:gd name="connsiteX2" fmla="*/ 366712 w 366712"/>
              <a:gd name="connsiteY2" fmla="*/ 0 h 219591"/>
              <a:gd name="connsiteX3" fmla="*/ 360095 w 366712"/>
              <a:gd name="connsiteY3" fmla="*/ 219591 h 219591"/>
              <a:gd name="connsiteX4" fmla="*/ 0 w 366712"/>
              <a:gd name="connsiteY4" fmla="*/ 184150 h 219591"/>
              <a:gd name="connsiteX0" fmla="*/ 0 w 366712"/>
              <a:gd name="connsiteY0" fmla="*/ 184150 h 191016"/>
              <a:gd name="connsiteX1" fmla="*/ 91677 w 366712"/>
              <a:gd name="connsiteY1" fmla="*/ 0 h 191016"/>
              <a:gd name="connsiteX2" fmla="*/ 366712 w 366712"/>
              <a:gd name="connsiteY2" fmla="*/ 0 h 191016"/>
              <a:gd name="connsiteX3" fmla="*/ 363270 w 366712"/>
              <a:gd name="connsiteY3" fmla="*/ 191016 h 191016"/>
              <a:gd name="connsiteX4" fmla="*/ 0 w 366712"/>
              <a:gd name="connsiteY4" fmla="*/ 184150 h 191016"/>
              <a:gd name="connsiteX0" fmla="*/ 0 w 366712"/>
              <a:gd name="connsiteY0" fmla="*/ 184150 h 191016"/>
              <a:gd name="connsiteX1" fmla="*/ 104377 w 366712"/>
              <a:gd name="connsiteY1" fmla="*/ 9525 h 191016"/>
              <a:gd name="connsiteX2" fmla="*/ 366712 w 366712"/>
              <a:gd name="connsiteY2" fmla="*/ 0 h 191016"/>
              <a:gd name="connsiteX3" fmla="*/ 363270 w 366712"/>
              <a:gd name="connsiteY3" fmla="*/ 191016 h 191016"/>
              <a:gd name="connsiteX4" fmla="*/ 0 w 366712"/>
              <a:gd name="connsiteY4" fmla="*/ 184150 h 19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712" h="191016">
                <a:moveTo>
                  <a:pt x="0" y="184150"/>
                </a:moveTo>
                <a:lnTo>
                  <a:pt x="104377" y="9525"/>
                </a:lnTo>
                <a:lnTo>
                  <a:pt x="366712" y="0"/>
                </a:lnTo>
                <a:cubicBezTo>
                  <a:pt x="365565" y="63672"/>
                  <a:pt x="364417" y="127344"/>
                  <a:pt x="363270" y="191016"/>
                </a:cubicBezTo>
                <a:lnTo>
                  <a:pt x="0" y="18415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12700">
            <a:solidFill>
              <a:srgbClr val="FFC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60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5" name="AutoShape 58"/>
          <p:cNvSpPr>
            <a:spLocks noChangeArrowheads="1"/>
          </p:cNvSpPr>
          <p:nvPr/>
        </p:nvSpPr>
        <p:spPr bwMode="auto">
          <a:xfrm>
            <a:off x="5587999" y="3918874"/>
            <a:ext cx="332277" cy="174807"/>
          </a:xfrm>
          <a:custGeom>
            <a:avLst/>
            <a:gdLst>
              <a:gd name="connsiteX0" fmla="*/ 0 w 366712"/>
              <a:gd name="connsiteY0" fmla="*/ 184150 h 184150"/>
              <a:gd name="connsiteX1" fmla="*/ 91677 w 366712"/>
              <a:gd name="connsiteY1" fmla="*/ 0 h 184150"/>
              <a:gd name="connsiteX2" fmla="*/ 366712 w 366712"/>
              <a:gd name="connsiteY2" fmla="*/ 0 h 184150"/>
              <a:gd name="connsiteX3" fmla="*/ 275035 w 366712"/>
              <a:gd name="connsiteY3" fmla="*/ 184150 h 184150"/>
              <a:gd name="connsiteX4" fmla="*/ 0 w 366712"/>
              <a:gd name="connsiteY4" fmla="*/ 184150 h 184150"/>
              <a:gd name="connsiteX0" fmla="*/ 0 w 366712"/>
              <a:gd name="connsiteY0" fmla="*/ 184150 h 219591"/>
              <a:gd name="connsiteX1" fmla="*/ 91677 w 366712"/>
              <a:gd name="connsiteY1" fmla="*/ 0 h 219591"/>
              <a:gd name="connsiteX2" fmla="*/ 366712 w 366712"/>
              <a:gd name="connsiteY2" fmla="*/ 0 h 219591"/>
              <a:gd name="connsiteX3" fmla="*/ 360095 w 366712"/>
              <a:gd name="connsiteY3" fmla="*/ 219591 h 219591"/>
              <a:gd name="connsiteX4" fmla="*/ 0 w 366712"/>
              <a:gd name="connsiteY4" fmla="*/ 184150 h 219591"/>
              <a:gd name="connsiteX0" fmla="*/ 0 w 366712"/>
              <a:gd name="connsiteY0" fmla="*/ 184150 h 191016"/>
              <a:gd name="connsiteX1" fmla="*/ 91677 w 366712"/>
              <a:gd name="connsiteY1" fmla="*/ 0 h 191016"/>
              <a:gd name="connsiteX2" fmla="*/ 366712 w 366712"/>
              <a:gd name="connsiteY2" fmla="*/ 0 h 191016"/>
              <a:gd name="connsiteX3" fmla="*/ 363270 w 366712"/>
              <a:gd name="connsiteY3" fmla="*/ 191016 h 191016"/>
              <a:gd name="connsiteX4" fmla="*/ 0 w 366712"/>
              <a:gd name="connsiteY4" fmla="*/ 184150 h 19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712" h="191016">
                <a:moveTo>
                  <a:pt x="0" y="184150"/>
                </a:moveTo>
                <a:lnTo>
                  <a:pt x="91677" y="0"/>
                </a:lnTo>
                <a:lnTo>
                  <a:pt x="366712" y="0"/>
                </a:lnTo>
                <a:cubicBezTo>
                  <a:pt x="365565" y="63672"/>
                  <a:pt x="364417" y="127344"/>
                  <a:pt x="363270" y="191016"/>
                </a:cubicBezTo>
                <a:lnTo>
                  <a:pt x="0" y="18415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 w="12700">
            <a:solidFill>
              <a:srgbClr val="FFC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60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78079" y="3840854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29147" y="3830758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1623237" y="1713992"/>
            <a:ext cx="29133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Dephasing from midpoint (Eq. (4.42) in BB</a:t>
            </a: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>
          <a:xfrm>
            <a:off x="3079898" y="2298767"/>
            <a:ext cx="50653" cy="63667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20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Content Placeholder 1"/>
          <p:cNvSpPr>
            <a:spLocks noGrp="1"/>
          </p:cNvSpPr>
          <p:nvPr>
            <p:ph idx="1"/>
          </p:nvPr>
        </p:nvSpPr>
        <p:spPr>
          <a:xfrm>
            <a:off x="1981200" y="357189"/>
            <a:ext cx="8229600" cy="5857875"/>
          </a:xfrm>
        </p:spPr>
        <p:txBody>
          <a:bodyPr/>
          <a:lstStyle/>
          <a:p>
            <a:pPr lvl="1"/>
            <a:r>
              <a:rPr lang="en-US" dirty="0">
                <a:solidFill>
                  <a:schemeClr val="tx1"/>
                </a:solidFill>
                <a:latin typeface="Verdana" charset="0"/>
              </a:rPr>
              <a:t>Reduction of acquisition time</a:t>
            </a:r>
          </a:p>
          <a:p>
            <a:pPr lvl="1">
              <a:lnSpc>
                <a:spcPct val="150000"/>
              </a:lnSpc>
              <a:buFont typeface="Arial" charset="0"/>
              <a:buNone/>
            </a:pPr>
            <a:r>
              <a:rPr lang="en-US" dirty="0">
                <a:latin typeface="Verdana" charset="0"/>
              </a:rPr>
              <a:t>Truncated Fourier imaging		Half Fourier imaging</a:t>
            </a:r>
          </a:p>
        </p:txBody>
      </p:sp>
      <p:sp>
        <p:nvSpPr>
          <p:cNvPr id="7680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9C9D6B-C844-C748-81B7-59FB08C2AA42}" type="datetime1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7680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86A519-4B9E-3C4F-89B1-E7948FF105D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pic>
        <p:nvPicPr>
          <p:cNvPr id="76805" name="Picture 5" descr="06-14a.eps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285875"/>
            <a:ext cx="343058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 descr="06-14b.eps"/>
          <p:cNvPicPr>
            <a:picLocks noChangeAspect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4" y="1285875"/>
            <a:ext cx="343058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6807" name="Object 13"/>
          <p:cNvGraphicFramePr>
            <a:graphicFrameLocks noChangeAspect="1"/>
          </p:cNvGraphicFramePr>
          <p:nvPr/>
        </p:nvGraphicFramePr>
        <p:xfrm>
          <a:off x="5519937" y="5373216"/>
          <a:ext cx="41433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2" name="Equation" r:id="rId6" imgW="2146300" imgH="368300" progId="">
                  <p:embed/>
                </p:oleObj>
              </mc:Choice>
              <mc:Fallback>
                <p:oleObj name="Equation" r:id="rId6" imgW="2146300" imgH="368300" progId="">
                  <p:embed/>
                  <p:pic>
                    <p:nvPicPr>
                      <p:cNvPr id="7680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937" y="5373216"/>
                        <a:ext cx="414337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5453064" y="4714876"/>
            <a:ext cx="5214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+mn-cs"/>
              </a:rPr>
              <a:t>FT of a real function f(x,y,z)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+mn-cs"/>
              </a:rPr>
              <a:t>is Hermitian (real even, imaginary odd)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48129" y="1772816"/>
            <a:ext cx="1520825" cy="646112"/>
            <a:chOff x="1619250" y="1858963"/>
            <a:chExt cx="1520825" cy="646112"/>
          </a:xfrm>
        </p:grpSpPr>
        <p:sp>
          <p:nvSpPr>
            <p:cNvPr id="76809" name="Text Box 10"/>
            <p:cNvSpPr txBox="1">
              <a:spLocks noChangeArrowheads="1"/>
            </p:cNvSpPr>
            <p:nvPr/>
          </p:nvSpPr>
          <p:spPr bwMode="auto">
            <a:xfrm>
              <a:off x="1619250" y="1858963"/>
              <a:ext cx="15208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(-) SNR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(-) artifacts</a:t>
              </a:r>
            </a:p>
          </p:txBody>
        </p:sp>
        <p:sp>
          <p:nvSpPr>
            <p:cNvPr id="76810" name="Line 11"/>
            <p:cNvSpPr>
              <a:spLocks noChangeShapeType="1"/>
            </p:cNvSpPr>
            <p:nvPr/>
          </p:nvSpPr>
          <p:spPr bwMode="auto">
            <a:xfrm>
              <a:off x="2627313" y="1928813"/>
              <a:ext cx="9525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99656" y="1772817"/>
            <a:ext cx="1987550" cy="369887"/>
            <a:chOff x="5435600" y="1858963"/>
            <a:chExt cx="1987550" cy="369887"/>
          </a:xfrm>
        </p:grpSpPr>
        <p:sp>
          <p:nvSpPr>
            <p:cNvPr id="76811" name="Text Box 18"/>
            <p:cNvSpPr txBox="1">
              <a:spLocks noChangeArrowheads="1"/>
            </p:cNvSpPr>
            <p:nvPr/>
          </p:nvSpPr>
          <p:spPr bwMode="auto">
            <a:xfrm>
              <a:off x="5435600" y="1858963"/>
              <a:ext cx="19605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(-) y-resolution</a:t>
              </a:r>
            </a:p>
          </p:txBody>
        </p:sp>
        <p:sp>
          <p:nvSpPr>
            <p:cNvPr id="76812" name="Line 19"/>
            <p:cNvSpPr>
              <a:spLocks noChangeShapeType="1"/>
            </p:cNvSpPr>
            <p:nvPr/>
          </p:nvSpPr>
          <p:spPr bwMode="auto">
            <a:xfrm>
              <a:off x="7308850" y="1928813"/>
              <a:ext cx="114300" cy="257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aphicFrame>
        <p:nvGraphicFramePr>
          <p:cNvPr id="76813" name="Object 8"/>
          <p:cNvGraphicFramePr>
            <a:graphicFrameLocks noChangeAspect="1"/>
          </p:cNvGraphicFramePr>
          <p:nvPr/>
        </p:nvGraphicFramePr>
        <p:xfrm>
          <a:off x="2809875" y="3929063"/>
          <a:ext cx="18732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3" name="Equation" r:id="rId8" imgW="1054100" imgH="203200" progId="">
                  <p:embed/>
                </p:oleObj>
              </mc:Choice>
              <mc:Fallback>
                <p:oleObj name="Equation" r:id="rId8" imgW="1054100" imgH="203200" progId="">
                  <p:embed/>
                  <p:pic>
                    <p:nvPicPr>
                      <p:cNvPr id="768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3929063"/>
                        <a:ext cx="18732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4" name="Object 4"/>
          <p:cNvGraphicFramePr>
            <a:graphicFrameLocks noChangeAspect="1"/>
          </p:cNvGraphicFramePr>
          <p:nvPr/>
        </p:nvGraphicFramePr>
        <p:xfrm>
          <a:off x="6738938" y="2500313"/>
          <a:ext cx="14668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4" name="Equation" r:id="rId10" imgW="825500" imgH="203200" progId="">
                  <p:embed/>
                </p:oleObj>
              </mc:Choice>
              <mc:Fallback>
                <p:oleObj name="Equation" r:id="rId10" imgW="825500" imgH="203200" progId="">
                  <p:embed/>
                  <p:pic>
                    <p:nvPicPr>
                      <p:cNvPr id="768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2500313"/>
                        <a:ext cx="14668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7320136" y="5013176"/>
            <a:ext cx="360040" cy="648072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018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Echo Planar Imaging (EPI for T2*)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810" y="1513595"/>
            <a:ext cx="9136380" cy="522827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2F80A6-F191-491C-8C1F-63950AF53ABC}"/>
              </a:ext>
            </a:extLst>
          </p:cNvPr>
          <p:cNvCxnSpPr/>
          <p:nvPr/>
        </p:nvCxnSpPr>
        <p:spPr>
          <a:xfrm>
            <a:off x="5785801" y="1650775"/>
            <a:ext cx="0" cy="39812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933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Echo Planar Imaging (EPI for T2)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216" y="1529384"/>
            <a:ext cx="9587568" cy="5215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849" y="3209026"/>
            <a:ext cx="231587" cy="27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4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Spiral Imaging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718" y="1558507"/>
            <a:ext cx="8834563" cy="5147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789" y="2184979"/>
            <a:ext cx="1069675" cy="329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Spectroscopy Method 1: </a:t>
            </a:r>
            <a:r>
              <a:rPr lang="en-US" dirty="0">
                <a:solidFill>
                  <a:srgbClr val="FF0000"/>
                </a:solidFill>
              </a:rPr>
              <a:t>PRESS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50" y="1730764"/>
            <a:ext cx="7677150" cy="484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574" y="4369680"/>
            <a:ext cx="1229032" cy="116229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4491936" y="3505486"/>
            <a:ext cx="2713703" cy="884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243237" y="2933797"/>
            <a:ext cx="4237704" cy="968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362090" y="4154877"/>
            <a:ext cx="2679291" cy="3240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7618592" y="3441099"/>
            <a:ext cx="1582994" cy="2505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8336349" y="2677631"/>
            <a:ext cx="24119" cy="17619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885226" y="2523300"/>
            <a:ext cx="9675" cy="24275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7586228" y="2536001"/>
            <a:ext cx="1999732" cy="1418727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 dirty="0" err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312311" y="2817720"/>
            <a:ext cx="1999732" cy="1418727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 dirty="0" err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68637" y="927390"/>
            <a:ext cx="39738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defRPr/>
            </a:pPr>
            <a:r>
              <a:rPr lang="nl-BE" sz="2000" b="1" dirty="0">
                <a:solidFill>
                  <a:srgbClr val="FF0000"/>
                </a:solidFill>
                <a:ea typeface="ＭＳ Ｐゴシック" charset="0"/>
              </a:rPr>
              <a:t>(Point Resolved Spectroscopy)</a:t>
            </a:r>
          </a:p>
        </p:txBody>
      </p:sp>
    </p:spTree>
    <p:extLst>
      <p:ext uri="{BB962C8B-B14F-4D97-AF65-F5344CB8AC3E}">
        <p14:creationId xmlns:p14="http://schemas.microsoft.com/office/powerpoint/2010/main" val="374952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MI Schedule for F21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2355" y="1539625"/>
          <a:ext cx="10363200" cy="485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31">
                  <a:extLst>
                    <a:ext uri="{9D8B030D-6E8A-4147-A177-3AD203B41FA5}">
                      <a16:colId xmlns:a16="http://schemas.microsoft.com/office/drawing/2014/main" val="1553029894"/>
                    </a:ext>
                  </a:extLst>
                </a:gridCol>
                <a:gridCol w="3681009">
                  <a:extLst>
                    <a:ext uri="{9D8B030D-6E8A-4147-A177-3AD203B41FA5}">
                      <a16:colId xmlns:a16="http://schemas.microsoft.com/office/drawing/2014/main" val="63396358"/>
                    </a:ext>
                  </a:extLst>
                </a:gridCol>
                <a:gridCol w="876727">
                  <a:extLst>
                    <a:ext uri="{9D8B030D-6E8A-4147-A177-3AD203B41FA5}">
                      <a16:colId xmlns:a16="http://schemas.microsoft.com/office/drawing/2014/main" val="977348966"/>
                    </a:ext>
                  </a:extLst>
                </a:gridCol>
                <a:gridCol w="4823033">
                  <a:extLst>
                    <a:ext uri="{9D8B030D-6E8A-4147-A177-3AD203B41FA5}">
                      <a16:colId xmlns:a16="http://schemas.microsoft.com/office/drawing/2014/main" val="2870360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00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08/31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09/03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Neuron, Network &amp; Backpropagation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72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09/07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Hands-on 1: Python,</a:t>
                      </a:r>
                      <a:r>
                        <a:rPr lang="en-US" sz="1400" b="1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Colab, &amp; TensorF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272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09/14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Architectures &amp; Training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2: MNIST Classification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30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09/21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Quality I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340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09/28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CT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25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3: CT Networks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10/08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CT Contents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590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Spin-Echo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379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K-Space Theorem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MRI Contents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988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en-US" sz="1400" b="1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Exam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MRI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739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4: MRI Networks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11/05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969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368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Optical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Multimodality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99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5: Image Conversion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11/26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Thanksgiving</a:t>
                      </a:r>
                      <a:endParaRPr lang="en-U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27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11/30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Quality II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Stability, Interpretability, &amp; Others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078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Overview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12/10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Exam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470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B7FDAE-7540-46E2-AA82-45E539EF2D48}"/>
              </a:ext>
            </a:extLst>
          </p:cNvPr>
          <p:cNvSpPr txBox="1"/>
          <p:nvPr/>
        </p:nvSpPr>
        <p:spPr>
          <a:xfrm>
            <a:off x="1018040" y="6419115"/>
            <a:ext cx="1036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B050"/>
                </a:solidFill>
              </a:rPr>
              <a:t>Office Hour: Teaching Day 5-6pm: </a:t>
            </a:r>
            <a:r>
              <a:rPr lang="en-US" sz="1400" b="1" dirty="0">
                <a:solidFill>
                  <a:srgbClr val="FF0000"/>
                </a:solidFill>
              </a:rPr>
              <a:t>https://rensselaer.webex.com/meet/wangg6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55F6A0-E51C-4D9C-A3F0-93448C9A700D}"/>
              </a:ext>
            </a:extLst>
          </p:cNvPr>
          <p:cNvSpPr/>
          <p:nvPr/>
        </p:nvSpPr>
        <p:spPr>
          <a:xfrm>
            <a:off x="-1" y="1860113"/>
            <a:ext cx="12191999" cy="242917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33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80760" y="2631290"/>
            <a:ext cx="6350812" cy="2376264"/>
          </a:xfrm>
        </p:spPr>
        <p:txBody>
          <a:bodyPr>
            <a:noAutofit/>
          </a:bodyPr>
          <a:lstStyle/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4000" dirty="0"/>
              <a:t>More Sequences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4000" dirty="0">
                <a:solidFill>
                  <a:srgbClr val="FF0000"/>
                </a:solidFill>
              </a:rPr>
              <a:t>Braining Imaging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4000" dirty="0"/>
              <a:t>System Components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4715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Content Placeholder 1"/>
          <p:cNvSpPr>
            <a:spLocks noGrp="1"/>
          </p:cNvSpPr>
          <p:nvPr>
            <p:ph idx="1"/>
          </p:nvPr>
        </p:nvSpPr>
        <p:spPr>
          <a:xfrm>
            <a:off x="1595438" y="357189"/>
            <a:ext cx="8763952" cy="5857875"/>
          </a:xfrm>
        </p:spPr>
        <p:txBody>
          <a:bodyPr/>
          <a:lstStyle/>
          <a:p>
            <a:pPr marL="0" indent="0">
              <a:buNone/>
              <a:tabLst>
                <a:tab pos="7710488" algn="l"/>
              </a:tabLst>
            </a:pPr>
            <a:r>
              <a:rPr lang="nl-BE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imaging</a:t>
            </a:r>
          </a:p>
          <a:p>
            <a:pPr lvl="1">
              <a:lnSpc>
                <a:spcPct val="150000"/>
              </a:lnSpc>
            </a:pPr>
            <a:r>
              <a:rPr lang="nl-BE" sz="1600" dirty="0">
                <a:latin typeface="Verdana" charset="0"/>
              </a:rPr>
              <a:t>Oxygen in the blood influences the MR signal.</a:t>
            </a:r>
            <a:br>
              <a:rPr lang="nl-BE" sz="1600" dirty="0">
                <a:latin typeface="Verdana" charset="0"/>
              </a:rPr>
            </a:br>
            <a:r>
              <a:rPr lang="nl-BE" sz="1600" dirty="0">
                <a:latin typeface="Verdana" charset="0"/>
              </a:rPr>
              <a:t>This is known as the </a:t>
            </a:r>
            <a:r>
              <a:rPr lang="nl-BE" sz="1600" b="1" dirty="0">
                <a:solidFill>
                  <a:srgbClr val="FFFF00"/>
                </a:solidFill>
                <a:latin typeface="Verdana" charset="0"/>
              </a:rPr>
              <a:t>BOLD</a:t>
            </a:r>
            <a:r>
              <a:rPr lang="nl-BE" sz="1600" dirty="0">
                <a:solidFill>
                  <a:srgbClr val="FFFF00"/>
                </a:solidFill>
                <a:latin typeface="Verdana" charset="0"/>
              </a:rPr>
              <a:t> </a:t>
            </a:r>
            <a:r>
              <a:rPr lang="nl-BE" sz="1600" dirty="0">
                <a:latin typeface="Verdana" charset="0"/>
              </a:rPr>
              <a:t>(blood oxygenation-level dependent) effect.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active brain cells -&gt; oxygen consumption</a:t>
            </a:r>
            <a:br>
              <a:rPr lang="en-US" sz="1600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-&gt; blood flow overcompensates</a:t>
            </a:r>
            <a:br>
              <a:rPr lang="en-US" sz="1600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-&gt; oxygen concentration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deoxyhemoglobin (oxygen-poor hemoglobin):</a:t>
            </a:r>
            <a:br>
              <a:rPr lang="en-US" sz="1600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paramagnetic -&gt; T</a:t>
            </a:r>
            <a:r>
              <a:rPr lang="en-US" sz="1600" baseline="-25000" dirty="0">
                <a:latin typeface="Verdana" charset="0"/>
              </a:rPr>
              <a:t>2</a:t>
            </a:r>
            <a:r>
              <a:rPr lang="en-US" sz="1600" dirty="0">
                <a:latin typeface="Verdana" charset="0"/>
              </a:rPr>
              <a:t>*</a:t>
            </a:r>
            <a:br>
              <a:rPr lang="en-US" sz="1600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-&gt; T</a:t>
            </a:r>
            <a:r>
              <a:rPr lang="en-US" sz="1600" baseline="-25000" dirty="0">
                <a:latin typeface="Verdana" charset="0"/>
              </a:rPr>
              <a:t>2</a:t>
            </a:r>
            <a:r>
              <a:rPr lang="en-US" sz="1600" dirty="0">
                <a:latin typeface="Verdana" charset="0"/>
              </a:rPr>
              <a:t>* of active brain tissue &gt; T</a:t>
            </a:r>
            <a:r>
              <a:rPr lang="en-US" sz="1600" baseline="-25000" dirty="0">
                <a:latin typeface="Verdana" charset="0"/>
              </a:rPr>
              <a:t>2</a:t>
            </a:r>
            <a:r>
              <a:rPr lang="en-US" sz="1600" dirty="0">
                <a:latin typeface="Verdana" charset="0"/>
              </a:rPr>
              <a:t>* tissue at rest</a:t>
            </a:r>
          </a:p>
        </p:txBody>
      </p:sp>
      <p:sp>
        <p:nvSpPr>
          <p:cNvPr id="12800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3AB323-6C0C-0742-B48A-2F09DBD73E58}" type="datetime1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12800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1280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1C92F9-8942-634B-A5BC-128959F87689}" type="slidenum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6520657" y="1785145"/>
            <a:ext cx="428625" cy="1587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4839494" y="2507886"/>
            <a:ext cx="428625" cy="1588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453732" y="3285332"/>
            <a:ext cx="428625" cy="1588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FMRItimelineCL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86" y="3937429"/>
            <a:ext cx="6279090" cy="227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259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8BAAB2-30BC-2F45-BCE5-968E8AA53049}" type="datetime1"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96215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K.U.Leuven – UZ Leuven Medical Imaging Research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6CFA0-D537-4D43-9B1E-8A408D657D97}" type="slidenum"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5334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8BAAB2-30BC-2F45-BCE5-968E8AA53049}" type="datetime1"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96215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K.U.Leuven – UZ Leuven Medical Imaging Research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6CFA0-D537-4D43-9B1E-8A408D657D97}" type="slidenum"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98484" y="5469127"/>
            <a:ext cx="8469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  <a:hlinkClick r:id="rId3"/>
              </a:rPr>
              <a:t>https://www.youtube.com/watch?v=IGwMmhltei4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87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80760" y="2631290"/>
            <a:ext cx="6350812" cy="2376264"/>
          </a:xfrm>
        </p:spPr>
        <p:txBody>
          <a:bodyPr>
            <a:noAutofit/>
          </a:bodyPr>
          <a:lstStyle/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4000" dirty="0"/>
              <a:t>More Sequences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4000" dirty="0"/>
              <a:t>Braining Imaging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4000" dirty="0">
                <a:solidFill>
                  <a:srgbClr val="FF0000"/>
                </a:solidFill>
              </a:rPr>
              <a:t>System Components</a:t>
            </a:r>
          </a:p>
        </p:txBody>
      </p:sp>
    </p:spTree>
    <p:extLst>
      <p:ext uri="{BB962C8B-B14F-4D97-AF65-F5344CB8AC3E}">
        <p14:creationId xmlns:p14="http://schemas.microsoft.com/office/powerpoint/2010/main" val="4137058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MRI Scanner</a:t>
            </a:r>
          </a:p>
        </p:txBody>
      </p:sp>
      <p:pic>
        <p:nvPicPr>
          <p:cNvPr id="9113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6464"/>
            <a:ext cx="12192000" cy="543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163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MRI System Diagram</a:t>
            </a:r>
          </a:p>
        </p:txBody>
      </p:sp>
      <p:pic>
        <p:nvPicPr>
          <p:cNvPr id="93186" name="Picture 2" descr="MRI scann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2" y="1647649"/>
            <a:ext cx="5982643" cy="460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7190" y="6316978"/>
            <a:ext cx="85414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hlinkClick r:id="rId3"/>
              </a:rPr>
              <a:t>https://nationalmaglab.org/education/magnet-academy/learn-the-basics/stories/mri-a-guided-tour</a:t>
            </a:r>
            <a:r>
              <a:rPr lang="en-US" sz="1400" b="1" dirty="0"/>
              <a:t> </a:t>
            </a:r>
          </a:p>
        </p:txBody>
      </p:sp>
      <p:pic>
        <p:nvPicPr>
          <p:cNvPr id="93188" name="Picture 4" descr="MRI: A Guided Tour - MagL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498" y="1885189"/>
            <a:ext cx="4546251" cy="418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86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Superconducting Magnet</a:t>
            </a:r>
          </a:p>
        </p:txBody>
      </p:sp>
      <p:pic>
        <p:nvPicPr>
          <p:cNvPr id="92164" name="Picture 4" descr="British Engineering Set of 6 Stamps | Royal Mail - Superconducting magnet for high quality imaging in M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13" y="1926927"/>
            <a:ext cx="4439752" cy="44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6" name="Picture 6" descr="https://www.eeweb.com/wp-content/uploads/articles-quizzes-mri-machine-14612218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" y="1968794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3045" y="6366679"/>
            <a:ext cx="3902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hlinkClick r:id="rId4"/>
              </a:rPr>
              <a:t>https://www.eeweb.com/mri-machine/</a:t>
            </a:r>
            <a:r>
              <a:rPr 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4927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Gradient Coils</a:t>
            </a:r>
          </a:p>
        </p:txBody>
      </p:sp>
      <p:pic>
        <p:nvPicPr>
          <p:cNvPr id="179202" name="Picture 2" descr="http://mri-q.com/uploads/3/4/5/7/34572113/1567652_orig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4" y="4283140"/>
            <a:ext cx="3638508" cy="239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8" name="Picture 8" descr="Image result for mri gradient coi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63" y="1508520"/>
            <a:ext cx="2551411" cy="258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0" name="Picture 10" descr="http://posterng.netkey.at/esr/viewing/index.php?module=viewimage&amp;task=&amp;mediafile_id=549093&amp;201401071439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35" y="1667704"/>
            <a:ext cx="4746084" cy="503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347" y="2100608"/>
            <a:ext cx="767011" cy="1368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491" y="4620888"/>
            <a:ext cx="1152128" cy="748289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8863489" y="2456969"/>
            <a:ext cx="3235351" cy="3272086"/>
          </a:xfrm>
        </p:spPr>
      </p:pic>
      <p:sp>
        <p:nvSpPr>
          <p:cNvPr id="3" name="TextBox 2"/>
          <p:cNvSpPr txBox="1"/>
          <p:nvPr/>
        </p:nvSpPr>
        <p:spPr>
          <a:xfrm>
            <a:off x="1511379" y="3397277"/>
            <a:ext cx="1610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9900"/>
                </a:solidFill>
              </a:rPr>
              <a:t>Longitudinal Gradient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8367" y="5297694"/>
            <a:ext cx="138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Transverse Gradient</a:t>
            </a: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2106467" y="2892056"/>
            <a:ext cx="210053" cy="5052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00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RF Coil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594" y="1500072"/>
            <a:ext cx="6832810" cy="2652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594" y="4152903"/>
            <a:ext cx="7134225" cy="2638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26373" y="6354371"/>
            <a:ext cx="3437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hlinkClick r:id="rId4"/>
              </a:rPr>
              <a:t>http://mri-q.com/rf-transmit-coils.html</a:t>
            </a:r>
            <a:r>
              <a:rPr lang="en-US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789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12192000" cy="1128767"/>
          </a:xfrm>
        </p:spPr>
        <p:txBody>
          <a:bodyPr/>
          <a:lstStyle/>
          <a:p>
            <a:r>
              <a:rPr lang="en-US" sz="4400" dirty="0"/>
              <a:t>Signal Model for a Whole Object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1529076" y="1388285"/>
            <a:ext cx="9082088" cy="488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31775" lvl="1" indent="0" eaLnBrk="1" hangingPunct="1">
              <a:lnSpc>
                <a:spcPct val="150000"/>
              </a:lnSpc>
              <a:buNone/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Rotating Transverse Component of M Induces a Current in Quadrature Coils</a:t>
            </a:r>
          </a:p>
          <a:p>
            <a:pPr lvl="1" eaLnBrk="1" hangingPunct="1">
              <a:lnSpc>
                <a:spcPct val="150000"/>
              </a:lnSpc>
              <a:defRPr/>
            </a:pPr>
            <a:endParaRPr lang="en-US" sz="18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sz="18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1" eaLnBrk="1" hangingPunct="1">
              <a:lnSpc>
                <a:spcPct val="150000"/>
              </a:lnSpc>
              <a:buNone/>
              <a:defRPr/>
            </a:pPr>
            <a:endParaRPr lang="en-US" sz="18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231775" lvl="1" indent="0" eaLnBrk="1" hangingPunct="1">
              <a:lnSpc>
                <a:spcPct val="150000"/>
              </a:lnSpc>
              <a:buNone/>
              <a:defRPr/>
            </a:pPr>
            <a:endParaRPr lang="en-US" sz="18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231775" lvl="1" indent="0" eaLnBrk="1" hangingPunct="1">
              <a:lnSpc>
                <a:spcPct val="150000"/>
              </a:lnSpc>
              <a:buNone/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In the Rotating Frame:</a:t>
            </a:r>
          </a:p>
          <a:p>
            <a:pPr marL="231775" lvl="1" indent="0" eaLnBrk="1" hangingPunct="1">
              <a:lnSpc>
                <a:spcPct val="150000"/>
              </a:lnSpc>
              <a:buNone/>
              <a:defRPr/>
            </a:pPr>
            <a:endParaRPr lang="en-US" sz="18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231775" lvl="1" indent="0" eaLnBrk="1" hangingPunct="1">
              <a:lnSpc>
                <a:spcPct val="150000"/>
              </a:lnSpc>
              <a:buNone/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Repeated after TR:</a:t>
            </a:r>
          </a:p>
          <a:p>
            <a:pPr marL="231775" lvl="1" indent="0" eaLnBrk="1" hangingPunct="1">
              <a:lnSpc>
                <a:spcPct val="150000"/>
              </a:lnSpc>
              <a:buNone/>
              <a:defRPr/>
            </a:pPr>
            <a:endParaRPr lang="en-US" sz="18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231775" lvl="1" indent="0" eaLnBrk="1" hangingPunct="1">
              <a:lnSpc>
                <a:spcPct val="150000"/>
              </a:lnSpc>
              <a:buNone/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Total Signal:</a:t>
            </a: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1892755" y="1869057"/>
          <a:ext cx="2362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2" name="Equation" r:id="rId3" imgW="1574640" imgH="380880" progId="Equation.DSMT4">
                  <p:embed/>
                </p:oleObj>
              </mc:Choice>
              <mc:Fallback>
                <p:oleObj name="Equation" r:id="rId3" imgW="1574640" imgH="380880" progId="Equation.DSMT4">
                  <p:embed/>
                  <p:pic>
                    <p:nvPicPr>
                      <p:cNvPr id="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755" y="1869057"/>
                        <a:ext cx="2362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4859266" y="1856449"/>
          <a:ext cx="23431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3" name="Equation" r:id="rId5" imgW="1562040" imgH="393480" progId="Equation.DSMT4">
                  <p:embed/>
                </p:oleObj>
              </mc:Choice>
              <mc:Fallback>
                <p:oleObj name="Equation" r:id="rId5" imgW="1562040" imgH="393480" progId="Equation.DSMT4">
                  <p:embed/>
                  <p:pic>
                    <p:nvPicPr>
                      <p:cNvPr id="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266" y="1856449"/>
                        <a:ext cx="23431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/>
        </p:nvGraphicFramePr>
        <p:xfrm>
          <a:off x="3485782" y="2879270"/>
          <a:ext cx="31813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4" name="Equation" r:id="rId7" imgW="2120760" imgH="393480" progId="Equation.DSMT4">
                  <p:embed/>
                </p:oleObj>
              </mc:Choice>
              <mc:Fallback>
                <p:oleObj name="Equation" r:id="rId7" imgW="2120760" imgH="393480" progId="Equation.DSMT4">
                  <p:embed/>
                  <p:pic>
                    <p:nvPicPr>
                      <p:cNvPr id="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782" y="2879270"/>
                        <a:ext cx="31813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/>
        </p:nvGraphicFramePr>
        <p:xfrm>
          <a:off x="4400182" y="3596448"/>
          <a:ext cx="13525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5" name="Equation" r:id="rId9" imgW="901440" imgH="380880" progId="Equation.DSMT4">
                  <p:embed/>
                </p:oleObj>
              </mc:Choice>
              <mc:Fallback>
                <p:oleObj name="Equation" r:id="rId9" imgW="901440" imgH="380880" progId="Equation.DSMT4">
                  <p:embed/>
                  <p:pic>
                    <p:nvPicPr>
                      <p:cNvPr id="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182" y="3596448"/>
                        <a:ext cx="13525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8"/>
          <p:cNvGraphicFramePr>
            <a:graphicFrameLocks noChangeAspect="1"/>
          </p:cNvGraphicFramePr>
          <p:nvPr/>
        </p:nvGraphicFramePr>
        <p:xfrm>
          <a:off x="4045387" y="4519207"/>
          <a:ext cx="21717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6" name="Equation" r:id="rId11" imgW="1447560" imgH="393480" progId="Equation.DSMT4">
                  <p:embed/>
                </p:oleObj>
              </mc:Choice>
              <mc:Fallback>
                <p:oleObj name="Equation" r:id="rId11" imgW="1447560" imgH="393480" progId="Equation.DSMT4">
                  <p:embed/>
                  <p:pic>
                    <p:nvPicPr>
                      <p:cNvPr id="3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5387" y="4519207"/>
                        <a:ext cx="21717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9"/>
          <p:cNvGraphicFramePr>
            <a:graphicFrameLocks noChangeAspect="1"/>
          </p:cNvGraphicFramePr>
          <p:nvPr/>
        </p:nvGraphicFramePr>
        <p:xfrm>
          <a:off x="3377810" y="5380299"/>
          <a:ext cx="27146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7" name="Equation" r:id="rId13" imgW="1447800" imgH="381000" progId="">
                  <p:embed/>
                </p:oleObj>
              </mc:Choice>
              <mc:Fallback>
                <p:oleObj name="Equation" r:id="rId13" imgW="1447800" imgH="381000" progId="">
                  <p:embed/>
                  <p:pic>
                    <p:nvPicPr>
                      <p:cNvPr id="3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7810" y="5380299"/>
                        <a:ext cx="27146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5"/>
          <p:cNvSpPr>
            <a:spLocks noChangeArrowheads="1"/>
          </p:cNvSpPr>
          <p:nvPr/>
        </p:nvSpPr>
        <p:spPr bwMode="auto">
          <a:xfrm>
            <a:off x="6403163" y="5352110"/>
            <a:ext cx="5323893" cy="7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Determined by Proton Density </a:t>
            </a:r>
            <a:r>
              <a:rPr lang="el-GR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ρ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, T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, &amp; T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(Biological)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	as well as B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, TR, TE, &amp; t (Technical)</a:t>
            </a:r>
            <a:endParaRPr lang="nl-BE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07765" y="1956329"/>
            <a:ext cx="3351129" cy="2566710"/>
            <a:chOff x="5502085" y="1052613"/>
            <a:chExt cx="3351129" cy="25667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975599" y="2226475"/>
              <a:ext cx="797617" cy="423891"/>
            </a:xfrm>
            <a:prstGeom prst="rect">
              <a:avLst/>
            </a:prstGeom>
          </p:spPr>
        </p:pic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6390271" y="2147710"/>
              <a:ext cx="504918" cy="504825"/>
            </a:xfrm>
            <a:prstGeom prst="cube">
              <a:avLst>
                <a:gd name="adj" fmla="val 25000"/>
              </a:avLst>
            </a:prstGeom>
            <a:solidFill>
              <a:srgbClr val="00B0F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i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6618913" y="1181089"/>
              <a:ext cx="0" cy="12460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i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7390623" y="1957210"/>
              <a:ext cx="40806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1" i="1" dirty="0">
                  <a:solidFill>
                    <a:srgbClr val="FF0000"/>
                  </a:solidFill>
                  <a:latin typeface="Arial"/>
                </a:rPr>
                <a:t>M</a:t>
              </a:r>
              <a:endParaRPr lang="en-US" sz="2000" b="1" i="1" baseline="-25000" dirty="0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6609388" y="2404885"/>
              <a:ext cx="13662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i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6199736" y="2404885"/>
              <a:ext cx="409650" cy="514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i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6231433" y="2757471"/>
              <a:ext cx="351378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i="1">
                  <a:solidFill>
                    <a:srgbClr val="000000"/>
                  </a:solidFill>
                  <a:latin typeface="Arial"/>
                </a:rPr>
                <a:t>x’</a:t>
              </a:r>
              <a:endParaRPr lang="en-US" sz="2000" i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7659430" y="2451373"/>
              <a:ext cx="351378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i="1" dirty="0">
                  <a:solidFill>
                    <a:srgbClr val="000000"/>
                  </a:solidFill>
                  <a:latin typeface="Arial"/>
                </a:rPr>
                <a:t>y’</a:t>
              </a:r>
              <a:endParaRPr lang="en-US" sz="2000" i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6646723" y="1052613"/>
              <a:ext cx="30008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i="1">
                  <a:solidFill>
                    <a:srgbClr val="000000"/>
                  </a:solidFill>
                  <a:latin typeface="Arial"/>
                </a:rPr>
                <a:t>z</a:t>
              </a:r>
              <a:endParaRPr lang="en-US" sz="2000" i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rot="5400000" flipV="1">
              <a:off x="7171465" y="1861860"/>
              <a:ext cx="0" cy="1086049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oval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i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8010808" y="1785813"/>
              <a:ext cx="842406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i="1">
                  <a:solidFill>
                    <a:srgbClr val="FF0000"/>
                  </a:solidFill>
                  <a:latin typeface="Arial"/>
                </a:rPr>
                <a:t>s</a:t>
              </a:r>
              <a:r>
                <a:rPr lang="en-US" sz="2000" i="1" baseline="-25000">
                  <a:solidFill>
                    <a:srgbClr val="FF0000"/>
                  </a:solidFill>
                  <a:latin typeface="Arial"/>
                </a:rPr>
                <a:t>y</a:t>
              </a:r>
              <a:r>
                <a:rPr lang="en-US" sz="2000" i="1">
                  <a:solidFill>
                    <a:srgbClr val="FF0000"/>
                  </a:solidFill>
                  <a:latin typeface="Arial"/>
                </a:rPr>
                <a:t>(t)</a:t>
              </a: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6012377" y="3222448"/>
              <a:ext cx="81453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i="1" dirty="0" err="1">
                  <a:solidFill>
                    <a:srgbClr val="FF0000"/>
                  </a:solidFill>
                  <a:latin typeface="Arial"/>
                </a:rPr>
                <a:t>s</a:t>
              </a:r>
              <a:r>
                <a:rPr lang="en-US" sz="2000" i="1" baseline="-25000" dirty="0" err="1">
                  <a:solidFill>
                    <a:srgbClr val="FF0000"/>
                  </a:solidFill>
                  <a:latin typeface="Arial"/>
                </a:rPr>
                <a:t>x</a:t>
              </a:r>
              <a:r>
                <a:rPr lang="en-US" sz="2000" i="1" dirty="0">
                  <a:solidFill>
                    <a:srgbClr val="FF0000"/>
                  </a:solidFill>
                  <a:latin typeface="Arial"/>
                </a:rPr>
                <a:t>(t)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8900000">
              <a:off x="5502085" y="3018771"/>
              <a:ext cx="797617" cy="423891"/>
            </a:xfrm>
            <a:prstGeom prst="rect">
              <a:avLst/>
            </a:prstGeom>
          </p:spPr>
        </p:pic>
        <p:sp>
          <p:nvSpPr>
            <p:cNvPr id="34" name="Line 14"/>
            <p:cNvSpPr>
              <a:spLocks noChangeShapeType="1"/>
            </p:cNvSpPr>
            <p:nvPr/>
          </p:nvSpPr>
          <p:spPr bwMode="auto">
            <a:xfrm rot="2700000" flipV="1">
              <a:off x="7032103" y="1484204"/>
              <a:ext cx="0" cy="1086049"/>
            </a:xfrm>
            <a:prstGeom prst="line">
              <a:avLst/>
            </a:prstGeom>
            <a:noFill/>
            <a:ln w="63500">
              <a:solidFill>
                <a:srgbClr val="FF0000">
                  <a:alpha val="50000"/>
                </a:srgbClr>
              </a:solidFill>
              <a:round/>
              <a:headEnd type="oval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i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</p:grpSp>
      <p:sp>
        <p:nvSpPr>
          <p:cNvPr id="35" name="Left Brace 34"/>
          <p:cNvSpPr/>
          <p:nvPr/>
        </p:nvSpPr>
        <p:spPr bwMode="auto">
          <a:xfrm rot="16200000">
            <a:off x="4692020" y="707985"/>
            <a:ext cx="429330" cy="4024478"/>
          </a:xfrm>
          <a:prstGeom prst="leftBrace">
            <a:avLst>
              <a:gd name="adj1" fmla="val 0"/>
              <a:gd name="adj2" fmla="val 50000"/>
            </a:avLst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71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Practical RF Coil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91" y="2104979"/>
            <a:ext cx="7356649" cy="41077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14884" y="5855177"/>
            <a:ext cx="3861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hlinkClick r:id="rId3"/>
              </a:rPr>
              <a:t>http://mriquestions.com/birdcage-coil.html</a:t>
            </a:r>
            <a:r>
              <a:rPr lang="en-US" sz="1400" b="1" dirty="0"/>
              <a:t> </a:t>
            </a:r>
          </a:p>
        </p:txBody>
      </p:sp>
      <p:pic>
        <p:nvPicPr>
          <p:cNvPr id="96258" name="Picture 2" descr="http://mriquestions.com/uploads/3/4/5/7/34572113/6855845_ori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81" y="2468367"/>
            <a:ext cx="4202685" cy="3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91" y="1682261"/>
            <a:ext cx="3095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To make sure this rotating field is perpendicular to the B0 field</a:t>
            </a:r>
          </a:p>
        </p:txBody>
      </p:sp>
    </p:spTree>
    <p:extLst>
      <p:ext uri="{BB962C8B-B14F-4D97-AF65-F5344CB8AC3E}">
        <p14:creationId xmlns:p14="http://schemas.microsoft.com/office/powerpoint/2010/main" val="556208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Progresses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67" y="1586759"/>
            <a:ext cx="6155826" cy="3573843"/>
          </a:xfrm>
          <a:prstGeom prst="rect">
            <a:avLst/>
          </a:prstGeom>
        </p:spPr>
      </p:pic>
      <p:pic>
        <p:nvPicPr>
          <p:cNvPr id="95235" name="Picture 3" descr="cir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93" y="-2173649"/>
            <a:ext cx="7185113" cy="71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play button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285791" y="-2498866"/>
            <a:ext cx="142192" cy="14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5237" name="Picture 5" descr="https://hyperfine.io/wp-content/uploads/2020/09/Hyperfine-Device-HF_0028_Homepage-croped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109" y="149118"/>
            <a:ext cx="4248943" cy="402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8" name="Picture 6" descr="cir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93" y="-2173649"/>
            <a:ext cx="7185113" cy="71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204487" y="-2458214"/>
            <a:ext cx="12192000" cy="2132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30470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ED6437"/>
                </a:solidFill>
                <a:effectLst/>
                <a:latin typeface="Arial" panose="020B0604020202020204" pitchFamily="34" charset="0"/>
              </a:rPr>
              <a:t>At the ready.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nerislight"/>
                <a:hlinkClick r:id="rId6"/>
              </a:rPr>
              <a:t>See the gallery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nerislight"/>
                <a:hlinkClick r:id="rId7"/>
              </a:rPr>
              <a:t>See it in action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ED6437"/>
                </a:solidFill>
                <a:effectLst/>
                <a:latin typeface="Arial" panose="020B0604020202020204" pitchFamily="34" charset="0"/>
              </a:rPr>
              <a:t>USE CASES:</a:t>
            </a:r>
            <a:endParaRPr kumimoji="0" lang="en-US" altLang="en-US" sz="900" b="1" i="0" u="none" strike="noStrike" cap="none" normalizeH="0" baseline="0">
              <a:ln>
                <a:noFill/>
              </a:ln>
              <a:solidFill>
                <a:srgbClr val="101B4A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101B4A"/>
                </a:solidFill>
                <a:effectLst/>
                <a:latin typeface="Arial" panose="020B0604020202020204" pitchFamily="34" charset="0"/>
              </a:rPr>
              <a:t>ICU Settings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Swoop™ is able to perform serial imaging, which allows a patient’s condition to be monitored over time.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ED6437"/>
                </a:solidFill>
                <a:effectLst/>
                <a:latin typeface="Arial" panose="020B0604020202020204" pitchFamily="34" charset="0"/>
                <a:ea typeface="nerislight"/>
                <a:hlinkClick r:id="rId8"/>
              </a:rPr>
              <a:t>Explore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ED6437"/>
                </a:solidFill>
                <a:effectLst/>
                <a:latin typeface="Arial" panose="020B0604020202020204" pitchFamily="34" charset="0"/>
              </a:rPr>
              <a:t>USE CASES:</a:t>
            </a:r>
            <a:endParaRPr kumimoji="0" lang="en-US" altLang="en-US" sz="900" b="1" i="0" u="none" strike="noStrike" cap="none" normalizeH="0" baseline="0">
              <a:ln>
                <a:noFill/>
              </a:ln>
              <a:solidFill>
                <a:srgbClr val="101B4A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101B4A"/>
                </a:solidFill>
                <a:effectLst/>
                <a:latin typeface="Arial" panose="020B0604020202020204" pitchFamily="34" charset="0"/>
              </a:rPr>
              <a:t>Emergency Care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 Swoop™ in the emergency room, healthcare providers have an immediate and low-cost imaging option right where they need it, to make informed and timely decisions.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ED6437"/>
                </a:solidFill>
                <a:effectLst/>
                <a:latin typeface="Arial" panose="020B0604020202020204" pitchFamily="34" charset="0"/>
                <a:ea typeface="nerislight"/>
                <a:hlinkClick r:id="rId9"/>
              </a:rPr>
              <a:t>Explore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ED6437"/>
                </a:solidFill>
                <a:effectLst/>
                <a:latin typeface="Arial" panose="020B0604020202020204" pitchFamily="34" charset="0"/>
              </a:rPr>
              <a:t>USE CASES:</a:t>
            </a:r>
            <a:endParaRPr kumimoji="0" lang="en-US" altLang="en-US" sz="900" b="1" i="0" u="none" strike="noStrike" cap="none" normalizeH="0" baseline="0">
              <a:ln>
                <a:noFill/>
              </a:ln>
              <a:solidFill>
                <a:srgbClr val="101B4A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101B4A"/>
                </a:solidFill>
                <a:effectLst/>
                <a:latin typeface="Arial" panose="020B0604020202020204" pitchFamily="34" charset="0"/>
              </a:rPr>
              <a:t>Pediatrics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Swoop™ enables immediate scanning right at a child’s bedside.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5234" name="Picture 2" descr="dot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26" y="-3641863"/>
            <a:ext cx="2012897" cy="202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4636" y="4022033"/>
            <a:ext cx="6032739" cy="259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74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27051"/>
          </a:xfrm>
        </p:spPr>
        <p:txBody>
          <a:bodyPr/>
          <a:lstStyle/>
          <a:p>
            <a:r>
              <a:rPr lang="en-US" altLang="zh-CN" sz="4400" dirty="0"/>
              <a:t>Homework</a:t>
            </a:r>
            <a:endParaRPr lang="en-US" sz="4400" dirty="0"/>
          </a:p>
        </p:txBody>
      </p:sp>
      <p:sp>
        <p:nvSpPr>
          <p:cNvPr id="70" name="Rectangle 2"/>
          <p:cNvSpPr txBox="1">
            <a:spLocks noChangeArrowheads="1"/>
          </p:cNvSpPr>
          <p:nvPr/>
        </p:nvSpPr>
        <p:spPr bwMode="auto">
          <a:xfrm>
            <a:off x="503010" y="2565041"/>
            <a:ext cx="4331785" cy="219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06104"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812209"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218312"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624417"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>
              <a:spcAft>
                <a:spcPts val="0"/>
              </a:spcAft>
            </a:pPr>
            <a:r>
              <a:rPr lang="en-US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Do the problems #4-7 from the MRI chapter</a:t>
            </a:r>
          </a:p>
          <a:p>
            <a:pPr algn="l">
              <a:spcAft>
                <a:spcPts val="0"/>
              </a:spcAft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Graph &amp; explain EPI &amp; PRESS</a:t>
            </a:r>
          </a:p>
          <a:p>
            <a:pPr algn="l">
              <a:spcAft>
                <a:spcPts val="0"/>
              </a:spcAft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12684" y="1299872"/>
            <a:ext cx="7102325" cy="4784284"/>
            <a:chOff x="1896760" y="1574044"/>
            <a:chExt cx="7812558" cy="52627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981" y="1574045"/>
              <a:ext cx="3324225" cy="31527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6760" y="4598381"/>
              <a:ext cx="3343275" cy="22383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3952" y="1574044"/>
              <a:ext cx="3314700" cy="16954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5999" y="3269494"/>
              <a:ext cx="2857500" cy="609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63953" y="3969441"/>
              <a:ext cx="4045365" cy="2850681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49FE188-36AC-465D-AAD8-9C71D46F8FD9}"/>
              </a:ext>
            </a:extLst>
          </p:cNvPr>
          <p:cNvSpPr txBox="1"/>
          <p:nvPr/>
        </p:nvSpPr>
        <p:spPr>
          <a:xfrm>
            <a:off x="755586" y="6144768"/>
            <a:ext cx="113529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Midterm Review: </a:t>
            </a:r>
            <a:r>
              <a:rPr lang="en-US" sz="1600" b="1" dirty="0"/>
              <a:t>https://rensselaer.webex.com/webappng/sites/rensselaer/recording/9667f8c1f77042c6b6d743bdc97636c8/playback</a:t>
            </a:r>
          </a:p>
        </p:txBody>
      </p:sp>
    </p:spTree>
    <p:extLst>
      <p:ext uri="{BB962C8B-B14F-4D97-AF65-F5344CB8AC3E}">
        <p14:creationId xmlns:p14="http://schemas.microsoft.com/office/powerpoint/2010/main" val="321196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Fourier Analysis: Formulation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23330" y="2845206"/>
          <a:ext cx="5077200" cy="2068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2" name="Equation" r:id="rId3" imgW="2362200" imgH="965200" progId="Equation.DSMT4">
                  <p:embed/>
                </p:oleObj>
              </mc:Choice>
              <mc:Fallback>
                <p:oleObj name="Equation" r:id="rId3" imgW="2362200" imgH="965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30" y="2845206"/>
                        <a:ext cx="5077200" cy="20689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333324" y="2921432"/>
          <a:ext cx="4072646" cy="1916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3" name="Equation" r:id="rId5" imgW="1726451" imgH="812447" progId="Equation.DSMT4">
                  <p:embed/>
                </p:oleObj>
              </mc:Choice>
              <mc:Fallback>
                <p:oleObj name="Equation" r:id="rId5" imgW="1726451" imgH="812447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3324" y="2921432"/>
                        <a:ext cx="4072646" cy="19165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5914415" y="3550091"/>
            <a:ext cx="1205024" cy="659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1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1"/>
          <p:cNvSpPr>
            <a:spLocks noGrp="1"/>
          </p:cNvSpPr>
          <p:nvPr>
            <p:ph idx="1"/>
          </p:nvPr>
        </p:nvSpPr>
        <p:spPr>
          <a:xfrm>
            <a:off x="1981200" y="357189"/>
            <a:ext cx="8229600" cy="5857875"/>
          </a:xfrm>
        </p:spPr>
        <p:txBody>
          <a:bodyPr/>
          <a:lstStyle/>
          <a:p>
            <a:pPr marL="457200" indent="-457200">
              <a:buFont typeface="Calibri" charset="0"/>
              <a:buAutoNum type="arabicPeriod" startAt="2"/>
            </a:pPr>
            <a:r>
              <a:rPr lang="en-US">
                <a:latin typeface="Verdana" charset="0"/>
              </a:rPr>
              <a:t>General  case: </a:t>
            </a:r>
            <a:r>
              <a:rPr lang="en-US" b="1">
                <a:latin typeface="Verdana" charset="0"/>
              </a:rPr>
              <a:t>G</a:t>
            </a:r>
            <a:r>
              <a:rPr lang="en-US">
                <a:latin typeface="Verdana" charset="0"/>
              </a:rPr>
              <a:t>(t)</a:t>
            </a:r>
          </a:p>
          <a:p>
            <a:pPr marL="457200" indent="-457200">
              <a:buNone/>
            </a:pPr>
            <a:endParaRPr lang="fr-BE">
              <a:latin typeface="Verdana" charset="0"/>
            </a:endParaRPr>
          </a:p>
          <a:p>
            <a:pPr marL="457200" indent="-457200">
              <a:lnSpc>
                <a:spcPct val="150000"/>
              </a:lnSpc>
              <a:buNone/>
            </a:pPr>
            <a:r>
              <a:rPr lang="en-US">
                <a:solidFill>
                  <a:schemeClr val="bg2"/>
                </a:solidFill>
                <a:latin typeface="Verdana" charset="0"/>
              </a:rPr>
              <a:t> </a:t>
            </a:r>
            <a:r>
              <a:rPr lang="en-US" sz="1800">
                <a:solidFill>
                  <a:schemeClr val="bg2"/>
                </a:solidFill>
                <a:latin typeface="Verdana" charset="0"/>
              </a:rPr>
              <a:t>	</a:t>
            </a:r>
            <a:r>
              <a:rPr lang="en-US" sz="1800">
                <a:solidFill>
                  <a:schemeClr val="bg2"/>
                </a:solidFill>
                <a:latin typeface="Wingdings" charset="0"/>
              </a:rPr>
              <a:t>è</a:t>
            </a:r>
          </a:p>
          <a:p>
            <a:pPr marL="457200" indent="-457200">
              <a:lnSpc>
                <a:spcPct val="150000"/>
              </a:lnSpc>
              <a:buNone/>
            </a:pPr>
            <a:endParaRPr lang="en-US" sz="1800">
              <a:solidFill>
                <a:schemeClr val="bg2"/>
              </a:solidFill>
              <a:latin typeface="Wingdings" charset="0"/>
            </a:endParaRPr>
          </a:p>
          <a:p>
            <a:pPr marL="457200" indent="-457200">
              <a:buNone/>
            </a:pPr>
            <a:r>
              <a:rPr lang="en-US" sz="1800">
                <a:solidFill>
                  <a:schemeClr val="bg2"/>
                </a:solidFill>
                <a:latin typeface="Wingdings" charset="0"/>
              </a:rPr>
              <a:t>	</a:t>
            </a:r>
            <a:r>
              <a:rPr lang="en-US" sz="1800">
                <a:solidFill>
                  <a:schemeClr val="bg2"/>
                </a:solidFill>
                <a:latin typeface="Verdana" charset="0"/>
              </a:rPr>
              <a:t>define</a:t>
            </a:r>
          </a:p>
          <a:p>
            <a:pPr marL="457200" indent="-457200">
              <a:lnSpc>
                <a:spcPct val="150000"/>
              </a:lnSpc>
              <a:buNone/>
            </a:pPr>
            <a:endParaRPr lang="en-US" sz="1800">
              <a:solidFill>
                <a:schemeClr val="bg2"/>
              </a:solidFill>
              <a:latin typeface="Wingdings" charset="0"/>
            </a:endParaRPr>
          </a:p>
          <a:p>
            <a:pPr marL="457200" indent="-457200">
              <a:buNone/>
            </a:pPr>
            <a:r>
              <a:rPr lang="en-US" sz="1800">
                <a:solidFill>
                  <a:schemeClr val="bg2"/>
                </a:solidFill>
                <a:latin typeface="Wingdings" charset="0"/>
              </a:rPr>
              <a:t>	è</a:t>
            </a:r>
          </a:p>
          <a:p>
            <a:pPr marL="457200" indent="-457200">
              <a:lnSpc>
                <a:spcPct val="150000"/>
              </a:lnSpc>
              <a:buNone/>
            </a:pPr>
            <a:endParaRPr lang="fr-BE" sz="1800">
              <a:solidFill>
                <a:schemeClr val="bg2"/>
              </a:solidFill>
              <a:latin typeface="Wingdings" charset="0"/>
            </a:endParaRPr>
          </a:p>
          <a:p>
            <a:pPr marL="457200" indent="-457200">
              <a:buNone/>
            </a:pPr>
            <a:r>
              <a:rPr lang="fr-BE" sz="1800">
                <a:solidFill>
                  <a:schemeClr val="bg2"/>
                </a:solidFill>
                <a:latin typeface="Wingdings" charset="0"/>
              </a:rPr>
              <a:t>	</a:t>
            </a:r>
            <a:r>
              <a:rPr lang="fr-BE" sz="1800">
                <a:solidFill>
                  <a:schemeClr val="bg2"/>
                </a:solidFill>
                <a:latin typeface="Verdana" charset="0"/>
              </a:rPr>
              <a:t>Fourier transform:</a:t>
            </a:r>
          </a:p>
          <a:p>
            <a:pPr marL="457200" indent="-457200">
              <a:buNone/>
            </a:pPr>
            <a:endParaRPr lang="fr-BE" sz="1800">
              <a:solidFill>
                <a:schemeClr val="bg2"/>
              </a:solidFill>
              <a:latin typeface="Verdana" charset="0"/>
            </a:endParaRPr>
          </a:p>
          <a:p>
            <a:pPr marL="457200" indent="-457200">
              <a:buNone/>
            </a:pPr>
            <a:endParaRPr lang="fr-BE" sz="1800">
              <a:solidFill>
                <a:schemeClr val="bg2"/>
              </a:solidFill>
              <a:latin typeface="Verdana" charset="0"/>
            </a:endParaRPr>
          </a:p>
          <a:p>
            <a:pPr marL="457200" indent="-457200">
              <a:buNone/>
            </a:pPr>
            <a:endParaRPr lang="fr-BE" sz="1800">
              <a:solidFill>
                <a:schemeClr val="bg2"/>
              </a:solidFill>
              <a:latin typeface="Verdana" charset="0"/>
            </a:endParaRPr>
          </a:p>
          <a:p>
            <a:pPr marL="457200" indent="-457200">
              <a:buNone/>
            </a:pPr>
            <a:r>
              <a:rPr lang="fr-BE" sz="1800">
                <a:solidFill>
                  <a:schemeClr val="bg2"/>
                </a:solidFill>
                <a:latin typeface="Verdana" charset="0"/>
              </a:rPr>
              <a:t>	if					   and time-independent</a:t>
            </a:r>
          </a:p>
          <a:p>
            <a:pPr marL="457200" indent="-457200">
              <a:lnSpc>
                <a:spcPct val="150000"/>
              </a:lnSpc>
              <a:buNone/>
            </a:pPr>
            <a:endParaRPr lang="fr-BE" sz="1800">
              <a:solidFill>
                <a:schemeClr val="bg2"/>
              </a:solidFill>
              <a:latin typeface="Verdana" charset="0"/>
            </a:endParaRPr>
          </a:p>
          <a:p>
            <a:pPr marL="457200" indent="-457200">
              <a:buNone/>
            </a:pPr>
            <a:r>
              <a:rPr lang="fr-BE" sz="1800">
                <a:solidFill>
                  <a:schemeClr val="bg2"/>
                </a:solidFill>
                <a:latin typeface="Verdana" charset="0"/>
              </a:rPr>
              <a:t>	then				   </a:t>
            </a:r>
            <a:r>
              <a:rPr lang="fr-BE" b="1">
                <a:solidFill>
                  <a:srgbClr val="FF0000"/>
                </a:solidFill>
                <a:latin typeface="Verdana" charset="0"/>
              </a:rPr>
              <a:t>k</a:t>
            </a:r>
            <a:r>
              <a:rPr lang="fr-BE">
                <a:solidFill>
                  <a:srgbClr val="FF0000"/>
                </a:solidFill>
                <a:latin typeface="Verdana" charset="0"/>
              </a:rPr>
              <a:t>-theorem </a:t>
            </a:r>
            <a:endParaRPr lang="nl-BE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1B2BE0-B021-A64F-9396-3BECF876FAA1}" type="datetime1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B12962-BC6B-6943-BFBF-954B19793446}" type="slidenum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graphicFrame>
        <p:nvGraphicFramePr>
          <p:cNvPr id="52229" name="Object 6"/>
          <p:cNvGraphicFramePr>
            <a:graphicFrameLocks noChangeAspect="1"/>
          </p:cNvGraphicFramePr>
          <p:nvPr/>
        </p:nvGraphicFramePr>
        <p:xfrm>
          <a:off x="5241925" y="357188"/>
          <a:ext cx="22113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3" name="Equation" r:id="rId4" imgW="1244600" imgH="203200" progId="">
                  <p:embed/>
                </p:oleObj>
              </mc:Choice>
              <mc:Fallback>
                <p:oleObj name="Equation" r:id="rId4" imgW="1244600" imgH="203200" progId="">
                  <p:embed/>
                  <p:pic>
                    <p:nvPicPr>
                      <p:cNvPr id="522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357188"/>
                        <a:ext cx="221138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8"/>
          <p:cNvGraphicFramePr>
            <a:graphicFrameLocks noChangeAspect="1"/>
          </p:cNvGraphicFramePr>
          <p:nvPr/>
        </p:nvGraphicFramePr>
        <p:xfrm>
          <a:off x="2960689" y="815976"/>
          <a:ext cx="613568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4" name="Equation" r:id="rId6" imgW="3454400" imgH="546100" progId="">
                  <p:embed/>
                </p:oleObj>
              </mc:Choice>
              <mc:Fallback>
                <p:oleObj name="Equation" r:id="rId6" imgW="3454400" imgH="546100" progId="">
                  <p:embed/>
                  <p:pic>
                    <p:nvPicPr>
                      <p:cNvPr id="5223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9" y="815976"/>
                        <a:ext cx="6135687" cy="9699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9"/>
          <p:cNvGraphicFramePr>
            <a:graphicFrameLocks noChangeAspect="1"/>
          </p:cNvGraphicFramePr>
          <p:nvPr/>
        </p:nvGraphicFramePr>
        <p:xfrm>
          <a:off x="3452813" y="1871663"/>
          <a:ext cx="216535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5" name="Equation" r:id="rId8" imgW="1218671" imgH="393529" progId="">
                  <p:embed/>
                </p:oleObj>
              </mc:Choice>
              <mc:Fallback>
                <p:oleObj name="Equation" r:id="rId8" imgW="1218671" imgH="393529" progId="">
                  <p:embed/>
                  <p:pic>
                    <p:nvPicPr>
                      <p:cNvPr id="5223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1871663"/>
                        <a:ext cx="2165350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bject 11"/>
          <p:cNvGraphicFramePr>
            <a:graphicFrameLocks noChangeAspect="1"/>
          </p:cNvGraphicFramePr>
          <p:nvPr/>
        </p:nvGraphicFramePr>
        <p:xfrm>
          <a:off x="2960689" y="2571751"/>
          <a:ext cx="548163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6" name="Equation" r:id="rId10" imgW="3086100" imgH="495300" progId="">
                  <p:embed/>
                </p:oleObj>
              </mc:Choice>
              <mc:Fallback>
                <p:oleObj name="Equation" r:id="rId10" imgW="3086100" imgH="495300" progId="">
                  <p:embed/>
                  <p:pic>
                    <p:nvPicPr>
                      <p:cNvPr id="5223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9" y="2571751"/>
                        <a:ext cx="5481637" cy="8794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12"/>
          <p:cNvGraphicFramePr>
            <a:graphicFrameLocks noChangeAspect="1"/>
          </p:cNvGraphicFramePr>
          <p:nvPr/>
        </p:nvGraphicFramePr>
        <p:xfrm>
          <a:off x="4953000" y="3621088"/>
          <a:ext cx="43751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7" name="Equation" r:id="rId12" imgW="2463800" imgH="254000" progId="">
                  <p:embed/>
                </p:oleObj>
              </mc:Choice>
              <mc:Fallback>
                <p:oleObj name="Equation" r:id="rId12" imgW="2463800" imgH="254000" progId="">
                  <p:embed/>
                  <p:pic>
                    <p:nvPicPr>
                      <p:cNvPr id="5223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621088"/>
                        <a:ext cx="43751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13"/>
          <p:cNvGraphicFramePr>
            <a:graphicFrameLocks noChangeAspect="1"/>
          </p:cNvGraphicFramePr>
          <p:nvPr/>
        </p:nvGraphicFramePr>
        <p:xfrm>
          <a:off x="2809876" y="4703763"/>
          <a:ext cx="38131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8" name="Equation" r:id="rId14" imgW="2146300" imgH="368300" progId="">
                  <p:embed/>
                </p:oleObj>
              </mc:Choice>
              <mc:Fallback>
                <p:oleObj name="Equation" r:id="rId14" imgW="2146300" imgH="368300" progId="">
                  <p:embed/>
                  <p:pic>
                    <p:nvPicPr>
                      <p:cNvPr id="5223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6" y="4703763"/>
                        <a:ext cx="381317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5" name="Object 14"/>
          <p:cNvGraphicFramePr>
            <a:graphicFrameLocks noChangeAspect="1"/>
          </p:cNvGraphicFramePr>
          <p:nvPr/>
        </p:nvGraphicFramePr>
        <p:xfrm>
          <a:off x="3309939" y="5786439"/>
          <a:ext cx="33162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9" name="Equation" r:id="rId16" imgW="1866900" imgH="241300" progId="">
                  <p:embed/>
                </p:oleObj>
              </mc:Choice>
              <mc:Fallback>
                <p:oleObj name="Equation" r:id="rId16" imgW="1866900" imgH="241300" progId="">
                  <p:embed/>
                  <p:pic>
                    <p:nvPicPr>
                      <p:cNvPr id="5223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9" y="5786439"/>
                        <a:ext cx="33162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rot="5400000" flipH="1" flipV="1">
            <a:off x="7417594" y="4036219"/>
            <a:ext cx="1143000" cy="78581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6596064" y="4775201"/>
            <a:ext cx="1000125" cy="21431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310563" y="3571875"/>
            <a:ext cx="214312" cy="28575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81751" y="4632325"/>
            <a:ext cx="214313" cy="28575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38500" y="5572126"/>
            <a:ext cx="3500438" cy="714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241" name="Rectangle 21"/>
          <p:cNvSpPr>
            <a:spLocks noChangeArrowheads="1"/>
          </p:cNvSpPr>
          <p:nvPr/>
        </p:nvSpPr>
        <p:spPr bwMode="auto">
          <a:xfrm>
            <a:off x="7881938" y="4068763"/>
            <a:ext cx="2774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no motion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(breathing, blood flow, ...)</a:t>
            </a:r>
          </a:p>
        </p:txBody>
      </p:sp>
      <p:sp>
        <p:nvSpPr>
          <p:cNvPr id="52242" name="Rectangle 22"/>
          <p:cNvSpPr>
            <a:spLocks noChangeArrowheads="1"/>
          </p:cNvSpPr>
          <p:nvPr/>
        </p:nvSpPr>
        <p:spPr bwMode="auto">
          <a:xfrm>
            <a:off x="4310063" y="4068763"/>
            <a:ext cx="3357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short measurement interval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(read out period) -&gt; t = t*</a:t>
            </a:r>
          </a:p>
        </p:txBody>
      </p:sp>
    </p:spTree>
    <p:extLst>
      <p:ext uri="{BB962C8B-B14F-4D97-AF65-F5344CB8AC3E}">
        <p14:creationId xmlns:p14="http://schemas.microsoft.com/office/powerpoint/2010/main" val="27078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14"/>
            <a:ext cx="12192000" cy="1137902"/>
          </a:xfrm>
        </p:spPr>
        <p:txBody>
          <a:bodyPr/>
          <a:lstStyle/>
          <a:p>
            <a:pPr algn="ctr"/>
            <a:r>
              <a:rPr lang="en-US" sz="4400" dirty="0"/>
              <a:t>Signal Model with Gradients</a:t>
            </a:r>
          </a:p>
        </p:txBody>
      </p:sp>
      <p:graphicFrame>
        <p:nvGraphicFramePr>
          <p:cNvPr id="31" name="Object 9"/>
          <p:cNvGraphicFramePr>
            <a:graphicFrameLocks noChangeAspect="1"/>
          </p:cNvGraphicFramePr>
          <p:nvPr/>
        </p:nvGraphicFramePr>
        <p:xfrm>
          <a:off x="3150880" y="4465956"/>
          <a:ext cx="421481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0" name="Equation" r:id="rId3" imgW="2247840" imgH="431640" progId="Equation.DSMT4">
                  <p:embed/>
                </p:oleObj>
              </mc:Choice>
              <mc:Fallback>
                <p:oleObj name="Equation" r:id="rId3" imgW="2247840" imgH="431640" progId="Equation.DSMT4">
                  <p:embed/>
                  <p:pic>
                    <p:nvPicPr>
                      <p:cNvPr id="3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0880" y="4465956"/>
                        <a:ext cx="4214812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/>
        </p:nvGraphicFramePr>
        <p:xfrm>
          <a:off x="3921946" y="4094370"/>
          <a:ext cx="22113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1" name="Equation" r:id="rId5" imgW="1244520" imgH="203040" progId="Equation.DSMT4">
                  <p:embed/>
                </p:oleObj>
              </mc:Choice>
              <mc:Fallback>
                <p:oleObj name="Equation" r:id="rId5" imgW="1244520" imgH="203040" progId="Equation.DSMT4">
                  <p:embed/>
                  <p:pic>
                    <p:nvPicPr>
                      <p:cNvPr id="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946" y="4094370"/>
                        <a:ext cx="221138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8"/>
          <p:cNvGraphicFramePr>
            <a:graphicFrameLocks noChangeAspect="1"/>
          </p:cNvGraphicFramePr>
          <p:nvPr/>
        </p:nvGraphicFramePr>
        <p:xfrm>
          <a:off x="6968089" y="3821701"/>
          <a:ext cx="14890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2" name="Equation" r:id="rId7" imgW="838080" imgH="393480" progId="Equation.DSMT4">
                  <p:embed/>
                </p:oleObj>
              </mc:Choice>
              <mc:Fallback>
                <p:oleObj name="Equation" r:id="rId7" imgW="838080" imgH="393480" progId="Equation.DSMT4">
                  <p:embed/>
                  <p:pic>
                    <p:nvPicPr>
                      <p:cNvPr id="3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8089" y="3821701"/>
                        <a:ext cx="1489075" cy="6985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 bwMode="auto">
          <a:xfrm>
            <a:off x="6232851" y="4041567"/>
            <a:ext cx="697130" cy="360362"/>
          </a:xfrm>
          <a:prstGeom prst="right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39" name="Object 8"/>
          <p:cNvGraphicFramePr>
            <a:graphicFrameLocks noChangeAspect="1"/>
          </p:cNvGraphicFramePr>
          <p:nvPr/>
        </p:nvGraphicFramePr>
        <p:xfrm>
          <a:off x="3170339" y="5111656"/>
          <a:ext cx="6316662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3" name="Equation" r:id="rId9" imgW="3555720" imgH="545760" progId="Equation.DSMT4">
                  <p:embed/>
                </p:oleObj>
              </mc:Choice>
              <mc:Fallback>
                <p:oleObj name="Equation" r:id="rId9" imgW="3555720" imgH="545760" progId="Equation.DSMT4">
                  <p:embed/>
                  <p:pic>
                    <p:nvPicPr>
                      <p:cNvPr id="3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339" y="5111656"/>
                        <a:ext cx="6316662" cy="9699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 bwMode="auto">
          <a:xfrm>
            <a:off x="2577798" y="3821701"/>
            <a:ext cx="7159620" cy="2952328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558706"/>
              </p:ext>
            </p:extLst>
          </p:nvPr>
        </p:nvGraphicFramePr>
        <p:xfrm>
          <a:off x="3009847" y="2314334"/>
          <a:ext cx="27146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4" name="Equation" r:id="rId11" imgW="1447800" imgH="381000" progId="">
                  <p:embed/>
                </p:oleObj>
              </mc:Choice>
              <mc:Fallback>
                <p:oleObj name="Equation" r:id="rId11" imgW="1447800" imgH="381000" progId="">
                  <p:embed/>
                  <p:pic>
                    <p:nvPicPr>
                      <p:cNvPr id="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847" y="2314334"/>
                        <a:ext cx="27146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itle 1"/>
          <p:cNvSpPr txBox="1">
            <a:spLocks/>
          </p:cNvSpPr>
          <p:nvPr/>
        </p:nvSpPr>
        <p:spPr bwMode="auto">
          <a:xfrm>
            <a:off x="6325428" y="2403236"/>
            <a:ext cx="3059010" cy="77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Spin-Echo Signal Model for a Whole Object with a 90˚ Pulse in the Rotating Frame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 bwMode="auto">
          <a:xfrm>
            <a:off x="6133335" y="5919834"/>
            <a:ext cx="2323829" cy="77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Signal Model with Gradient Fields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577798" y="1289143"/>
            <a:ext cx="7159620" cy="21391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5879976" y="3371964"/>
            <a:ext cx="648072" cy="449736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Arial" panose="020B0604020202020204" pitchFamily="34" charset="0"/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404926"/>
              </p:ext>
            </p:extLst>
          </p:nvPr>
        </p:nvGraphicFramePr>
        <p:xfrm>
          <a:off x="3022662" y="1491459"/>
          <a:ext cx="31813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5" name="Equation" r:id="rId13" imgW="2120760" imgH="393480" progId="Equation.DSMT4">
                  <p:embed/>
                </p:oleObj>
              </mc:Choice>
              <mc:Fallback>
                <p:oleObj name="Equation" r:id="rId13" imgW="2120760" imgH="393480" progId="Equation.DSMT4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62" y="1491459"/>
                        <a:ext cx="31813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 bwMode="auto">
          <a:xfrm>
            <a:off x="6325428" y="1467777"/>
            <a:ext cx="3059010" cy="77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Signal Model for a Whole Object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the lab frame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8821334" y="4781213"/>
            <a:ext cx="2923640" cy="4943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Trajectory in the k-space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00C21-46E8-4B90-B8C2-AEFD867380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94679" y="3723672"/>
            <a:ext cx="2752135" cy="113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9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Initial Phase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1564689"/>
            <a:ext cx="7219950" cy="3000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9536" y="4666256"/>
            <a:ext cx="859606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Over a time interval [0, t], the “phase factor” is given by the above equation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(note that the phase increment rate is an inner product of the gradient vector G and the positional vector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If you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don’t measure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over [t, t+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t] you accumulate the phase factor.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If you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measure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 over [t, t+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t] you obtain a single k sample at the location determined by the current phase factor.</a:t>
            </a:r>
          </a:p>
        </p:txBody>
      </p:sp>
    </p:spTree>
    <p:extLst>
      <p:ext uri="{BB962C8B-B14F-4D97-AF65-F5344CB8AC3E}">
        <p14:creationId xmlns:p14="http://schemas.microsoft.com/office/powerpoint/2010/main" val="1599138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5" y="1366079"/>
            <a:ext cx="8672478" cy="3301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027" y="4211038"/>
            <a:ext cx="5574737" cy="2526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1819"/>
          </a:xfrm>
        </p:spPr>
        <p:txBody>
          <a:bodyPr/>
          <a:lstStyle/>
          <a:p>
            <a:r>
              <a:rPr lang="en-US" sz="4400" dirty="0"/>
              <a:t>Trajectory in the k-space</a:t>
            </a:r>
          </a:p>
        </p:txBody>
      </p:sp>
      <p:sp>
        <p:nvSpPr>
          <p:cNvPr id="7" name="AutoShape 58">
            <a:extLst>
              <a:ext uri="{FF2B5EF4-FFF2-40B4-BE49-F238E27FC236}">
                <a16:creationId xmlns:a16="http://schemas.microsoft.com/office/drawing/2014/main" id="{5B1761EE-ED77-4C07-8D5A-434C082F2C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32453" y="2194337"/>
            <a:ext cx="366712" cy="191016"/>
          </a:xfrm>
          <a:custGeom>
            <a:avLst/>
            <a:gdLst>
              <a:gd name="connsiteX0" fmla="*/ 0 w 366712"/>
              <a:gd name="connsiteY0" fmla="*/ 184150 h 184150"/>
              <a:gd name="connsiteX1" fmla="*/ 91677 w 366712"/>
              <a:gd name="connsiteY1" fmla="*/ 0 h 184150"/>
              <a:gd name="connsiteX2" fmla="*/ 366712 w 366712"/>
              <a:gd name="connsiteY2" fmla="*/ 0 h 184150"/>
              <a:gd name="connsiteX3" fmla="*/ 275035 w 366712"/>
              <a:gd name="connsiteY3" fmla="*/ 184150 h 184150"/>
              <a:gd name="connsiteX4" fmla="*/ 0 w 366712"/>
              <a:gd name="connsiteY4" fmla="*/ 184150 h 184150"/>
              <a:gd name="connsiteX0" fmla="*/ 0 w 366712"/>
              <a:gd name="connsiteY0" fmla="*/ 184150 h 219591"/>
              <a:gd name="connsiteX1" fmla="*/ 91677 w 366712"/>
              <a:gd name="connsiteY1" fmla="*/ 0 h 219591"/>
              <a:gd name="connsiteX2" fmla="*/ 366712 w 366712"/>
              <a:gd name="connsiteY2" fmla="*/ 0 h 219591"/>
              <a:gd name="connsiteX3" fmla="*/ 360095 w 366712"/>
              <a:gd name="connsiteY3" fmla="*/ 219591 h 219591"/>
              <a:gd name="connsiteX4" fmla="*/ 0 w 366712"/>
              <a:gd name="connsiteY4" fmla="*/ 184150 h 219591"/>
              <a:gd name="connsiteX0" fmla="*/ 0 w 366712"/>
              <a:gd name="connsiteY0" fmla="*/ 184150 h 191016"/>
              <a:gd name="connsiteX1" fmla="*/ 91677 w 366712"/>
              <a:gd name="connsiteY1" fmla="*/ 0 h 191016"/>
              <a:gd name="connsiteX2" fmla="*/ 366712 w 366712"/>
              <a:gd name="connsiteY2" fmla="*/ 0 h 191016"/>
              <a:gd name="connsiteX3" fmla="*/ 363270 w 366712"/>
              <a:gd name="connsiteY3" fmla="*/ 191016 h 191016"/>
              <a:gd name="connsiteX4" fmla="*/ 0 w 366712"/>
              <a:gd name="connsiteY4" fmla="*/ 184150 h 191016"/>
              <a:gd name="connsiteX0" fmla="*/ 0 w 366712"/>
              <a:gd name="connsiteY0" fmla="*/ 184150 h 191016"/>
              <a:gd name="connsiteX1" fmla="*/ 104377 w 366712"/>
              <a:gd name="connsiteY1" fmla="*/ 9525 h 191016"/>
              <a:gd name="connsiteX2" fmla="*/ 366712 w 366712"/>
              <a:gd name="connsiteY2" fmla="*/ 0 h 191016"/>
              <a:gd name="connsiteX3" fmla="*/ 363270 w 366712"/>
              <a:gd name="connsiteY3" fmla="*/ 191016 h 191016"/>
              <a:gd name="connsiteX4" fmla="*/ 0 w 366712"/>
              <a:gd name="connsiteY4" fmla="*/ 184150 h 19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712" h="191016">
                <a:moveTo>
                  <a:pt x="0" y="184150"/>
                </a:moveTo>
                <a:lnTo>
                  <a:pt x="104377" y="9525"/>
                </a:lnTo>
                <a:lnTo>
                  <a:pt x="366712" y="0"/>
                </a:lnTo>
                <a:cubicBezTo>
                  <a:pt x="365565" y="63672"/>
                  <a:pt x="364417" y="127344"/>
                  <a:pt x="363270" y="191016"/>
                </a:cubicBezTo>
                <a:lnTo>
                  <a:pt x="0" y="18415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12700">
            <a:solidFill>
              <a:srgbClr val="FFC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60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7BAB4C14-E607-4313-BA1F-EEDBB99EE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50" y="5053539"/>
            <a:ext cx="291332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Dephasing from midpoint (Eq. (4.42) in BB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Simply put, we can assume the M vector is put into the x-y plane immediately at </a:t>
            </a:r>
            <a:r>
              <a:rPr lang="en-US" sz="1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midpoint</a:t>
            </a:r>
            <a:endParaRPr lang="en-US" sz="1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DFBD95-E4B3-4AF4-A2ED-33CB81C6A189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1232453" y="4019827"/>
            <a:ext cx="632458" cy="103371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538355-686C-45DB-8C36-BCBE2DB65E2F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1415809" y="2385353"/>
            <a:ext cx="449102" cy="266818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050391-F3E7-40D8-B571-E01FD8ED4027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864911" y="2385353"/>
            <a:ext cx="1456660" cy="266818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15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MRI Data &amp; Image</a:t>
            </a:r>
          </a:p>
        </p:txBody>
      </p:sp>
      <p:pic>
        <p:nvPicPr>
          <p:cNvPr id="4" name="Picture 1026" descr="rawf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00" y="2110355"/>
            <a:ext cx="3552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27" descr="modfu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50" y="2110355"/>
            <a:ext cx="3552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3281695" y="5739542"/>
            <a:ext cx="5676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Ｐゴシック" charset="0"/>
              </a:rPr>
              <a:t>Modulus of s(t)			    IFT of F(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Ｐゴシック" charset="0"/>
              </a:rPr>
              <a:t>k</a:t>
            </a:r>
            <a:r>
              <a:rPr kumimoji="0" 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Ｐゴシック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Ｐゴシック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Ｐゴシック" charset="0"/>
              </a:rPr>
              <a:t>k</a:t>
            </a:r>
            <a:r>
              <a:rPr kumimoji="0" 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Ｐゴシック" charset="0"/>
              </a:rPr>
              <a:t>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Ｐゴシック" charset="0"/>
              </a:rPr>
              <a:t>)</a:t>
            </a:r>
          </a:p>
        </p:txBody>
      </p:sp>
      <p:sp>
        <p:nvSpPr>
          <p:cNvPr id="7" name="Line 1041"/>
          <p:cNvSpPr>
            <a:spLocks noChangeShapeType="1"/>
          </p:cNvSpPr>
          <p:nvPr/>
        </p:nvSpPr>
        <p:spPr bwMode="auto">
          <a:xfrm>
            <a:off x="6284750" y="3955029"/>
            <a:ext cx="34813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" name="Line 1042"/>
          <p:cNvSpPr>
            <a:spLocks noChangeShapeType="1"/>
          </p:cNvSpPr>
          <p:nvPr/>
        </p:nvSpPr>
        <p:spPr bwMode="auto">
          <a:xfrm flipH="1" flipV="1">
            <a:off x="8004011" y="2194489"/>
            <a:ext cx="22226" cy="34369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Text Box 1043"/>
          <p:cNvSpPr txBox="1">
            <a:spLocks noChangeArrowheads="1"/>
          </p:cNvSpPr>
          <p:nvPr/>
        </p:nvSpPr>
        <p:spPr bwMode="auto">
          <a:xfrm>
            <a:off x="9515311" y="3920104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10" name="Text Box 1044"/>
          <p:cNvSpPr txBox="1">
            <a:spLocks noChangeArrowheads="1"/>
          </p:cNvSpPr>
          <p:nvPr/>
        </p:nvSpPr>
        <p:spPr bwMode="auto">
          <a:xfrm>
            <a:off x="8075449" y="2083367"/>
            <a:ext cx="303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sp>
        <p:nvSpPr>
          <p:cNvPr id="11" name="Text Box 1046"/>
          <p:cNvSpPr txBox="1">
            <a:spLocks noChangeArrowheads="1"/>
          </p:cNvSpPr>
          <p:nvPr/>
        </p:nvSpPr>
        <p:spPr bwMode="auto">
          <a:xfrm>
            <a:off x="5522750" y="3918518"/>
            <a:ext cx="376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k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" name="Text Box 1049"/>
          <p:cNvSpPr txBox="1">
            <a:spLocks noChangeArrowheads="1"/>
          </p:cNvSpPr>
          <p:nvPr/>
        </p:nvSpPr>
        <p:spPr bwMode="auto">
          <a:xfrm>
            <a:off x="4782975" y="5212330"/>
            <a:ext cx="1087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k-space</a:t>
            </a:r>
          </a:p>
        </p:txBody>
      </p:sp>
      <p:sp>
        <p:nvSpPr>
          <p:cNvPr id="13" name="Line 1050"/>
          <p:cNvSpPr>
            <a:spLocks noChangeShapeType="1"/>
          </p:cNvSpPr>
          <p:nvPr/>
        </p:nvSpPr>
        <p:spPr bwMode="auto">
          <a:xfrm>
            <a:off x="2395375" y="3920435"/>
            <a:ext cx="35036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" name="Line 1051"/>
          <p:cNvSpPr>
            <a:spLocks noChangeShapeType="1"/>
          </p:cNvSpPr>
          <p:nvPr/>
        </p:nvSpPr>
        <p:spPr bwMode="auto">
          <a:xfrm flipV="1">
            <a:off x="4144799" y="2194491"/>
            <a:ext cx="0" cy="3468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" name="Text Box 1052"/>
          <p:cNvSpPr txBox="1">
            <a:spLocks noChangeArrowheads="1"/>
          </p:cNvSpPr>
          <p:nvPr/>
        </p:nvSpPr>
        <p:spPr bwMode="auto">
          <a:xfrm>
            <a:off x="4195599" y="2096067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k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053"/>
          <p:cNvSpPr>
            <a:spLocks noChangeArrowheads="1"/>
          </p:cNvSpPr>
          <p:nvPr/>
        </p:nvSpPr>
        <p:spPr bwMode="auto">
          <a:xfrm>
            <a:off x="2384262" y="2275454"/>
            <a:ext cx="166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s(t) = F(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x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,k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)</a:t>
            </a:r>
          </a:p>
        </p:txBody>
      </p:sp>
      <p:sp>
        <p:nvSpPr>
          <p:cNvPr id="17" name="Rectangle 1055"/>
          <p:cNvSpPr>
            <a:spLocks noChangeArrowheads="1"/>
          </p:cNvSpPr>
          <p:nvPr/>
        </p:nvSpPr>
        <p:spPr bwMode="auto">
          <a:xfrm>
            <a:off x="6387937" y="2253229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f(x,y)</a:t>
            </a:r>
          </a:p>
        </p:txBody>
      </p:sp>
    </p:spTree>
    <p:extLst>
      <p:ext uri="{BB962C8B-B14F-4D97-AF65-F5344CB8AC3E}">
        <p14:creationId xmlns:p14="http://schemas.microsoft.com/office/powerpoint/2010/main" val="732301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plate">
  <a:themeElements>
    <a:clrScheme name="book medical imaging">
      <a:dk1>
        <a:srgbClr val="FF0000"/>
      </a:dk1>
      <a:lt1>
        <a:srgbClr val="1C1C1C"/>
      </a:lt1>
      <a:dk2>
        <a:srgbClr val="1C1C1C"/>
      </a:dk2>
      <a:lt2>
        <a:srgbClr val="FFFFFF"/>
      </a:lt2>
      <a:accent1>
        <a:srgbClr val="0000FF"/>
      </a:accent1>
      <a:accent2>
        <a:srgbClr val="00B05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37D29BF67744493AC767626542B74" ma:contentTypeVersion="8" ma:contentTypeDescription="Create a new document." ma:contentTypeScope="" ma:versionID="9fba13bb70f6fdc0d8881ca83cca6939">
  <xsd:schema xmlns:xsd="http://www.w3.org/2001/XMLSchema" xmlns:xs="http://www.w3.org/2001/XMLSchema" xmlns:p="http://schemas.microsoft.com/office/2006/metadata/properties" xmlns:ns3="e5cbae32-1e56-4ed1-98f0-920e58778960" targetNamespace="http://schemas.microsoft.com/office/2006/metadata/properties" ma:root="true" ma:fieldsID="e0701a60e0df51587e5e07234ec8de35" ns3:_="">
    <xsd:import namespace="e5cbae32-1e56-4ed1-98f0-920e587789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bae32-1e56-4ed1-98f0-920e587789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E0D81F-FD3B-4692-82F9-CF66C76BDE22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5cbae32-1e56-4ed1-98f0-920e5877896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38D22B-7418-4B83-9BEF-05CEE3E2AF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cbae32-1e56-4ed1-98f0-920e58778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B10355-A441-4EDA-B44D-7727BD6250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26725</TotalTime>
  <Words>1241</Words>
  <Application>Microsoft Office PowerPoint</Application>
  <PresentationFormat>Widescreen</PresentationFormat>
  <Paragraphs>241</Paragraphs>
  <Slides>32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Corbel</vt:lpstr>
      <vt:lpstr>Symbol</vt:lpstr>
      <vt:lpstr>Times</vt:lpstr>
      <vt:lpstr>Verdana</vt:lpstr>
      <vt:lpstr>Wingdings</vt:lpstr>
      <vt:lpstr>Wingdings 2</vt:lpstr>
      <vt:lpstr>Metro</vt:lpstr>
      <vt:lpstr>2_template</vt:lpstr>
      <vt:lpstr>Equation</vt:lpstr>
      <vt:lpstr>Image</vt:lpstr>
      <vt:lpstr>PowerPoint Presentation</vt:lpstr>
      <vt:lpstr>MI Schedule for F21</vt:lpstr>
      <vt:lpstr>Signal Model for a Whole Object</vt:lpstr>
      <vt:lpstr>Fourier Analysis: Formulation</vt:lpstr>
      <vt:lpstr>PowerPoint Presentation</vt:lpstr>
      <vt:lpstr>Signal Model with Gradients</vt:lpstr>
      <vt:lpstr>Initial Phase</vt:lpstr>
      <vt:lpstr>Trajectory in the k-space</vt:lpstr>
      <vt:lpstr>MRI Data &amp; Image</vt:lpstr>
      <vt:lpstr>Signal Model with Gradients</vt:lpstr>
      <vt:lpstr>K-Theorem as the Foundation of MRI</vt:lpstr>
      <vt:lpstr>Phase/Frequency Encoding (τ – prep / t - take)</vt:lpstr>
      <vt:lpstr>Outline</vt:lpstr>
      <vt:lpstr>2D Spin-Echo</vt:lpstr>
      <vt:lpstr>PowerPoint Presentation</vt:lpstr>
      <vt:lpstr>Echo Planar Imaging (EPI for T2*)</vt:lpstr>
      <vt:lpstr>Echo Planar Imaging (EPI for T2)</vt:lpstr>
      <vt:lpstr>Spiral Imaging</vt:lpstr>
      <vt:lpstr>Spectroscopy Method 1: PRESS</vt:lpstr>
      <vt:lpstr>Outline</vt:lpstr>
      <vt:lpstr>PowerPoint Presentation</vt:lpstr>
      <vt:lpstr>PowerPoint Presentation</vt:lpstr>
      <vt:lpstr>PowerPoint Presentation</vt:lpstr>
      <vt:lpstr>Outline</vt:lpstr>
      <vt:lpstr>MRI Scanner</vt:lpstr>
      <vt:lpstr>MRI System Diagram</vt:lpstr>
      <vt:lpstr>Superconducting Magnet</vt:lpstr>
      <vt:lpstr>Gradient Coils</vt:lpstr>
      <vt:lpstr>Simple RF Coil</vt:lpstr>
      <vt:lpstr>Practical RF Coil</vt:lpstr>
      <vt:lpstr>Latest Progresses</vt:lpstr>
      <vt:lpstr>Homework</vt:lpstr>
    </vt:vector>
  </TitlesOfParts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Template2</dc:title>
  <dc:creator>David Stanley</dc:creator>
  <cp:lastModifiedBy>Wang, Ge</cp:lastModifiedBy>
  <cp:revision>3285</cp:revision>
  <cp:lastPrinted>2012-03-08T21:40:16Z</cp:lastPrinted>
  <dcterms:created xsi:type="dcterms:W3CDTF">2006-10-23T16:36:06Z</dcterms:created>
  <dcterms:modified xsi:type="dcterms:W3CDTF">2021-10-25T18:06:11Z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0x010100AE037D29BF67744493AC767626542B74</vt:lpwstr>
  </property>
</Properties>
</file>