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72" r:id="rId5"/>
  </p:sldMasterIdLst>
  <p:notesMasterIdLst>
    <p:notesMasterId r:id="rId35"/>
  </p:notesMasterIdLst>
  <p:handoutMasterIdLst>
    <p:handoutMasterId r:id="rId36"/>
  </p:handoutMasterIdLst>
  <p:sldIdLst>
    <p:sldId id="1214" r:id="rId6"/>
    <p:sldId id="1581" r:id="rId7"/>
    <p:sldId id="2070" r:id="rId8"/>
    <p:sldId id="2017" r:id="rId9"/>
    <p:sldId id="2018" r:id="rId10"/>
    <p:sldId id="2019" r:id="rId11"/>
    <p:sldId id="2020" r:id="rId12"/>
    <p:sldId id="2049" r:id="rId13"/>
    <p:sldId id="2051" r:id="rId14"/>
    <p:sldId id="2052" r:id="rId15"/>
    <p:sldId id="2021" r:id="rId16"/>
    <p:sldId id="2022" r:id="rId17"/>
    <p:sldId id="2024" r:id="rId18"/>
    <p:sldId id="2025" r:id="rId19"/>
    <p:sldId id="2028" r:id="rId20"/>
    <p:sldId id="2029" r:id="rId21"/>
    <p:sldId id="2031" r:id="rId22"/>
    <p:sldId id="2032" r:id="rId23"/>
    <p:sldId id="2043" r:id="rId24"/>
    <p:sldId id="2044" r:id="rId25"/>
    <p:sldId id="2045" r:id="rId26"/>
    <p:sldId id="2030" r:id="rId27"/>
    <p:sldId id="2038" r:id="rId28"/>
    <p:sldId id="2037" r:id="rId29"/>
    <p:sldId id="2033" r:id="rId30"/>
    <p:sldId id="2039" r:id="rId31"/>
    <p:sldId id="2040" r:id="rId32"/>
    <p:sldId id="2041" r:id="rId33"/>
    <p:sldId id="2042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CC"/>
    <a:srgbClr val="0000FF"/>
    <a:srgbClr val="33CC33"/>
    <a:srgbClr val="9900FF"/>
    <a:srgbClr val="CC0000"/>
    <a:srgbClr val="003366"/>
    <a:srgbClr val="009900"/>
    <a:srgbClr val="CCFFFF"/>
    <a:srgbClr val="C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5" autoAdjust="0"/>
    <p:restoredTop sz="95911" autoAdjust="0"/>
  </p:normalViewPr>
  <p:slideViewPr>
    <p:cSldViewPr snapToGrid="0">
      <p:cViewPr varScale="1">
        <p:scale>
          <a:sx n="59" d="100"/>
          <a:sy n="59" d="100"/>
        </p:scale>
        <p:origin x="135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22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5.e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5" Type="http://schemas.openxmlformats.org/officeDocument/2006/relationships/image" Target="../media/image26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BBC19-A4B9-1D43-AEFA-041FB93AED73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4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C5BF3-FCA4-1D42-9E8B-F525A1F18753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EAC9E-783D-6944-973B-64E6C29B8C01}" type="slidenum"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10/18/2021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07951" y="87314"/>
          <a:ext cx="27559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Image" r:id="rId3" imgW="2228092" imgH="2770638" progId="">
                  <p:embed/>
                </p:oleObj>
              </mc:Choice>
              <mc:Fallback>
                <p:oleObj name="Image" r:id="rId3" imgW="2228092" imgH="2770638" progId="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1" y="87314"/>
                        <a:ext cx="27559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94618" y="2339975"/>
            <a:ext cx="8210549" cy="1524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3225760 h 1000"/>
              <a:gd name="T6" fmla="*/ 0 w 1000"/>
              <a:gd name="T7" fmla="*/ 2322576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18" y="2571746"/>
            <a:ext cx="8515373" cy="857255"/>
          </a:xfrm>
        </p:spPr>
        <p:txBody>
          <a:bodyPr/>
          <a:lstStyle>
            <a:lvl1pPr algn="l">
              <a:lnSpc>
                <a:spcPct val="15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5B2F5F2-3763-1348-A550-74517B763B9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AFEE6BD-1473-884D-AE66-AF8B7C92DAC6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F1F7C53-679F-D948-9787-5B4BE63382D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95973937-3D9F-034C-B18F-5096EBBF1586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7"/>
            <a:ext cx="10972800" cy="5857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59A2352-5752-F745-BDD9-8AD74E5EF5DE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C5E4C76-68F5-004B-9D6D-21A59E876653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786190"/>
            <a:ext cx="10972800" cy="204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9A083479-C899-DC4F-ABEB-B4EE793357C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2DCAA7BF-2D3B-9447-9B55-EE1D42C65A79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5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3C894B84-E846-EB42-A0CA-DFA7B639B69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CCA63628-96A3-FB48-AB14-D511738A75DD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8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A3E63A02-9DB1-EC41-8C6E-04D191483EA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5FC18C1-5399-7E45-8D55-F7C01E52415E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4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8D1AD1F-AD80-D648-AAA1-D908ADAD60D2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0E2F3BF7-C6C3-CF4E-8416-5CD5CF58732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1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6BE6526-6251-B64C-8D62-2ACD1336EA20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89DBCB79-F9AB-D247-90AB-FAFDE978E714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798BAAB2-30BC-2F45-BCE5-968E8AA5304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8F06CFA0-D537-4D43-9B1E-8A408D657D97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95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46441E5F-79A1-0F48-8186-28996796C189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150C90E9-40A6-2546-A376-695EC241B48C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8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CBC715D0-14EE-074F-BB1D-BF4EEF8A1B4C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E8B2ED72-BB1C-DE4E-8A02-D1DF6DCC6B61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9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DB5ECB95-C82D-5D49-88AB-E801502771D2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28BAD1A7-DECB-4C47-99E4-2E6669171338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F55C5A25-F15F-7747-882F-8A6AB40D3A58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1" hangingPunct="1">
              <a:defRPr/>
            </a:pPr>
            <a:fld id="{3E16BC62-5CA6-B349-808E-EE98AAB535E0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FD8C3F8C-EA3E-8443-8092-6F639E73DFAD}" type="datetime1">
              <a:rPr lang="nl-BE" smtClean="0">
                <a:ea typeface="ＭＳ Ｐゴシック" charset="0"/>
              </a:rPr>
              <a:pPr eaLnBrk="1" hangingPunct="1">
                <a:defRPr/>
              </a:pPr>
              <a:t>18/10/2021</a:t>
            </a:fld>
            <a:endParaRPr lang="nl-BE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ea typeface="ＭＳ Ｐゴシック" charset="0"/>
              </a:rPr>
              <a:t>K.U.Leuven – UZ Leuven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Medical Imaging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D8D8D"/>
                </a:solidFill>
                <a:latin typeface="Verdana" charset="0"/>
                <a:cs typeface="+mn-cs"/>
              </a:defRPr>
            </a:lvl1pPr>
          </a:lstStyle>
          <a:p>
            <a:pPr eaLnBrk="1" hangingPunct="1">
              <a:defRPr/>
            </a:pPr>
            <a:fld id="{56E66115-04FD-1945-9093-5D7051D46B77}" type="slidenum">
              <a:rPr lang="nl-BE" smtClean="0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nl-BE">
              <a:ea typeface="ＭＳ Ｐゴシック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04800" y="6324600"/>
            <a:ext cx="11480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▪"/>
        <a:defRPr sz="20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"/>
        <a:defRPr sz="1600" kern="1200">
          <a:solidFill>
            <a:schemeClr val="bg2"/>
          </a:solidFill>
          <a:latin typeface="Verdana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7.png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1.wmf"/><Relationship Id="rId5" Type="http://schemas.openxmlformats.org/officeDocument/2006/relationships/image" Target="../media/image42.w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6.wmf"/><Relationship Id="rId5" Type="http://schemas.openxmlformats.org/officeDocument/2006/relationships/image" Target="../media/image73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63.wmf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i-q.com/what-are-2d---3d-ft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K-Space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Fourier Analysis: Formulation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07181"/>
              </p:ext>
            </p:extLst>
          </p:nvPr>
        </p:nvGraphicFramePr>
        <p:xfrm>
          <a:off x="623330" y="2845206"/>
          <a:ext cx="5077200" cy="206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Equation" r:id="rId3" imgW="2362200" imgH="965200" progId="Equation.DSMT4">
                  <p:embed/>
                </p:oleObj>
              </mc:Choice>
              <mc:Fallback>
                <p:oleObj name="Equation" r:id="rId3" imgW="2362200" imgH="965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0" y="2845206"/>
                        <a:ext cx="5077200" cy="2068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8425"/>
              </p:ext>
            </p:extLst>
          </p:nvPr>
        </p:nvGraphicFramePr>
        <p:xfrm>
          <a:off x="7333324" y="2921432"/>
          <a:ext cx="4072646" cy="191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5" imgW="1726451" imgH="812447" progId="Equation.DSMT4">
                  <p:embed/>
                </p:oleObj>
              </mc:Choice>
              <mc:Fallback>
                <p:oleObj name="Equation" r:id="rId5" imgW="1726451" imgH="81244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324" y="2921432"/>
                        <a:ext cx="4072646" cy="1916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5914415" y="3550091"/>
            <a:ext cx="1205024" cy="659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3"/>
            <a:ext cx="12192000" cy="1426464"/>
          </a:xfrm>
        </p:spPr>
        <p:txBody>
          <a:bodyPr/>
          <a:lstStyle/>
          <a:p>
            <a:r>
              <a:rPr lang="en-US" sz="4400" dirty="0"/>
              <a:t>MR Signal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9" y="1891321"/>
            <a:ext cx="8597130" cy="4547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460" y="2833842"/>
            <a:ext cx="2790946" cy="2662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0434082" y="4356220"/>
            <a:ext cx="0" cy="998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28767"/>
          </a:xfrm>
        </p:spPr>
        <p:txBody>
          <a:bodyPr/>
          <a:lstStyle/>
          <a:p>
            <a:r>
              <a:rPr lang="en-US" sz="4400" dirty="0"/>
              <a:t>Signal Model for a Whole Object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29076" y="1388285"/>
            <a:ext cx="9082088" cy="488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Rotating Transverse Component of M Induces a Current in Quadrature Coils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1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In the Rotating Frame:</a:t>
            </a: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Repeated after TR:</a:t>
            </a: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endParaRPr lang="en-US" sz="1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31775" lvl="1" indent="0" eaLnBrk="1" hangingPunct="1">
              <a:lnSpc>
                <a:spcPct val="150000"/>
              </a:lnSpc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Total Signal: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65983"/>
              </p:ext>
            </p:extLst>
          </p:nvPr>
        </p:nvGraphicFramePr>
        <p:xfrm>
          <a:off x="1892755" y="1869057"/>
          <a:ext cx="2362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0" name="Equation" r:id="rId3" imgW="1574640" imgH="380880" progId="Equation.DSMT4">
                  <p:embed/>
                </p:oleObj>
              </mc:Choice>
              <mc:Fallback>
                <p:oleObj name="Equation" r:id="rId3" imgW="1574640" imgH="38088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755" y="1869057"/>
                        <a:ext cx="2362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57254"/>
              </p:ext>
            </p:extLst>
          </p:nvPr>
        </p:nvGraphicFramePr>
        <p:xfrm>
          <a:off x="4859266" y="1856449"/>
          <a:ext cx="2343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1" name="Equation" r:id="rId5" imgW="1562040" imgH="393480" progId="Equation.DSMT4">
                  <p:embed/>
                </p:oleObj>
              </mc:Choice>
              <mc:Fallback>
                <p:oleObj name="Equation" r:id="rId5" imgW="1562040" imgH="3934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266" y="1856449"/>
                        <a:ext cx="2343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30420"/>
              </p:ext>
            </p:extLst>
          </p:nvPr>
        </p:nvGraphicFramePr>
        <p:xfrm>
          <a:off x="3485782" y="2879270"/>
          <a:ext cx="3181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2" name="Equation" r:id="rId7" imgW="2120760" imgH="393480" progId="Equation.DSMT4">
                  <p:embed/>
                </p:oleObj>
              </mc:Choice>
              <mc:Fallback>
                <p:oleObj name="Equation" r:id="rId7" imgW="2120760" imgH="39348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782" y="2879270"/>
                        <a:ext cx="3181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76949"/>
              </p:ext>
            </p:extLst>
          </p:nvPr>
        </p:nvGraphicFramePr>
        <p:xfrm>
          <a:off x="4400182" y="3596448"/>
          <a:ext cx="1352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3" name="Equation" r:id="rId9" imgW="901440" imgH="380880" progId="Equation.DSMT4">
                  <p:embed/>
                </p:oleObj>
              </mc:Choice>
              <mc:Fallback>
                <p:oleObj name="Equation" r:id="rId9" imgW="901440" imgH="38088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182" y="3596448"/>
                        <a:ext cx="13525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31000"/>
              </p:ext>
            </p:extLst>
          </p:nvPr>
        </p:nvGraphicFramePr>
        <p:xfrm>
          <a:off x="4045387" y="4519207"/>
          <a:ext cx="2171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4" name="Equation" r:id="rId11" imgW="1447560" imgH="393480" progId="Equation.DSMT4">
                  <p:embed/>
                </p:oleObj>
              </mc:Choice>
              <mc:Fallback>
                <p:oleObj name="Equation" r:id="rId11" imgW="1447560" imgH="393480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387" y="4519207"/>
                        <a:ext cx="2171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30093"/>
              </p:ext>
            </p:extLst>
          </p:nvPr>
        </p:nvGraphicFramePr>
        <p:xfrm>
          <a:off x="3377810" y="5380299"/>
          <a:ext cx="2714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5" name="Equation" r:id="rId13" imgW="1447800" imgH="381000" progId="">
                  <p:embed/>
                </p:oleObj>
              </mc:Choice>
              <mc:Fallback>
                <p:oleObj name="Equation" r:id="rId13" imgW="1447800" imgH="381000" progId="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810" y="5380299"/>
                        <a:ext cx="2714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6403163" y="5352110"/>
            <a:ext cx="5323893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Determined by Proton Density </a:t>
            </a:r>
            <a:r>
              <a:rPr lang="el-GR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ρ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T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&amp; T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(Biological)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	as well as B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TR, TE, &amp; t (Technical)</a:t>
            </a:r>
            <a:endParaRPr lang="nl-BE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07765" y="1956329"/>
            <a:ext cx="3351129" cy="2566710"/>
            <a:chOff x="5502085" y="1052613"/>
            <a:chExt cx="3351129" cy="25667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75599" y="2226475"/>
              <a:ext cx="797617" cy="423891"/>
            </a:xfrm>
            <a:prstGeom prst="rect">
              <a:avLst/>
            </a:prstGeom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390271" y="2147710"/>
              <a:ext cx="504918" cy="504825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6618913" y="1181089"/>
              <a:ext cx="0" cy="1246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390623" y="1957210"/>
              <a:ext cx="4080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i="1" dirty="0">
                  <a:solidFill>
                    <a:srgbClr val="FF0000"/>
                  </a:solidFill>
                  <a:latin typeface="Arial"/>
                </a:rPr>
                <a:t>M</a:t>
              </a:r>
              <a:endParaRPr lang="en-US" sz="2000" b="1" i="1" baseline="-2500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609388" y="2404885"/>
              <a:ext cx="1366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6199736" y="2404885"/>
              <a:ext cx="409650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231433" y="2757471"/>
              <a:ext cx="35137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>
                  <a:solidFill>
                    <a:srgbClr val="000000"/>
                  </a:solidFill>
                  <a:latin typeface="Arial"/>
                </a:rPr>
                <a:t>x’</a:t>
              </a:r>
              <a:endParaRPr lang="en-US" sz="2000" i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659430" y="2451373"/>
              <a:ext cx="35137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Arial"/>
                </a:rPr>
                <a:t>y’</a:t>
              </a:r>
              <a:endParaRPr lang="en-US" sz="2000" i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646723" y="1052613"/>
              <a:ext cx="30008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i="1">
                  <a:solidFill>
                    <a:srgbClr val="000000"/>
                  </a:solidFill>
                  <a:latin typeface="Arial"/>
                </a:rPr>
                <a:t>z</a:t>
              </a:r>
              <a:endParaRPr lang="en-US" sz="2000" i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rot="5400000" flipV="1">
              <a:off x="7171465" y="1861860"/>
              <a:ext cx="0" cy="108604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8010808" y="1785813"/>
              <a:ext cx="84240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i="1">
                  <a:solidFill>
                    <a:srgbClr val="FF0000"/>
                  </a:solidFill>
                  <a:latin typeface="Arial"/>
                </a:rPr>
                <a:t>s</a:t>
              </a:r>
              <a:r>
                <a:rPr lang="en-US" sz="2000" i="1" baseline="-25000">
                  <a:solidFill>
                    <a:srgbClr val="FF0000"/>
                  </a:solidFill>
                  <a:latin typeface="Arial"/>
                </a:rPr>
                <a:t>y</a:t>
              </a:r>
              <a:r>
                <a:rPr lang="en-US" sz="2000" i="1">
                  <a:solidFill>
                    <a:srgbClr val="FF0000"/>
                  </a:solidFill>
                  <a:latin typeface="Arial"/>
                </a:rPr>
                <a:t>(t)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012377" y="3222448"/>
              <a:ext cx="8145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i="1" dirty="0" err="1">
                  <a:solidFill>
                    <a:srgbClr val="FF0000"/>
                  </a:solidFill>
                  <a:latin typeface="Arial"/>
                </a:rPr>
                <a:t>s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Arial"/>
                </a:rPr>
                <a:t>x</a:t>
              </a:r>
              <a:r>
                <a:rPr lang="en-US" sz="2000" i="1" dirty="0">
                  <a:solidFill>
                    <a:srgbClr val="FF0000"/>
                  </a:solidFill>
                  <a:latin typeface="Arial"/>
                </a:rPr>
                <a:t>(t)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8900000">
              <a:off x="5502085" y="3018771"/>
              <a:ext cx="797617" cy="423891"/>
            </a:xfrm>
            <a:prstGeom prst="rect">
              <a:avLst/>
            </a:prstGeom>
          </p:spPr>
        </p:pic>
        <p:sp>
          <p:nvSpPr>
            <p:cNvPr id="34" name="Line 14"/>
            <p:cNvSpPr>
              <a:spLocks noChangeShapeType="1"/>
            </p:cNvSpPr>
            <p:nvPr/>
          </p:nvSpPr>
          <p:spPr bwMode="auto">
            <a:xfrm rot="2700000" flipV="1">
              <a:off x="7032103" y="1484204"/>
              <a:ext cx="0" cy="1086049"/>
            </a:xfrm>
            <a:prstGeom prst="line">
              <a:avLst/>
            </a:prstGeom>
            <a:noFill/>
            <a:ln w="63500">
              <a:solidFill>
                <a:srgbClr val="FF0000">
                  <a:alpha val="50000"/>
                </a:srgbClr>
              </a:solidFill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i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35" name="Left Brace 34"/>
          <p:cNvSpPr/>
          <p:nvPr/>
        </p:nvSpPr>
        <p:spPr bwMode="auto">
          <a:xfrm rot="16200000">
            <a:off x="4692020" y="707985"/>
            <a:ext cx="429330" cy="4024478"/>
          </a:xfrm>
          <a:prstGeom prst="leftBrace">
            <a:avLst>
              <a:gd name="adj1" fmla="val 0"/>
              <a:gd name="adj2" fmla="val 50000"/>
            </a:avLst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197"/>
          </a:xfrm>
        </p:spPr>
        <p:txBody>
          <a:bodyPr/>
          <a:lstStyle/>
          <a:p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4400" dirty="0"/>
              <a:t>-, T</a:t>
            </a:r>
            <a:r>
              <a:rPr lang="en-US" sz="4400" baseline="-25000" dirty="0"/>
              <a:t>1</a:t>
            </a:r>
            <a:r>
              <a:rPr lang="en-US" sz="4400" dirty="0"/>
              <a:t>- &amp; T</a:t>
            </a:r>
            <a:r>
              <a:rPr lang="en-US" sz="4400" baseline="-25000" dirty="0"/>
              <a:t>2</a:t>
            </a:r>
            <a:r>
              <a:rPr lang="en-US" sz="4400" dirty="0"/>
              <a:t>-weighting Illustrated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708" y="2888433"/>
            <a:ext cx="1458228" cy="48286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/>
              <a:t>Short TR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97" y="1505822"/>
            <a:ext cx="128587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08" y="3547116"/>
            <a:ext cx="13716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35" y="1538188"/>
            <a:ext cx="1343025" cy="13144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45727" y="2856066"/>
            <a:ext cx="1371600" cy="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Long TR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19336" y="5110772"/>
            <a:ext cx="1371600" cy="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Short 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45727" y="5078405"/>
            <a:ext cx="1371600" cy="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Long TE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43371" y="3156057"/>
            <a:ext cx="416644" cy="5752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00346" y="4789897"/>
            <a:ext cx="455046" cy="3208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37565" y="5533367"/>
            <a:ext cx="6659532" cy="13246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Times New Roman"/>
              </a:rPr>
              <a:t>Short TR (Short TE): T1-weighted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Arial"/>
                <a:cs typeface="Times New Roman"/>
              </a:rPr>
              <a:t>Long TE (Long TR): T2-weighted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Times New Roman"/>
              </a:rPr>
              <a:t>Long TR &amp; Short TE: </a:t>
            </a:r>
            <a:r>
              <a:rPr lang="el-GR" sz="2400" b="1" dirty="0">
                <a:solidFill>
                  <a:srgbClr val="0000FF"/>
                </a:solidFill>
                <a:latin typeface="Arial"/>
                <a:cs typeface="Times New Roman"/>
              </a:rPr>
              <a:t>ρ-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Times New Roman"/>
              </a:rPr>
              <a:t>weighted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FF0000"/>
              </a:solidFill>
              <a:latin typeface="Arial"/>
              <a:cs typeface="Times New Roman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FF0000"/>
              </a:solidFill>
              <a:latin typeface="Arial"/>
              <a:cs typeface="Times New Roman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FF0000"/>
              </a:solidFill>
              <a:latin typeface="Arial"/>
              <a:cs typeface="Times New Roman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FF0000"/>
              </a:solidFill>
              <a:latin typeface="Arial"/>
              <a:ea typeface="ＭＳ Ｐゴシック"/>
              <a:cs typeface="Times New Roman"/>
            </a:endParaRPr>
          </a:p>
        </p:txBody>
      </p:sp>
      <p:cxnSp>
        <p:nvCxnSpPr>
          <p:cNvPr id="17" name="Curved Connector 16"/>
          <p:cNvCxnSpPr>
            <a:stCxn id="8" idx="1"/>
            <a:endCxn id="7" idx="1"/>
          </p:cNvCxnSpPr>
          <p:nvPr/>
        </p:nvCxnSpPr>
        <p:spPr bwMode="auto">
          <a:xfrm rot="10800000" flipH="1" flipV="1">
            <a:off x="1628834" y="2195413"/>
            <a:ext cx="103874" cy="2027978"/>
          </a:xfrm>
          <a:prstGeom prst="curvedConnector3">
            <a:avLst>
              <a:gd name="adj1" fmla="val -220074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956" y="3547117"/>
            <a:ext cx="1364581" cy="1486939"/>
          </a:xfrm>
          <a:prstGeom prst="rect">
            <a:avLst/>
          </a:prstGeom>
        </p:spPr>
      </p:pic>
      <p:cxnSp>
        <p:nvCxnSpPr>
          <p:cNvPr id="19" name="Curved Connector 18"/>
          <p:cNvCxnSpPr>
            <a:stCxn id="6" idx="3"/>
            <a:endCxn id="18" idx="3"/>
          </p:cNvCxnSpPr>
          <p:nvPr/>
        </p:nvCxnSpPr>
        <p:spPr bwMode="auto">
          <a:xfrm>
            <a:off x="6843372" y="2158284"/>
            <a:ext cx="83165" cy="2132302"/>
          </a:xfrm>
          <a:prstGeom prst="curvedConnector3">
            <a:avLst>
              <a:gd name="adj1" fmla="val 374875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Curved Connector 24"/>
          <p:cNvCxnSpPr>
            <a:stCxn id="8" idx="3"/>
            <a:endCxn id="18" idx="1"/>
          </p:cNvCxnSpPr>
          <p:nvPr/>
        </p:nvCxnSpPr>
        <p:spPr bwMode="auto">
          <a:xfrm>
            <a:off x="2971859" y="2195414"/>
            <a:ext cx="2590096" cy="20951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35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Curved Connector 21"/>
          <p:cNvCxnSpPr>
            <a:stCxn id="6" idx="1"/>
            <a:endCxn id="7" idx="3"/>
          </p:cNvCxnSpPr>
          <p:nvPr/>
        </p:nvCxnSpPr>
        <p:spPr bwMode="auto">
          <a:xfrm rot="10800000" flipV="1">
            <a:off x="3104308" y="2158284"/>
            <a:ext cx="2453188" cy="206510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Multiply 27"/>
          <p:cNvSpPr/>
          <p:nvPr/>
        </p:nvSpPr>
        <p:spPr bwMode="auto">
          <a:xfrm>
            <a:off x="3323384" y="2003737"/>
            <a:ext cx="866274" cy="904775"/>
          </a:xfrm>
          <a:prstGeom prst="mathMultiply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 Box 1042"/>
          <p:cNvSpPr txBox="1">
            <a:spLocks noChangeArrowheads="1"/>
          </p:cNvSpPr>
          <p:nvPr/>
        </p:nvSpPr>
        <p:spPr bwMode="auto">
          <a:xfrm>
            <a:off x="7689430" y="1596762"/>
            <a:ext cx="3605842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Key Points to Understand:</a:t>
            </a:r>
          </a:p>
          <a:p>
            <a:pPr eaLnBrk="1" hangingPunct="1"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Long TR: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M Fully Recovered so No T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Effect</a:t>
            </a:r>
          </a:p>
          <a:p>
            <a:pPr eaLnBrk="1" hangingPunct="1"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Short TE: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M</a:t>
            </a:r>
            <a:r>
              <a:rPr lang="en-US" sz="2000" baseline="-25000" dirty="0" err="1">
                <a:solidFill>
                  <a:srgbClr val="000000"/>
                </a:solidFill>
                <a:latin typeface="Arial"/>
              </a:rPr>
              <a:t>xy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Has Little Time to De-phase so No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Effect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2" descr="nuanci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48" y="4031260"/>
            <a:ext cx="3622684" cy="27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4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9480"/>
          </a:xfrm>
        </p:spPr>
        <p:txBody>
          <a:bodyPr/>
          <a:lstStyle/>
          <a:p>
            <a:r>
              <a:rPr lang="en-US" sz="4400" dirty="0"/>
              <a:t>Images </a:t>
            </a:r>
            <a:r>
              <a:rPr lang="en-US" altLang="zh-CN" sz="4400" dirty="0"/>
              <a:t>Weighted Differently</a:t>
            </a:r>
            <a:endParaRPr lang="en-US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1625011"/>
            <a:ext cx="8467725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51804" y="3907711"/>
            <a:ext cx="6664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600" b="1" dirty="0">
                <a:solidFill>
                  <a:srgbClr val="000000"/>
                </a:solidFill>
                <a:latin typeface="Arial"/>
                <a:cs typeface="Times New Roman"/>
              </a:rPr>
              <a:t>ρ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Times New Roman"/>
              </a:rPr>
              <a:t> Weighted                         T2 Weighted                         T1 Weighted</a:t>
            </a:r>
          </a:p>
        </p:txBody>
      </p:sp>
      <p:graphicFrame>
        <p:nvGraphicFramePr>
          <p:cNvPr id="1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71406"/>
              </p:ext>
            </p:extLst>
          </p:nvPr>
        </p:nvGraphicFramePr>
        <p:xfrm>
          <a:off x="5682115" y="4716657"/>
          <a:ext cx="4121551" cy="185988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25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Tissue Type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T1(s)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T2(s)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Grey Matter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White Matter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Cerebrospinal Fluid (CSF)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2" descr="nuanci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84" y="4317855"/>
            <a:ext cx="3198290" cy="24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4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Slice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95" y="2929647"/>
            <a:ext cx="3843536" cy="3702829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48634" y="1719665"/>
            <a:ext cx="8704220" cy="7497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RF pulse at ω(z) = γ(B</a:t>
            </a:r>
            <a:r>
              <a:rPr lang="en-US" sz="2000" baseline="-25000" dirty="0"/>
              <a:t>0</a:t>
            </a:r>
            <a:r>
              <a:rPr lang="en-US" sz="2000" dirty="0"/>
              <a:t>+G</a:t>
            </a:r>
            <a:r>
              <a:rPr lang="en-US" sz="2000" baseline="-25000" dirty="0"/>
              <a:t>z</a:t>
            </a:r>
            <a:r>
              <a:rPr lang="en-US" sz="2000" dirty="0"/>
              <a:t>z) has BW = </a:t>
            </a:r>
            <a:r>
              <a:rPr lang="el-GR" sz="2000" dirty="0"/>
              <a:t>Δ</a:t>
            </a:r>
            <a:r>
              <a:rPr lang="en-US" sz="2000" dirty="0"/>
              <a:t>ω around  </a:t>
            </a:r>
            <a:r>
              <a:rPr lang="el-GR" sz="2000" dirty="0"/>
              <a:t>γ</a:t>
            </a:r>
            <a:r>
              <a:rPr lang="en-US" sz="2000" dirty="0"/>
              <a:t>(B</a:t>
            </a:r>
            <a:r>
              <a:rPr lang="en-US" sz="2000" baseline="-25000" dirty="0"/>
              <a:t>0</a:t>
            </a:r>
            <a:r>
              <a:rPr lang="en-US" sz="2000" dirty="0"/>
              <a:t> + G</a:t>
            </a:r>
            <a:r>
              <a:rPr lang="en-US" sz="2000" baseline="-25000" dirty="0"/>
              <a:t>z</a:t>
            </a:r>
            <a:r>
              <a:rPr lang="en-US" sz="2000" dirty="0"/>
              <a:t>z</a:t>
            </a:r>
            <a:r>
              <a:rPr lang="en-US" sz="2000" baseline="-25000" dirty="0"/>
              <a:t>0</a:t>
            </a:r>
            <a:r>
              <a:rPr lang="en-US" sz="2000" dirty="0"/>
              <a:t>)    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SSP = rectangular means RF pulse = sinc, practically impossible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nl-BE" sz="1800" dirty="0"/>
          </a:p>
        </p:txBody>
      </p:sp>
      <p:sp>
        <p:nvSpPr>
          <p:cNvPr id="6" name="Rectangle 389"/>
          <p:cNvSpPr>
            <a:spLocks noChangeArrowheads="1"/>
          </p:cNvSpPr>
          <p:nvPr/>
        </p:nvSpPr>
        <p:spPr bwMode="auto">
          <a:xfrm>
            <a:off x="5981046" y="2941496"/>
            <a:ext cx="4320480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z="18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Very thin slices cannot be selected</a:t>
            </a:r>
            <a:endParaRPr lang="en-US" sz="1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1800" b="1" baseline="-25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limited (50-80mT/m)</a:t>
            </a: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Small BW requires long pulse</a:t>
            </a: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Thin slice -&gt; few spins -&gt; less SNR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Large B</a:t>
            </a:r>
            <a:r>
              <a:rPr lang="en-US" sz="1800" b="1" baseline="-25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</a:t>
            </a: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increases SNR</a:t>
            </a: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</a:t>
            </a:r>
            <a:r>
              <a:rPr lang="en-US" sz="1800" b="1" baseline="-25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</a:t>
            </a: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also limited (7T)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18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1800" b="1" baseline="-25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2mm (1.5T); 1mm (3T)</a:t>
            </a:r>
          </a:p>
        </p:txBody>
      </p:sp>
    </p:spTree>
    <p:extLst>
      <p:ext uri="{BB962C8B-B14F-4D97-AF65-F5344CB8AC3E}">
        <p14:creationId xmlns:p14="http://schemas.microsoft.com/office/powerpoint/2010/main" val="166071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Gradient Echo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25" y="1589556"/>
            <a:ext cx="6177698" cy="5199434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62831" y="3185354"/>
            <a:ext cx="23131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with Opposite Polarity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43"/>
          <p:cNvSpPr>
            <a:spLocks noChangeArrowheads="1"/>
          </p:cNvSpPr>
          <p:nvPr/>
        </p:nvSpPr>
        <p:spPr bwMode="auto">
          <a:xfrm>
            <a:off x="7019377" y="1426464"/>
            <a:ext cx="302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Echo (GE)</a:t>
            </a:r>
          </a:p>
        </p:txBody>
      </p:sp>
    </p:spTree>
    <p:extLst>
      <p:ext uri="{BB962C8B-B14F-4D97-AF65-F5344CB8AC3E}">
        <p14:creationId xmlns:p14="http://schemas.microsoft.com/office/powerpoint/2010/main" val="60365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" y="0"/>
            <a:ext cx="12192000" cy="1426464"/>
          </a:xfrm>
        </p:spPr>
        <p:txBody>
          <a:bodyPr/>
          <a:lstStyle/>
          <a:p>
            <a:r>
              <a:rPr lang="en-US" altLang="zh-CN" sz="4400" dirty="0"/>
              <a:t>Frequency Encoding</a:t>
            </a:r>
            <a:endParaRPr lang="zh-CN" altLang="en-US" sz="4400" dirty="0"/>
          </a:p>
        </p:txBody>
      </p:sp>
      <p:pic>
        <p:nvPicPr>
          <p:cNvPr id="93186" name="Picture 2" descr="Image result for frequency en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607460"/>
            <a:ext cx="8961322" cy="49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3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819"/>
          </a:xfrm>
        </p:spPr>
        <p:txBody>
          <a:bodyPr/>
          <a:lstStyle/>
          <a:p>
            <a:r>
              <a:rPr lang="en-US" altLang="zh-CN" sz="4400" dirty="0"/>
              <a:t>Phase Encoding</a:t>
            </a:r>
            <a:endParaRPr lang="zh-CN" altLang="en-US" sz="4400" dirty="0"/>
          </a:p>
        </p:txBody>
      </p:sp>
      <p:pic>
        <p:nvPicPr>
          <p:cNvPr id="94210" name="Picture 2" descr="Image result for phase en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366285"/>
            <a:ext cx="8938863" cy="53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6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472488" cy="5857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Verdana" pitchFamily="34" charset="0"/>
              <a:buChar char="▪"/>
              <a:defRPr/>
            </a:pPr>
            <a:r>
              <a:rPr lang="nl-BE" dirty="0">
                <a:ea typeface="+mn-ea"/>
                <a:cs typeface="+mn-cs"/>
              </a:rPr>
              <a:t>Position encoding: the </a:t>
            </a:r>
            <a:r>
              <a:rPr lang="nl-BE" b="1" dirty="0">
                <a:ea typeface="+mn-ea"/>
                <a:cs typeface="+mn-cs"/>
              </a:rPr>
              <a:t>k</a:t>
            </a:r>
            <a:r>
              <a:rPr lang="nl-BE" dirty="0">
                <a:ea typeface="+mn-ea"/>
                <a:cs typeface="+mn-cs"/>
              </a:rPr>
              <a:t>-theorem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dirty="0">
                <a:ea typeface="+mn-ea"/>
              </a:rPr>
              <a:t>(after the slice selection gradient </a:t>
            </a:r>
            <a:r>
              <a:rPr lang="en-US" dirty="0" err="1">
                <a:ea typeface="+mn-ea"/>
              </a:rPr>
              <a:t>G</a:t>
            </a:r>
            <a:r>
              <a:rPr lang="en-US" baseline="-25000" dirty="0" err="1">
                <a:ea typeface="+mn-ea"/>
              </a:rPr>
              <a:t>z</a:t>
            </a:r>
            <a:r>
              <a:rPr lang="en-US" dirty="0">
                <a:ea typeface="+mn-ea"/>
              </a:rPr>
              <a:t> and the RF pulse)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>
                <a:ea typeface="+mn-ea"/>
              </a:rPr>
              <a:t>Example : </a:t>
            </a:r>
            <a:r>
              <a:rPr lang="en-US" dirty="0" err="1">
                <a:ea typeface="+mn-ea"/>
              </a:rPr>
              <a:t>G</a:t>
            </a:r>
            <a:r>
              <a:rPr lang="en-US" baseline="-25000" dirty="0" err="1">
                <a:ea typeface="+mn-ea"/>
              </a:rPr>
              <a:t>x</a:t>
            </a:r>
            <a:r>
              <a:rPr lang="en-US" dirty="0">
                <a:ea typeface="+mn-ea"/>
              </a:rPr>
              <a:t> = constant linear gradient in x-direction</a:t>
            </a:r>
            <a:endParaRPr lang="en-US" baseline="-25000" dirty="0">
              <a:ea typeface="+mn-ea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>
                <a:ea typeface="+mn-ea"/>
              </a:rPr>
              <a:t>General case : </a:t>
            </a:r>
            <a:r>
              <a:rPr lang="en-US" b="1" dirty="0">
                <a:ea typeface="+mn-ea"/>
              </a:rPr>
              <a:t>G</a:t>
            </a:r>
            <a:r>
              <a:rPr lang="en-US" dirty="0">
                <a:ea typeface="+mn-ea"/>
              </a:rPr>
              <a:t>(t) = (</a:t>
            </a:r>
            <a:r>
              <a:rPr lang="en-US" dirty="0" err="1">
                <a:ea typeface="+mn-ea"/>
              </a:rPr>
              <a:t>G</a:t>
            </a:r>
            <a:r>
              <a:rPr lang="en-US" baseline="-25000" dirty="0" err="1">
                <a:ea typeface="+mn-ea"/>
              </a:rPr>
              <a:t>x</a:t>
            </a:r>
            <a:r>
              <a:rPr lang="en-US" dirty="0">
                <a:ea typeface="+mn-ea"/>
              </a:rPr>
              <a:t>(t), </a:t>
            </a:r>
            <a:r>
              <a:rPr lang="en-US" dirty="0" err="1">
                <a:ea typeface="+mn-ea"/>
              </a:rPr>
              <a:t>G</a:t>
            </a:r>
            <a:r>
              <a:rPr lang="en-US" baseline="-25000" dirty="0" err="1">
                <a:ea typeface="+mn-ea"/>
              </a:rPr>
              <a:t>y</a:t>
            </a:r>
            <a:r>
              <a:rPr lang="en-US" dirty="0">
                <a:ea typeface="+mn-ea"/>
              </a:rPr>
              <a:t>(t), </a:t>
            </a:r>
            <a:r>
              <a:rPr lang="en-US" dirty="0" err="1">
                <a:ea typeface="+mn-ea"/>
              </a:rPr>
              <a:t>G</a:t>
            </a:r>
            <a:r>
              <a:rPr lang="en-US" baseline="-25000" dirty="0" err="1">
                <a:ea typeface="+mn-ea"/>
              </a:rPr>
              <a:t>z</a:t>
            </a:r>
            <a:r>
              <a:rPr lang="en-US" dirty="0">
                <a:ea typeface="+mn-ea"/>
              </a:rPr>
              <a:t>(t))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>
                <a:ea typeface="+mn-ea"/>
                <a:cs typeface="+mn-cs"/>
              </a:rPr>
              <a:t>Example: </a:t>
            </a:r>
            <a:r>
              <a:rPr lang="en-US" sz="1800" dirty="0" err="1">
                <a:ea typeface="+mn-ea"/>
                <a:cs typeface="+mn-cs"/>
              </a:rPr>
              <a:t>G</a:t>
            </a:r>
            <a:r>
              <a:rPr lang="en-US" sz="1800" baseline="-25000" dirty="0" err="1">
                <a:ea typeface="+mn-ea"/>
                <a:cs typeface="+mn-cs"/>
              </a:rPr>
              <a:t>x</a:t>
            </a:r>
            <a:r>
              <a:rPr lang="en-US" sz="1800" dirty="0">
                <a:ea typeface="+mn-ea"/>
                <a:cs typeface="+mn-cs"/>
              </a:rPr>
              <a:t> at t = TE </a:t>
            </a: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-&gt; </a:t>
            </a:r>
            <a:r>
              <a:rPr lang="en-US" sz="1800" b="1" dirty="0">
                <a:solidFill>
                  <a:schemeClr val="bg2"/>
                </a:solidFill>
                <a:latin typeface="Symbol" pitchFamily="18" charset="2"/>
                <a:ea typeface="+mn-ea"/>
                <a:cs typeface="+mn-cs"/>
              </a:rPr>
              <a:t>w</a:t>
            </a: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(x) = </a:t>
            </a:r>
            <a:r>
              <a:rPr lang="en-US" sz="1800" b="1" dirty="0">
                <a:solidFill>
                  <a:schemeClr val="bg2"/>
                </a:solidFill>
                <a:latin typeface="Symbol" pitchFamily="18" charset="2"/>
                <a:ea typeface="+mn-ea"/>
                <a:cs typeface="+mn-cs"/>
              </a:rPr>
              <a:t>g</a:t>
            </a: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 (B</a:t>
            </a:r>
            <a:r>
              <a:rPr lang="en-US" sz="1800" baseline="-25000" dirty="0">
                <a:solidFill>
                  <a:schemeClr val="bg2"/>
                </a:solidFill>
                <a:ea typeface="+mn-ea"/>
                <a:cs typeface="+mn-cs"/>
              </a:rPr>
              <a:t>0</a:t>
            </a: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 + </a:t>
            </a:r>
            <a:r>
              <a:rPr lang="en-US" sz="1800" dirty="0" err="1">
                <a:solidFill>
                  <a:schemeClr val="bg2"/>
                </a:solidFill>
                <a:ea typeface="+mn-ea"/>
                <a:cs typeface="+mn-cs"/>
              </a:rPr>
              <a:t>G</a:t>
            </a:r>
            <a:r>
              <a:rPr lang="en-US" sz="1800" baseline="-25000" dirty="0" err="1">
                <a:solidFill>
                  <a:schemeClr val="bg2"/>
                </a:solidFill>
                <a:ea typeface="+mn-ea"/>
                <a:cs typeface="+mn-cs"/>
              </a:rPr>
              <a:t>x</a:t>
            </a:r>
            <a:r>
              <a:rPr lang="en-US" sz="1800" dirty="0" err="1">
                <a:solidFill>
                  <a:schemeClr val="bg2"/>
                </a:solidFill>
                <a:ea typeface="+mn-ea"/>
                <a:cs typeface="+mn-cs"/>
              </a:rPr>
              <a:t>.x</a:t>
            </a: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) for t   TE</a:t>
            </a:r>
            <a:b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1800" dirty="0">
                <a:solidFill>
                  <a:schemeClr val="bg2"/>
                </a:solidFill>
                <a:ea typeface="+mn-ea"/>
                <a:cs typeface="+mn-cs"/>
              </a:rPr>
              <a:t>					      in rotating frame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857250" lvl="1" indent="-457200" eaLnBrk="1" hangingPunct="1">
              <a:lnSpc>
                <a:spcPct val="150000"/>
              </a:lnSpc>
              <a:buNone/>
              <a:defRPr/>
            </a:pPr>
            <a:r>
              <a:rPr lang="en-US" sz="1600" dirty="0">
                <a:ea typeface="+mn-ea"/>
              </a:rPr>
              <a:t>integration over the </a:t>
            </a:r>
            <a:r>
              <a:rPr lang="en-US" sz="1600" dirty="0" err="1">
                <a:ea typeface="+mn-ea"/>
              </a:rPr>
              <a:t>xy</a:t>
            </a:r>
            <a:r>
              <a:rPr lang="en-US" sz="1600" dirty="0">
                <a:ea typeface="+mn-ea"/>
              </a:rPr>
              <a:t>-plane :</a:t>
            </a:r>
          </a:p>
          <a:p>
            <a:pPr marL="857250" lvl="1" indent="-457200" eaLnBrk="1" hangingPunct="1">
              <a:lnSpc>
                <a:spcPct val="150000"/>
              </a:lnSpc>
              <a:buNone/>
              <a:defRPr/>
            </a:pPr>
            <a:endParaRPr lang="en-US" sz="1600" dirty="0">
              <a:ea typeface="+mn-ea"/>
            </a:endParaRPr>
          </a:p>
          <a:p>
            <a:pPr marL="857250" lvl="1" indent="-457200" eaLnBrk="1" hangingPunct="1">
              <a:lnSpc>
                <a:spcPct val="150000"/>
              </a:lnSpc>
              <a:buNone/>
              <a:defRPr/>
            </a:pPr>
            <a:endParaRPr lang="en-US" sz="1600" dirty="0">
              <a:ea typeface="+mn-ea"/>
            </a:endParaRPr>
          </a:p>
          <a:p>
            <a:pPr marL="857250" lvl="1" indent="-457200" eaLnBrk="1" hangingPunct="1">
              <a:lnSpc>
                <a:spcPct val="150000"/>
              </a:lnSpc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+mn-ea"/>
              </a:rPr>
              <a:t>r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(</a:t>
            </a:r>
            <a:r>
              <a:rPr lang="en-US" sz="1600" dirty="0" err="1">
                <a:solidFill>
                  <a:schemeClr val="tx1"/>
                </a:solidFill>
                <a:ea typeface="+mn-ea"/>
              </a:rPr>
              <a:t>x,y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)</a:t>
            </a:r>
            <a:r>
              <a:rPr lang="en-US" sz="1600" dirty="0">
                <a:ea typeface="+mn-ea"/>
              </a:rPr>
              <a:t> = net magnetization density in (</a:t>
            </a:r>
            <a:r>
              <a:rPr lang="en-US" sz="1600" dirty="0" err="1">
                <a:ea typeface="+mn-ea"/>
              </a:rPr>
              <a:t>x,y</a:t>
            </a:r>
            <a:r>
              <a:rPr lang="en-US" sz="1600" dirty="0">
                <a:ea typeface="+mn-ea"/>
              </a:rPr>
              <a:t>) ~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spin or proton density </a:t>
            </a:r>
            <a:r>
              <a:rPr lang="en-US" sz="1600" dirty="0">
                <a:ea typeface="+mn-ea"/>
              </a:rPr>
              <a:t>in (</a:t>
            </a:r>
            <a:r>
              <a:rPr lang="en-US" sz="1600" dirty="0" err="1">
                <a:ea typeface="+mn-ea"/>
              </a:rPr>
              <a:t>x,y</a:t>
            </a:r>
            <a:r>
              <a:rPr lang="en-US" sz="1600" dirty="0">
                <a:ea typeface="+mn-ea"/>
              </a:rPr>
              <a:t>)</a:t>
            </a:r>
          </a:p>
        </p:txBody>
      </p:sp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34F5C-B262-9F4B-91C0-DBAE1F4AF28C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8D445-EAF9-3746-86BC-A60160E14FAE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6672264" y="2286000"/>
            <a:ext cx="200025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 flipV="1">
            <a:off x="6672263" y="2314576"/>
            <a:ext cx="2095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aphicFrame>
        <p:nvGraphicFramePr>
          <p:cNvPr id="48135" name="Object 6"/>
          <p:cNvGraphicFramePr>
            <a:graphicFrameLocks noChangeAspect="1"/>
          </p:cNvGraphicFramePr>
          <p:nvPr/>
        </p:nvGraphicFramePr>
        <p:xfrm>
          <a:off x="4713288" y="3286125"/>
          <a:ext cx="5740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3" name="Equation" r:id="rId4" imgW="2870200" imgH="381000" progId="">
                  <p:embed/>
                </p:oleObj>
              </mc:Choice>
              <mc:Fallback>
                <p:oleObj name="Equation" r:id="rId4" imgW="2870200" imgH="381000" progId="">
                  <p:embed/>
                  <p:pic>
                    <p:nvPicPr>
                      <p:cNvPr id="481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3286125"/>
                        <a:ext cx="5740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7"/>
          <p:cNvGraphicFramePr>
            <a:graphicFrameLocks noChangeAspect="1"/>
          </p:cNvGraphicFramePr>
          <p:nvPr/>
        </p:nvGraphicFramePr>
        <p:xfrm>
          <a:off x="8435976" y="2423777"/>
          <a:ext cx="2317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4" name="Equation" r:id="rId6" imgW="126835" imgH="152202" progId="">
                  <p:embed/>
                </p:oleObj>
              </mc:Choice>
              <mc:Fallback>
                <p:oleObj name="Equation" r:id="rId6" imgW="126835" imgH="152202" progId="">
                  <p:embed/>
                  <p:pic>
                    <p:nvPicPr>
                      <p:cNvPr id="481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976" y="2423777"/>
                        <a:ext cx="231775" cy="2778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7" name="Group 31"/>
          <p:cNvGrpSpPr>
            <a:grpSpLocks/>
          </p:cNvGrpSpPr>
          <p:nvPr/>
        </p:nvGrpSpPr>
        <p:grpSpPr bwMode="auto">
          <a:xfrm>
            <a:off x="1952625" y="2835275"/>
            <a:ext cx="2592388" cy="1593850"/>
            <a:chOff x="1571625" y="4143380"/>
            <a:chExt cx="2591793" cy="1593661"/>
          </a:xfrm>
        </p:grpSpPr>
        <p:sp>
          <p:nvSpPr>
            <p:cNvPr id="48143" name="Line 12"/>
            <p:cNvSpPr>
              <a:spLocks noChangeShapeType="1"/>
            </p:cNvSpPr>
            <p:nvPr/>
          </p:nvSpPr>
          <p:spPr bwMode="auto">
            <a:xfrm flipH="1">
              <a:off x="1571625" y="5387975"/>
              <a:ext cx="2508250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4" name="Freeform 13"/>
            <p:cNvSpPr>
              <a:spLocks/>
            </p:cNvSpPr>
            <p:nvPr/>
          </p:nvSpPr>
          <p:spPr bwMode="auto">
            <a:xfrm>
              <a:off x="4059238" y="5362575"/>
              <a:ext cx="79375" cy="49213"/>
            </a:xfrm>
            <a:custGeom>
              <a:avLst/>
              <a:gdLst>
                <a:gd name="T0" fmla="*/ 0 w 50"/>
                <a:gd name="T1" fmla="*/ 0 h 31"/>
                <a:gd name="T2" fmla="*/ 2147483647 w 50"/>
                <a:gd name="T3" fmla="*/ 2147483647 h 31"/>
                <a:gd name="T4" fmla="*/ 2147483647 w 50"/>
                <a:gd name="T5" fmla="*/ 2147483647 h 31"/>
                <a:gd name="T6" fmla="*/ 2147483647 w 50"/>
                <a:gd name="T7" fmla="*/ 2147483647 h 31"/>
                <a:gd name="T8" fmla="*/ 0 w 50"/>
                <a:gd name="T9" fmla="*/ 2147483647 h 31"/>
                <a:gd name="T10" fmla="*/ 0 w 50"/>
                <a:gd name="T11" fmla="*/ 2147483647 h 31"/>
                <a:gd name="T12" fmla="*/ 2147483647 w 50"/>
                <a:gd name="T13" fmla="*/ 2147483647 h 31"/>
                <a:gd name="T14" fmla="*/ 0 w 50"/>
                <a:gd name="T15" fmla="*/ 2147483647 h 31"/>
                <a:gd name="T16" fmla="*/ 0 w 5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1"/>
                <a:gd name="T29" fmla="*/ 50 w 5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1">
                  <a:moveTo>
                    <a:pt x="0" y="0"/>
                  </a:moveTo>
                  <a:lnTo>
                    <a:pt x="25" y="10"/>
                  </a:lnTo>
                  <a:lnTo>
                    <a:pt x="50" y="16"/>
                  </a:lnTo>
                  <a:lnTo>
                    <a:pt x="25" y="21"/>
                  </a:lnTo>
                  <a:lnTo>
                    <a:pt x="0" y="31"/>
                  </a:lnTo>
                  <a:lnTo>
                    <a:pt x="9" y="1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5" name="Line 14"/>
            <p:cNvSpPr>
              <a:spLocks noChangeShapeType="1"/>
            </p:cNvSpPr>
            <p:nvPr/>
          </p:nvSpPr>
          <p:spPr bwMode="auto">
            <a:xfrm flipV="1">
              <a:off x="1706563" y="4232275"/>
              <a:ext cx="1588" cy="1312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6" name="Freeform 15"/>
            <p:cNvSpPr>
              <a:spLocks/>
            </p:cNvSpPr>
            <p:nvPr/>
          </p:nvSpPr>
          <p:spPr bwMode="auto">
            <a:xfrm>
              <a:off x="1681163" y="4173538"/>
              <a:ext cx="49213" cy="80963"/>
            </a:xfrm>
            <a:custGeom>
              <a:avLst/>
              <a:gdLst>
                <a:gd name="T0" fmla="*/ 2147483647 w 31"/>
                <a:gd name="T1" fmla="*/ 0 h 51"/>
                <a:gd name="T2" fmla="*/ 2147483647 w 31"/>
                <a:gd name="T3" fmla="*/ 2147483647 h 51"/>
                <a:gd name="T4" fmla="*/ 2147483647 w 31"/>
                <a:gd name="T5" fmla="*/ 2147483647 h 51"/>
                <a:gd name="T6" fmla="*/ 2147483647 w 31"/>
                <a:gd name="T7" fmla="*/ 2147483647 h 51"/>
                <a:gd name="T8" fmla="*/ 2147483647 w 31"/>
                <a:gd name="T9" fmla="*/ 2147483647 h 51"/>
                <a:gd name="T10" fmla="*/ 2147483647 w 31"/>
                <a:gd name="T11" fmla="*/ 2147483647 h 51"/>
                <a:gd name="T12" fmla="*/ 0 w 31"/>
                <a:gd name="T13" fmla="*/ 2147483647 h 51"/>
                <a:gd name="T14" fmla="*/ 2147483647 w 31"/>
                <a:gd name="T15" fmla="*/ 2147483647 h 51"/>
                <a:gd name="T16" fmla="*/ 2147483647 w 3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1"/>
                <a:gd name="T29" fmla="*/ 31 w 31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1">
                  <a:moveTo>
                    <a:pt x="16" y="0"/>
                  </a:moveTo>
                  <a:lnTo>
                    <a:pt x="21" y="26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16" y="41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1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7" name="Line 16"/>
            <p:cNvSpPr>
              <a:spLocks noChangeShapeType="1"/>
            </p:cNvSpPr>
            <p:nvPr/>
          </p:nvSpPr>
          <p:spPr bwMode="auto">
            <a:xfrm flipH="1">
              <a:off x="2522538" y="4697413"/>
              <a:ext cx="1390650" cy="1588"/>
            </a:xfrm>
            <a:prstGeom prst="line">
              <a:avLst/>
            </a:prstGeom>
            <a:noFill/>
            <a:ln w="0">
              <a:solidFill>
                <a:srgbClr val="4FB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8" name="Line 17"/>
            <p:cNvSpPr>
              <a:spLocks noChangeShapeType="1"/>
            </p:cNvSpPr>
            <p:nvPr/>
          </p:nvSpPr>
          <p:spPr bwMode="auto">
            <a:xfrm>
              <a:off x="2522538" y="4697413"/>
              <a:ext cx="1588" cy="690563"/>
            </a:xfrm>
            <a:prstGeom prst="line">
              <a:avLst/>
            </a:prstGeom>
            <a:noFill/>
            <a:ln w="0">
              <a:solidFill>
                <a:srgbClr val="4FB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149" name="TextBox 28"/>
            <p:cNvSpPr txBox="1">
              <a:spLocks noChangeArrowheads="1"/>
            </p:cNvSpPr>
            <p:nvPr/>
          </p:nvSpPr>
          <p:spPr bwMode="auto">
            <a:xfrm>
              <a:off x="2357422" y="5429264"/>
              <a:ext cx="413801" cy="30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TE</a:t>
              </a:r>
            </a:p>
          </p:txBody>
        </p:sp>
        <p:sp>
          <p:nvSpPr>
            <p:cNvPr id="48150" name="TextBox 29"/>
            <p:cNvSpPr txBox="1">
              <a:spLocks noChangeArrowheads="1"/>
            </p:cNvSpPr>
            <p:nvPr/>
          </p:nvSpPr>
          <p:spPr bwMode="auto">
            <a:xfrm>
              <a:off x="3929058" y="5429264"/>
              <a:ext cx="2343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</a:t>
              </a:r>
            </a:p>
          </p:txBody>
        </p:sp>
        <p:sp>
          <p:nvSpPr>
            <p:cNvPr id="48151" name="TextBox 30"/>
            <p:cNvSpPr txBox="1">
              <a:spLocks noChangeArrowheads="1"/>
            </p:cNvSpPr>
            <p:nvPr/>
          </p:nvSpPr>
          <p:spPr bwMode="auto">
            <a:xfrm>
              <a:off x="1785918" y="414338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G</a:t>
              </a:r>
              <a:r>
                <a:rPr kumimoji="0" lang="nl-BE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endPara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6810375" y="2786064"/>
            <a:ext cx="285750" cy="14287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Oval 18"/>
          <p:cNvSpPr>
            <a:spLocks noChangeArrowheads="1"/>
          </p:cNvSpPr>
          <p:nvPr/>
        </p:nvSpPr>
        <p:spPr bwMode="auto">
          <a:xfrm>
            <a:off x="9480377" y="3571876"/>
            <a:ext cx="473248" cy="252413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8140" name="TextBox 35"/>
          <p:cNvSpPr txBox="1">
            <a:spLocks noChangeArrowheads="1"/>
          </p:cNvSpPr>
          <p:nvPr/>
        </p:nvSpPr>
        <p:spPr bwMode="auto">
          <a:xfrm>
            <a:off x="9382125" y="2987675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charset="0"/>
                <a:ea typeface="ＭＳ Ｐゴシック" charset="0"/>
              </a:rPr>
              <a:t>w</a:t>
            </a: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(x)</a:t>
            </a:r>
          </a:p>
        </p:txBody>
      </p:sp>
      <p:cxnSp>
        <p:nvCxnSpPr>
          <p:cNvPr id="38" name="Straight Arrow Connector 37"/>
          <p:cNvCxnSpPr>
            <a:stCxn id="48139" idx="0"/>
            <a:endCxn id="48140" idx="2"/>
          </p:cNvCxnSpPr>
          <p:nvPr/>
        </p:nvCxnSpPr>
        <p:spPr>
          <a:xfrm flipV="1">
            <a:off x="9717001" y="3357563"/>
            <a:ext cx="8818" cy="214312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42" name="Object 27"/>
          <p:cNvGraphicFramePr>
            <a:graphicFrameLocks noChangeAspect="1"/>
          </p:cNvGraphicFramePr>
          <p:nvPr/>
        </p:nvGraphicFramePr>
        <p:xfrm>
          <a:off x="3360738" y="4908551"/>
          <a:ext cx="59991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5" name="Equation" r:id="rId8" imgW="2908300" imgH="495300" progId="">
                  <p:embed/>
                </p:oleObj>
              </mc:Choice>
              <mc:Fallback>
                <p:oleObj name="Equation" r:id="rId8" imgW="2908300" imgH="495300" progId="">
                  <p:embed/>
                  <p:pic>
                    <p:nvPicPr>
                      <p:cNvPr id="4814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4908551"/>
                        <a:ext cx="5999162" cy="1020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43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4"/>
            <a:ext cx="12191999" cy="210048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nl-BE" dirty="0">
              <a:latin typeface="Verdana" charset="0"/>
            </a:endParaRPr>
          </a:p>
          <a:p>
            <a:pPr lvl="1">
              <a:buFont typeface="Arial" charset="0"/>
              <a:buNone/>
            </a:pPr>
            <a:endParaRPr lang="nl-BE" dirty="0">
              <a:latin typeface="Verdana" charset="0"/>
            </a:endParaRPr>
          </a:p>
          <a:p>
            <a:pPr lvl="1">
              <a:buFont typeface="Arial" charset="0"/>
              <a:buNone/>
            </a:pPr>
            <a:endParaRPr lang="nl-BE" dirty="0">
              <a:latin typeface="Verdana" charset="0"/>
            </a:endParaRPr>
          </a:p>
          <a:p>
            <a:r>
              <a:rPr lang="nl-BE" dirty="0">
                <a:solidFill>
                  <a:schemeClr val="bg2"/>
                </a:solidFill>
                <a:latin typeface="Verdana" charset="0"/>
              </a:rPr>
              <a:t>Defining</a:t>
            </a: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r>
              <a:rPr lang="nl-BE" dirty="0">
                <a:solidFill>
                  <a:schemeClr val="bg2"/>
                </a:solidFill>
                <a:latin typeface="Verdana" charset="0"/>
              </a:rPr>
              <a:t>and </a:t>
            </a:r>
            <a:br>
              <a:rPr lang="nl-BE" dirty="0">
                <a:latin typeface="Verdana" charset="0"/>
              </a:rPr>
            </a:br>
            <a:br>
              <a:rPr lang="nl-BE" dirty="0">
                <a:latin typeface="Verdana" charset="0"/>
              </a:rPr>
            </a:br>
            <a:r>
              <a:rPr lang="en-US" dirty="0">
                <a:solidFill>
                  <a:schemeClr val="bg2"/>
                </a:solidFill>
                <a:latin typeface="Wingdings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Wingdings" charset="0"/>
              </a:rPr>
              <a:t>è</a:t>
            </a:r>
            <a:r>
              <a:rPr lang="en-US" dirty="0">
                <a:solidFill>
                  <a:schemeClr val="bg2"/>
                </a:solidFill>
                <a:latin typeface="Wingdings" charset="0"/>
              </a:rPr>
              <a:t>						</a:t>
            </a:r>
            <a:r>
              <a:rPr lang="nl-BE" dirty="0">
                <a:solidFill>
                  <a:schemeClr val="bg2"/>
                </a:solidFill>
                <a:latin typeface="Verdana" charset="0"/>
              </a:rPr>
              <a:t>for t    TE</a:t>
            </a: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br>
              <a:rPr lang="nl-BE" dirty="0">
                <a:solidFill>
                  <a:schemeClr val="bg2"/>
                </a:solidFill>
                <a:latin typeface="Verdana" charset="0"/>
              </a:rPr>
            </a:br>
            <a:r>
              <a:rPr lang="nl-BE" dirty="0">
                <a:solidFill>
                  <a:schemeClr val="bg2"/>
                </a:solidFill>
                <a:latin typeface="Verdana" charset="0"/>
              </a:rPr>
              <a:t>		</a:t>
            </a:r>
            <a:r>
              <a:rPr lang="en-US" sz="1800" b="1" dirty="0">
                <a:solidFill>
                  <a:schemeClr val="bg2"/>
                </a:solidFill>
                <a:latin typeface="Symbol" charset="0"/>
              </a:rPr>
              <a:t>w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(x) = </a:t>
            </a:r>
            <a:r>
              <a:rPr lang="en-US" sz="1800" b="1" dirty="0">
                <a:solidFill>
                  <a:schemeClr val="bg2"/>
                </a:solidFill>
                <a:latin typeface="Symbol" charset="0"/>
              </a:rPr>
              <a:t>g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Verdana" charset="0"/>
              </a:rPr>
              <a:t>G</a:t>
            </a:r>
            <a:r>
              <a:rPr lang="en-US" sz="1800" baseline="-25000" dirty="0" err="1">
                <a:solidFill>
                  <a:schemeClr val="bg2"/>
                </a:solidFill>
                <a:latin typeface="Verdana" charset="0"/>
              </a:rPr>
              <a:t>x</a:t>
            </a:r>
            <a:r>
              <a:rPr lang="en-US" sz="1800" baseline="-250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. </a:t>
            </a:r>
            <a:r>
              <a:rPr lang="en-US" sz="1800" dirty="0">
                <a:latin typeface="Verdana" charset="0"/>
              </a:rPr>
              <a:t>x</a:t>
            </a:r>
          </a:p>
          <a:p>
            <a:pPr>
              <a:lnSpc>
                <a:spcPct val="150000"/>
              </a:lnSpc>
              <a:buFont typeface="Verdana" charset="0"/>
              <a:buNone/>
            </a:pPr>
            <a:r>
              <a:rPr lang="en-US" sz="1800" dirty="0">
                <a:latin typeface="Verdana" charset="0"/>
              </a:rPr>
              <a:t>			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2</a:t>
            </a:r>
            <a:r>
              <a:rPr lang="en-US" sz="1800" b="1" dirty="0">
                <a:solidFill>
                  <a:schemeClr val="bg2"/>
                </a:solidFill>
                <a:latin typeface="Symbol" charset="0"/>
              </a:rPr>
              <a:t>p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k</a:t>
            </a:r>
            <a:r>
              <a:rPr lang="en-US" sz="1800" baseline="-25000" dirty="0">
                <a:solidFill>
                  <a:schemeClr val="bg2"/>
                </a:solidFill>
                <a:latin typeface="Verdana" charset="0"/>
              </a:rPr>
              <a:t>x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 = </a:t>
            </a:r>
            <a:r>
              <a:rPr lang="en-US" sz="1800" b="1" dirty="0">
                <a:solidFill>
                  <a:schemeClr val="bg2"/>
                </a:solidFill>
                <a:latin typeface="Symbol" charset="0"/>
              </a:rPr>
              <a:t>g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Verdana" charset="0"/>
              </a:rPr>
              <a:t>G</a:t>
            </a:r>
            <a:r>
              <a:rPr lang="en-US" sz="1800" baseline="-25000" dirty="0" err="1">
                <a:solidFill>
                  <a:schemeClr val="bg2"/>
                </a:solidFill>
                <a:latin typeface="Verdana" charset="0"/>
              </a:rPr>
              <a:t>x</a:t>
            </a:r>
            <a:r>
              <a:rPr lang="en-US" sz="1800" baseline="-250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Verdana" charset="0"/>
              </a:rPr>
              <a:t>. </a:t>
            </a:r>
            <a:r>
              <a:rPr lang="en-US" sz="1800" dirty="0">
                <a:latin typeface="Verdana" charset="0"/>
              </a:rPr>
              <a:t>(t – TE)</a:t>
            </a:r>
          </a:p>
          <a:p>
            <a:pPr lvl="1">
              <a:buFont typeface="Arial" charset="0"/>
              <a:buNone/>
            </a:pPr>
            <a:endParaRPr lang="nl-BE" dirty="0">
              <a:latin typeface="Verdana" charset="0"/>
            </a:endParaRPr>
          </a:p>
        </p:txBody>
      </p:sp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E4250-7F19-C642-8C62-8C34BC82E26C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43747-C6EE-CA4F-8EAB-1F95EAAAA719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0181" name="Object 33"/>
          <p:cNvGraphicFramePr>
            <a:graphicFrameLocks noChangeAspect="1"/>
          </p:cNvGraphicFramePr>
          <p:nvPr/>
        </p:nvGraphicFramePr>
        <p:xfrm>
          <a:off x="3738563" y="1785939"/>
          <a:ext cx="40878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4" name="Equation" r:id="rId4" imgW="1905000" imgH="368300" progId="">
                  <p:embed/>
                </p:oleObj>
              </mc:Choice>
              <mc:Fallback>
                <p:oleObj name="Equation" r:id="rId4" imgW="1905000" imgH="368300" progId="">
                  <p:embed/>
                  <p:pic>
                    <p:nvPicPr>
                      <p:cNvPr id="501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1785939"/>
                        <a:ext cx="40878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4"/>
          <p:cNvGraphicFramePr>
            <a:graphicFrameLocks noChangeAspect="1"/>
          </p:cNvGraphicFramePr>
          <p:nvPr/>
        </p:nvGraphicFramePr>
        <p:xfrm>
          <a:off x="3738564" y="2857500"/>
          <a:ext cx="32146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5" name="Equation" r:id="rId6" imgW="1498600" imgH="228600" progId="">
                  <p:embed/>
                </p:oleObj>
              </mc:Choice>
              <mc:Fallback>
                <p:oleObj name="Equation" r:id="rId6" imgW="1498600" imgH="228600" progId="">
                  <p:embed/>
                  <p:pic>
                    <p:nvPicPr>
                      <p:cNvPr id="501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4" y="2857500"/>
                        <a:ext cx="32146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35"/>
          <p:cNvGraphicFramePr>
            <a:graphicFrameLocks noChangeAspect="1"/>
          </p:cNvGraphicFramePr>
          <p:nvPr/>
        </p:nvGraphicFramePr>
        <p:xfrm>
          <a:off x="8150226" y="2928938"/>
          <a:ext cx="2317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6" name="Equation" r:id="rId8" imgW="126835" imgH="152202" progId="">
                  <p:embed/>
                </p:oleObj>
              </mc:Choice>
              <mc:Fallback>
                <p:oleObj name="Equation" r:id="rId8" imgW="126835" imgH="152202" progId="">
                  <p:embed/>
                  <p:pic>
                    <p:nvPicPr>
                      <p:cNvPr id="501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6" y="2928938"/>
                        <a:ext cx="231775" cy="2778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4" name="Group 47"/>
          <p:cNvGrpSpPr>
            <a:grpSpLocks/>
          </p:cNvGrpSpPr>
          <p:nvPr/>
        </p:nvGrpSpPr>
        <p:grpSpPr bwMode="auto">
          <a:xfrm>
            <a:off x="3217864" y="3714750"/>
            <a:ext cx="2592387" cy="1593850"/>
            <a:chOff x="1571625" y="4143380"/>
            <a:chExt cx="2591793" cy="1593661"/>
          </a:xfrm>
        </p:grpSpPr>
        <p:sp>
          <p:nvSpPr>
            <p:cNvPr id="50209" name="Line 12"/>
            <p:cNvSpPr>
              <a:spLocks noChangeShapeType="1"/>
            </p:cNvSpPr>
            <p:nvPr/>
          </p:nvSpPr>
          <p:spPr bwMode="auto">
            <a:xfrm flipH="1">
              <a:off x="1571625" y="5387975"/>
              <a:ext cx="2508250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0" name="Freeform 13"/>
            <p:cNvSpPr>
              <a:spLocks/>
            </p:cNvSpPr>
            <p:nvPr/>
          </p:nvSpPr>
          <p:spPr bwMode="auto">
            <a:xfrm>
              <a:off x="4059238" y="5362575"/>
              <a:ext cx="79375" cy="49213"/>
            </a:xfrm>
            <a:custGeom>
              <a:avLst/>
              <a:gdLst>
                <a:gd name="T0" fmla="*/ 0 w 50"/>
                <a:gd name="T1" fmla="*/ 0 h 31"/>
                <a:gd name="T2" fmla="*/ 2147483647 w 50"/>
                <a:gd name="T3" fmla="*/ 2147483647 h 31"/>
                <a:gd name="T4" fmla="*/ 2147483647 w 50"/>
                <a:gd name="T5" fmla="*/ 2147483647 h 31"/>
                <a:gd name="T6" fmla="*/ 2147483647 w 50"/>
                <a:gd name="T7" fmla="*/ 2147483647 h 31"/>
                <a:gd name="T8" fmla="*/ 0 w 50"/>
                <a:gd name="T9" fmla="*/ 2147483647 h 31"/>
                <a:gd name="T10" fmla="*/ 0 w 50"/>
                <a:gd name="T11" fmla="*/ 2147483647 h 31"/>
                <a:gd name="T12" fmla="*/ 2147483647 w 50"/>
                <a:gd name="T13" fmla="*/ 2147483647 h 31"/>
                <a:gd name="T14" fmla="*/ 0 w 50"/>
                <a:gd name="T15" fmla="*/ 2147483647 h 31"/>
                <a:gd name="T16" fmla="*/ 0 w 5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1"/>
                <a:gd name="T29" fmla="*/ 50 w 5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1">
                  <a:moveTo>
                    <a:pt x="0" y="0"/>
                  </a:moveTo>
                  <a:lnTo>
                    <a:pt x="25" y="10"/>
                  </a:lnTo>
                  <a:lnTo>
                    <a:pt x="50" y="16"/>
                  </a:lnTo>
                  <a:lnTo>
                    <a:pt x="25" y="21"/>
                  </a:lnTo>
                  <a:lnTo>
                    <a:pt x="0" y="31"/>
                  </a:lnTo>
                  <a:lnTo>
                    <a:pt x="9" y="1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1" name="Line 14"/>
            <p:cNvSpPr>
              <a:spLocks noChangeShapeType="1"/>
            </p:cNvSpPr>
            <p:nvPr/>
          </p:nvSpPr>
          <p:spPr bwMode="auto">
            <a:xfrm flipV="1">
              <a:off x="1706563" y="4232275"/>
              <a:ext cx="1588" cy="1312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2" name="Freeform 15"/>
            <p:cNvSpPr>
              <a:spLocks/>
            </p:cNvSpPr>
            <p:nvPr/>
          </p:nvSpPr>
          <p:spPr bwMode="auto">
            <a:xfrm>
              <a:off x="1681163" y="4173538"/>
              <a:ext cx="49213" cy="80963"/>
            </a:xfrm>
            <a:custGeom>
              <a:avLst/>
              <a:gdLst>
                <a:gd name="T0" fmla="*/ 2147483647 w 31"/>
                <a:gd name="T1" fmla="*/ 0 h 51"/>
                <a:gd name="T2" fmla="*/ 2147483647 w 31"/>
                <a:gd name="T3" fmla="*/ 2147483647 h 51"/>
                <a:gd name="T4" fmla="*/ 2147483647 w 31"/>
                <a:gd name="T5" fmla="*/ 2147483647 h 51"/>
                <a:gd name="T6" fmla="*/ 2147483647 w 31"/>
                <a:gd name="T7" fmla="*/ 2147483647 h 51"/>
                <a:gd name="T8" fmla="*/ 2147483647 w 31"/>
                <a:gd name="T9" fmla="*/ 2147483647 h 51"/>
                <a:gd name="T10" fmla="*/ 2147483647 w 31"/>
                <a:gd name="T11" fmla="*/ 2147483647 h 51"/>
                <a:gd name="T12" fmla="*/ 0 w 31"/>
                <a:gd name="T13" fmla="*/ 2147483647 h 51"/>
                <a:gd name="T14" fmla="*/ 2147483647 w 31"/>
                <a:gd name="T15" fmla="*/ 2147483647 h 51"/>
                <a:gd name="T16" fmla="*/ 2147483647 w 3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1"/>
                <a:gd name="T29" fmla="*/ 31 w 31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1">
                  <a:moveTo>
                    <a:pt x="16" y="0"/>
                  </a:moveTo>
                  <a:lnTo>
                    <a:pt x="21" y="26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16" y="41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1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3" name="Line 16"/>
            <p:cNvSpPr>
              <a:spLocks noChangeShapeType="1"/>
            </p:cNvSpPr>
            <p:nvPr/>
          </p:nvSpPr>
          <p:spPr bwMode="auto">
            <a:xfrm flipH="1">
              <a:off x="2522538" y="4697413"/>
              <a:ext cx="1390650" cy="1588"/>
            </a:xfrm>
            <a:prstGeom prst="line">
              <a:avLst/>
            </a:prstGeom>
            <a:noFill/>
            <a:ln w="0">
              <a:solidFill>
                <a:srgbClr val="4FB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4" name="Line 17"/>
            <p:cNvSpPr>
              <a:spLocks noChangeShapeType="1"/>
            </p:cNvSpPr>
            <p:nvPr/>
          </p:nvSpPr>
          <p:spPr bwMode="auto">
            <a:xfrm>
              <a:off x="2522538" y="4697413"/>
              <a:ext cx="1588" cy="690563"/>
            </a:xfrm>
            <a:prstGeom prst="line">
              <a:avLst/>
            </a:prstGeom>
            <a:noFill/>
            <a:ln w="0">
              <a:solidFill>
                <a:srgbClr val="4FB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215" name="TextBox 54"/>
            <p:cNvSpPr txBox="1">
              <a:spLocks noChangeArrowheads="1"/>
            </p:cNvSpPr>
            <p:nvPr/>
          </p:nvSpPr>
          <p:spPr bwMode="auto">
            <a:xfrm>
              <a:off x="2357422" y="5429264"/>
              <a:ext cx="413801" cy="30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TE</a:t>
              </a:r>
            </a:p>
          </p:txBody>
        </p:sp>
        <p:sp>
          <p:nvSpPr>
            <p:cNvPr id="50216" name="TextBox 55"/>
            <p:cNvSpPr txBox="1">
              <a:spLocks noChangeArrowheads="1"/>
            </p:cNvSpPr>
            <p:nvPr/>
          </p:nvSpPr>
          <p:spPr bwMode="auto">
            <a:xfrm>
              <a:off x="3929058" y="5429264"/>
              <a:ext cx="2343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</a:t>
              </a:r>
            </a:p>
          </p:txBody>
        </p:sp>
        <p:sp>
          <p:nvSpPr>
            <p:cNvPr id="50217" name="TextBox 56"/>
            <p:cNvSpPr txBox="1">
              <a:spLocks noChangeArrowheads="1"/>
            </p:cNvSpPr>
            <p:nvPr/>
          </p:nvSpPr>
          <p:spPr bwMode="auto">
            <a:xfrm>
              <a:off x="1785918" y="4143380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G</a:t>
              </a:r>
              <a:r>
                <a:rPr kumimoji="0" lang="nl-BE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endPara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50185" name="Object 27"/>
          <p:cNvGraphicFramePr>
            <a:graphicFrameLocks noChangeAspect="1"/>
          </p:cNvGraphicFramePr>
          <p:nvPr/>
        </p:nvGraphicFramePr>
        <p:xfrm>
          <a:off x="2452688" y="193676"/>
          <a:ext cx="59991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7" name="Equation" r:id="rId10" imgW="2908300" imgH="495300" progId="">
                  <p:embed/>
                </p:oleObj>
              </mc:Choice>
              <mc:Fallback>
                <p:oleObj name="Equation" r:id="rId10" imgW="2908300" imgH="495300" progId="">
                  <p:embed/>
                  <p:pic>
                    <p:nvPicPr>
                      <p:cNvPr id="5018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193676"/>
                        <a:ext cx="5999162" cy="1020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44"/>
          <p:cNvGraphicFramePr>
            <a:graphicFrameLocks noChangeAspect="1"/>
          </p:cNvGraphicFramePr>
          <p:nvPr/>
        </p:nvGraphicFramePr>
        <p:xfrm>
          <a:off x="3810001" y="1071563"/>
          <a:ext cx="27860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8" name="Equation" r:id="rId12" imgW="1193800" imgH="393700" progId="">
                  <p:embed/>
                </p:oleObj>
              </mc:Choice>
              <mc:Fallback>
                <p:oleObj name="Equation" r:id="rId12" imgW="1193800" imgH="393700" progId="">
                  <p:embed/>
                  <p:pic>
                    <p:nvPicPr>
                      <p:cNvPr id="5018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1071563"/>
                        <a:ext cx="2786063" cy="9191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7" name="Group 57"/>
          <p:cNvGrpSpPr>
            <a:grpSpLocks/>
          </p:cNvGrpSpPr>
          <p:nvPr/>
        </p:nvGrpSpPr>
        <p:grpSpPr bwMode="auto">
          <a:xfrm>
            <a:off x="6191251" y="3571875"/>
            <a:ext cx="2976563" cy="2686050"/>
            <a:chOff x="3428992" y="3571876"/>
            <a:chExt cx="2976952" cy="2686052"/>
          </a:xfrm>
        </p:grpSpPr>
        <p:grpSp>
          <p:nvGrpSpPr>
            <p:cNvPr id="50188" name="Group 35"/>
            <p:cNvGrpSpPr>
              <a:grpSpLocks/>
            </p:cNvGrpSpPr>
            <p:nvPr/>
          </p:nvGrpSpPr>
          <p:grpSpPr bwMode="auto">
            <a:xfrm>
              <a:off x="3428992" y="3714752"/>
              <a:ext cx="2566987" cy="2543176"/>
              <a:chOff x="5999163" y="3743325"/>
              <a:chExt cx="2566987" cy="2543176"/>
            </a:xfrm>
          </p:grpSpPr>
          <p:sp>
            <p:nvSpPr>
              <p:cNvPr id="50193" name="Freeform 7"/>
              <p:cNvSpPr>
                <a:spLocks/>
              </p:cNvSpPr>
              <p:nvPr/>
            </p:nvSpPr>
            <p:spPr bwMode="auto">
              <a:xfrm>
                <a:off x="8486775" y="4965700"/>
                <a:ext cx="79375" cy="47625"/>
              </a:xfrm>
              <a:custGeom>
                <a:avLst/>
                <a:gdLst>
                  <a:gd name="T0" fmla="*/ 0 w 50"/>
                  <a:gd name="T1" fmla="*/ 0 h 30"/>
                  <a:gd name="T2" fmla="*/ 0 w 50"/>
                  <a:gd name="T3" fmla="*/ 0 h 30"/>
                  <a:gd name="T4" fmla="*/ 2147483647 w 50"/>
                  <a:gd name="T5" fmla="*/ 2147483647 h 30"/>
                  <a:gd name="T6" fmla="*/ 2147483647 w 50"/>
                  <a:gd name="T7" fmla="*/ 2147483647 h 30"/>
                  <a:gd name="T8" fmla="*/ 2147483647 w 50"/>
                  <a:gd name="T9" fmla="*/ 2147483647 h 30"/>
                  <a:gd name="T10" fmla="*/ 0 w 50"/>
                  <a:gd name="T11" fmla="*/ 2147483647 h 30"/>
                  <a:gd name="T12" fmla="*/ 0 w 50"/>
                  <a:gd name="T13" fmla="*/ 2147483647 h 30"/>
                  <a:gd name="T14" fmla="*/ 2147483647 w 50"/>
                  <a:gd name="T15" fmla="*/ 2147483647 h 30"/>
                  <a:gd name="T16" fmla="*/ 0 w 50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0"/>
                  <a:gd name="T29" fmla="*/ 50 w 5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0">
                    <a:moveTo>
                      <a:pt x="0" y="0"/>
                    </a:moveTo>
                    <a:lnTo>
                      <a:pt x="0" y="0"/>
                    </a:lnTo>
                    <a:lnTo>
                      <a:pt x="25" y="9"/>
                    </a:lnTo>
                    <a:lnTo>
                      <a:pt x="50" y="15"/>
                    </a:lnTo>
                    <a:lnTo>
                      <a:pt x="25" y="21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4" name="Freeform 19"/>
              <p:cNvSpPr>
                <a:spLocks/>
              </p:cNvSpPr>
              <p:nvPr/>
            </p:nvSpPr>
            <p:spPr bwMode="auto">
              <a:xfrm>
                <a:off x="7272338" y="3743325"/>
                <a:ext cx="49212" cy="79375"/>
              </a:xfrm>
              <a:custGeom>
                <a:avLst/>
                <a:gdLst>
                  <a:gd name="T0" fmla="*/ 2147483647 w 31"/>
                  <a:gd name="T1" fmla="*/ 0 h 50"/>
                  <a:gd name="T2" fmla="*/ 2147483647 w 31"/>
                  <a:gd name="T3" fmla="*/ 2147483647 h 50"/>
                  <a:gd name="T4" fmla="*/ 2147483647 w 31"/>
                  <a:gd name="T5" fmla="*/ 2147483647 h 50"/>
                  <a:gd name="T6" fmla="*/ 2147483647 w 31"/>
                  <a:gd name="T7" fmla="*/ 2147483647 h 50"/>
                  <a:gd name="T8" fmla="*/ 2147483647 w 31"/>
                  <a:gd name="T9" fmla="*/ 2147483647 h 50"/>
                  <a:gd name="T10" fmla="*/ 2147483647 w 31"/>
                  <a:gd name="T11" fmla="*/ 2147483647 h 50"/>
                  <a:gd name="T12" fmla="*/ 0 w 31"/>
                  <a:gd name="T13" fmla="*/ 2147483647 h 50"/>
                  <a:gd name="T14" fmla="*/ 0 w 31"/>
                  <a:gd name="T15" fmla="*/ 2147483647 h 50"/>
                  <a:gd name="T16" fmla="*/ 2147483647 w 31"/>
                  <a:gd name="T17" fmla="*/ 2147483647 h 50"/>
                  <a:gd name="T18" fmla="*/ 2147483647 w 31"/>
                  <a:gd name="T19" fmla="*/ 2147483647 h 50"/>
                  <a:gd name="T20" fmla="*/ 2147483647 w 3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50"/>
                  <a:gd name="T35" fmla="*/ 31 w 31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50">
                    <a:moveTo>
                      <a:pt x="15" y="0"/>
                    </a:moveTo>
                    <a:lnTo>
                      <a:pt x="18" y="13"/>
                    </a:lnTo>
                    <a:lnTo>
                      <a:pt x="21" y="25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15" y="41"/>
                    </a:lnTo>
                    <a:lnTo>
                      <a:pt x="0" y="50"/>
                    </a:lnTo>
                    <a:lnTo>
                      <a:pt x="10" y="25"/>
                    </a:lnTo>
                    <a:lnTo>
                      <a:pt x="12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5" name="Rectangle 20"/>
              <p:cNvSpPr>
                <a:spLocks noChangeArrowheads="1"/>
              </p:cNvSpPr>
              <p:nvPr/>
            </p:nvSpPr>
            <p:spPr bwMode="auto">
              <a:xfrm>
                <a:off x="7296150" y="4976813"/>
                <a:ext cx="706437" cy="25400"/>
              </a:xfrm>
              <a:prstGeom prst="rect">
                <a:avLst/>
              </a:prstGeom>
              <a:solidFill>
                <a:schemeClr val="tx1"/>
              </a:solidFill>
              <a:ln w="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6" name="Freeform 21"/>
              <p:cNvSpPr>
                <a:spLocks/>
              </p:cNvSpPr>
              <p:nvPr/>
            </p:nvSpPr>
            <p:spPr bwMode="auto">
              <a:xfrm>
                <a:off x="7918450" y="4894263"/>
                <a:ext cx="315912" cy="192088"/>
              </a:xfrm>
              <a:custGeom>
                <a:avLst/>
                <a:gdLst>
                  <a:gd name="T0" fmla="*/ 2147483647 w 199"/>
                  <a:gd name="T1" fmla="*/ 0 h 121"/>
                  <a:gd name="T2" fmla="*/ 2147483647 w 199"/>
                  <a:gd name="T3" fmla="*/ 2147483647 h 121"/>
                  <a:gd name="T4" fmla="*/ 2147483647 w 199"/>
                  <a:gd name="T5" fmla="*/ 2147483647 h 121"/>
                  <a:gd name="T6" fmla="*/ 2147483647 w 199"/>
                  <a:gd name="T7" fmla="*/ 2147483647 h 121"/>
                  <a:gd name="T8" fmla="*/ 2147483647 w 199"/>
                  <a:gd name="T9" fmla="*/ 2147483647 h 121"/>
                  <a:gd name="T10" fmla="*/ 0 w 199"/>
                  <a:gd name="T11" fmla="*/ 2147483647 h 121"/>
                  <a:gd name="T12" fmla="*/ 2147483647 w 199"/>
                  <a:gd name="T13" fmla="*/ 2147483647 h 121"/>
                  <a:gd name="T14" fmla="*/ 0 w 199"/>
                  <a:gd name="T15" fmla="*/ 2147483647 h 121"/>
                  <a:gd name="T16" fmla="*/ 2147483647 w 199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9"/>
                  <a:gd name="T28" fmla="*/ 0 h 121"/>
                  <a:gd name="T29" fmla="*/ 199 w 199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9" h="121">
                    <a:moveTo>
                      <a:pt x="2" y="0"/>
                    </a:moveTo>
                    <a:lnTo>
                      <a:pt x="99" y="38"/>
                    </a:lnTo>
                    <a:lnTo>
                      <a:pt x="199" y="60"/>
                    </a:lnTo>
                    <a:lnTo>
                      <a:pt x="99" y="82"/>
                    </a:lnTo>
                    <a:lnTo>
                      <a:pt x="2" y="121"/>
                    </a:lnTo>
                    <a:lnTo>
                      <a:pt x="0" y="120"/>
                    </a:lnTo>
                    <a:lnTo>
                      <a:pt x="36" y="6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7" name="Line 22"/>
              <p:cNvSpPr>
                <a:spLocks noChangeShapeType="1"/>
              </p:cNvSpPr>
              <p:nvPr/>
            </p:nvSpPr>
            <p:spPr bwMode="auto">
              <a:xfrm flipH="1" flipV="1">
                <a:off x="7918450" y="4895850"/>
                <a:ext cx="57150" cy="93663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8" name="Line 23"/>
              <p:cNvSpPr>
                <a:spLocks noChangeShapeType="1"/>
              </p:cNvSpPr>
              <p:nvPr/>
            </p:nvSpPr>
            <p:spPr bwMode="auto">
              <a:xfrm flipV="1">
                <a:off x="7918450" y="4894263"/>
                <a:ext cx="3175" cy="1588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99" name="Line 24"/>
              <p:cNvSpPr>
                <a:spLocks noChangeShapeType="1"/>
              </p:cNvSpPr>
              <p:nvPr/>
            </p:nvSpPr>
            <p:spPr bwMode="auto">
              <a:xfrm>
                <a:off x="7921625" y="4894263"/>
                <a:ext cx="153987" cy="60325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0" name="Line 25"/>
              <p:cNvSpPr>
                <a:spLocks noChangeShapeType="1"/>
              </p:cNvSpPr>
              <p:nvPr/>
            </p:nvSpPr>
            <p:spPr bwMode="auto">
              <a:xfrm>
                <a:off x="8075613" y="4954588"/>
                <a:ext cx="158750" cy="34925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1" name="Line 26"/>
              <p:cNvSpPr>
                <a:spLocks noChangeShapeType="1"/>
              </p:cNvSpPr>
              <p:nvPr/>
            </p:nvSpPr>
            <p:spPr bwMode="auto">
              <a:xfrm flipH="1">
                <a:off x="8075613" y="4989513"/>
                <a:ext cx="158750" cy="34925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2" name="Line 27"/>
              <p:cNvSpPr>
                <a:spLocks noChangeShapeType="1"/>
              </p:cNvSpPr>
              <p:nvPr/>
            </p:nvSpPr>
            <p:spPr bwMode="auto">
              <a:xfrm flipH="1">
                <a:off x="7921625" y="5024438"/>
                <a:ext cx="153987" cy="61913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3" name="Line 28"/>
              <p:cNvSpPr>
                <a:spLocks noChangeShapeType="1"/>
              </p:cNvSpPr>
              <p:nvPr/>
            </p:nvSpPr>
            <p:spPr bwMode="auto">
              <a:xfrm flipH="1" flipV="1">
                <a:off x="7918450" y="5084763"/>
                <a:ext cx="3175" cy="1588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4" name="Line 29"/>
              <p:cNvSpPr>
                <a:spLocks noChangeShapeType="1"/>
              </p:cNvSpPr>
              <p:nvPr/>
            </p:nvSpPr>
            <p:spPr bwMode="auto">
              <a:xfrm flipV="1">
                <a:off x="7918450" y="4989513"/>
                <a:ext cx="57150" cy="95250"/>
              </a:xfrm>
              <a:prstGeom prst="line">
                <a:avLst/>
              </a:prstGeom>
              <a:noFill/>
              <a:ln w="9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5" name="Freeform 30"/>
              <p:cNvSpPr>
                <a:spLocks/>
              </p:cNvSpPr>
              <p:nvPr/>
            </p:nvSpPr>
            <p:spPr bwMode="auto">
              <a:xfrm>
                <a:off x="7272338" y="4965700"/>
                <a:ext cx="38100" cy="36513"/>
              </a:xfrm>
              <a:custGeom>
                <a:avLst/>
                <a:gdLst>
                  <a:gd name="T0" fmla="*/ 2147483647 w 24"/>
                  <a:gd name="T1" fmla="*/ 0 h 23"/>
                  <a:gd name="T2" fmla="*/ 2147483647 w 24"/>
                  <a:gd name="T3" fmla="*/ 2147483647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2147483647 w 24"/>
                  <a:gd name="T9" fmla="*/ 2147483647 h 23"/>
                  <a:gd name="T10" fmla="*/ 2147483647 w 24"/>
                  <a:gd name="T11" fmla="*/ 2147483647 h 23"/>
                  <a:gd name="T12" fmla="*/ 2147483647 w 24"/>
                  <a:gd name="T13" fmla="*/ 2147483647 h 23"/>
                  <a:gd name="T14" fmla="*/ 2147483647 w 24"/>
                  <a:gd name="T15" fmla="*/ 2147483647 h 23"/>
                  <a:gd name="T16" fmla="*/ 2147483647 w 24"/>
                  <a:gd name="T17" fmla="*/ 2147483647 h 23"/>
                  <a:gd name="T18" fmla="*/ 2147483647 w 24"/>
                  <a:gd name="T19" fmla="*/ 2147483647 h 23"/>
                  <a:gd name="T20" fmla="*/ 2147483647 w 24"/>
                  <a:gd name="T21" fmla="*/ 2147483647 h 23"/>
                  <a:gd name="T22" fmla="*/ 2147483647 w 24"/>
                  <a:gd name="T23" fmla="*/ 2147483647 h 23"/>
                  <a:gd name="T24" fmla="*/ 0 w 24"/>
                  <a:gd name="T25" fmla="*/ 2147483647 h 23"/>
                  <a:gd name="T26" fmla="*/ 2147483647 w 24"/>
                  <a:gd name="T27" fmla="*/ 2147483647 h 23"/>
                  <a:gd name="T28" fmla="*/ 2147483647 w 24"/>
                  <a:gd name="T29" fmla="*/ 2147483647 h 23"/>
                  <a:gd name="T30" fmla="*/ 2147483647 w 24"/>
                  <a:gd name="T31" fmla="*/ 2147483647 h 23"/>
                  <a:gd name="T32" fmla="*/ 2147483647 w 2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3"/>
                  <a:gd name="T53" fmla="*/ 24 w 24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3">
                    <a:moveTo>
                      <a:pt x="12" y="0"/>
                    </a:moveTo>
                    <a:lnTo>
                      <a:pt x="16" y="1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3"/>
                    </a:lnTo>
                    <a:lnTo>
                      <a:pt x="7" y="22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6" name="Freeform 31"/>
              <p:cNvSpPr>
                <a:spLocks noEditPoints="1"/>
              </p:cNvSpPr>
              <p:nvPr/>
            </p:nvSpPr>
            <p:spPr bwMode="auto">
              <a:xfrm>
                <a:off x="7259638" y="4953000"/>
                <a:ext cx="63500" cy="63500"/>
              </a:xfrm>
              <a:custGeom>
                <a:avLst/>
                <a:gdLst>
                  <a:gd name="T0" fmla="*/ 2147483647 w 40"/>
                  <a:gd name="T1" fmla="*/ 2147483647 h 40"/>
                  <a:gd name="T2" fmla="*/ 2147483647 w 40"/>
                  <a:gd name="T3" fmla="*/ 2147483647 h 40"/>
                  <a:gd name="T4" fmla="*/ 2147483647 w 40"/>
                  <a:gd name="T5" fmla="*/ 2147483647 h 40"/>
                  <a:gd name="T6" fmla="*/ 2147483647 w 40"/>
                  <a:gd name="T7" fmla="*/ 2147483647 h 40"/>
                  <a:gd name="T8" fmla="*/ 2147483647 w 40"/>
                  <a:gd name="T9" fmla="*/ 2147483647 h 40"/>
                  <a:gd name="T10" fmla="*/ 2147483647 w 40"/>
                  <a:gd name="T11" fmla="*/ 2147483647 h 40"/>
                  <a:gd name="T12" fmla="*/ 2147483647 w 40"/>
                  <a:gd name="T13" fmla="*/ 2147483647 h 40"/>
                  <a:gd name="T14" fmla="*/ 2147483647 w 40"/>
                  <a:gd name="T15" fmla="*/ 2147483647 h 40"/>
                  <a:gd name="T16" fmla="*/ 2147483647 w 40"/>
                  <a:gd name="T17" fmla="*/ 2147483647 h 40"/>
                  <a:gd name="T18" fmla="*/ 2147483647 w 40"/>
                  <a:gd name="T19" fmla="*/ 2147483647 h 40"/>
                  <a:gd name="T20" fmla="*/ 2147483647 w 40"/>
                  <a:gd name="T21" fmla="*/ 2147483647 h 40"/>
                  <a:gd name="T22" fmla="*/ 2147483647 w 40"/>
                  <a:gd name="T23" fmla="*/ 2147483647 h 40"/>
                  <a:gd name="T24" fmla="*/ 2147483647 w 40"/>
                  <a:gd name="T25" fmla="*/ 2147483647 h 40"/>
                  <a:gd name="T26" fmla="*/ 2147483647 w 40"/>
                  <a:gd name="T27" fmla="*/ 2147483647 h 40"/>
                  <a:gd name="T28" fmla="*/ 2147483647 w 40"/>
                  <a:gd name="T29" fmla="*/ 2147483647 h 40"/>
                  <a:gd name="T30" fmla="*/ 2147483647 w 40"/>
                  <a:gd name="T31" fmla="*/ 2147483647 h 40"/>
                  <a:gd name="T32" fmla="*/ 2147483647 w 40"/>
                  <a:gd name="T33" fmla="*/ 0 h 40"/>
                  <a:gd name="T34" fmla="*/ 2147483647 w 40"/>
                  <a:gd name="T35" fmla="*/ 2147483647 h 40"/>
                  <a:gd name="T36" fmla="*/ 2147483647 w 40"/>
                  <a:gd name="T37" fmla="*/ 2147483647 h 40"/>
                  <a:gd name="T38" fmla="*/ 2147483647 w 40"/>
                  <a:gd name="T39" fmla="*/ 2147483647 h 40"/>
                  <a:gd name="T40" fmla="*/ 2147483647 w 40"/>
                  <a:gd name="T41" fmla="*/ 2147483647 h 40"/>
                  <a:gd name="T42" fmla="*/ 2147483647 w 40"/>
                  <a:gd name="T43" fmla="*/ 2147483647 h 40"/>
                  <a:gd name="T44" fmla="*/ 2147483647 w 40"/>
                  <a:gd name="T45" fmla="*/ 2147483647 h 40"/>
                  <a:gd name="T46" fmla="*/ 2147483647 w 40"/>
                  <a:gd name="T47" fmla="*/ 2147483647 h 40"/>
                  <a:gd name="T48" fmla="*/ 2147483647 w 40"/>
                  <a:gd name="T49" fmla="*/ 2147483647 h 40"/>
                  <a:gd name="T50" fmla="*/ 2147483647 w 40"/>
                  <a:gd name="T51" fmla="*/ 2147483647 h 40"/>
                  <a:gd name="T52" fmla="*/ 2147483647 w 40"/>
                  <a:gd name="T53" fmla="*/ 2147483647 h 40"/>
                  <a:gd name="T54" fmla="*/ 2147483647 w 40"/>
                  <a:gd name="T55" fmla="*/ 2147483647 h 40"/>
                  <a:gd name="T56" fmla="*/ 2147483647 w 40"/>
                  <a:gd name="T57" fmla="*/ 2147483647 h 40"/>
                  <a:gd name="T58" fmla="*/ 2147483647 w 40"/>
                  <a:gd name="T59" fmla="*/ 2147483647 h 40"/>
                  <a:gd name="T60" fmla="*/ 2147483647 w 40"/>
                  <a:gd name="T61" fmla="*/ 2147483647 h 40"/>
                  <a:gd name="T62" fmla="*/ 2147483647 w 40"/>
                  <a:gd name="T63" fmla="*/ 2147483647 h 40"/>
                  <a:gd name="T64" fmla="*/ 2147483647 w 40"/>
                  <a:gd name="T65" fmla="*/ 2147483647 h 40"/>
                  <a:gd name="T66" fmla="*/ 2147483647 w 40"/>
                  <a:gd name="T67" fmla="*/ 2147483647 h 40"/>
                  <a:gd name="T68" fmla="*/ 2147483647 w 40"/>
                  <a:gd name="T69" fmla="*/ 2147483647 h 40"/>
                  <a:gd name="T70" fmla="*/ 2147483647 w 40"/>
                  <a:gd name="T71" fmla="*/ 2147483647 h 40"/>
                  <a:gd name="T72" fmla="*/ 2147483647 w 40"/>
                  <a:gd name="T73" fmla="*/ 2147483647 h 40"/>
                  <a:gd name="T74" fmla="*/ 2147483647 w 40"/>
                  <a:gd name="T75" fmla="*/ 2147483647 h 40"/>
                  <a:gd name="T76" fmla="*/ 2147483647 w 40"/>
                  <a:gd name="T77" fmla="*/ 2147483647 h 40"/>
                  <a:gd name="T78" fmla="*/ 2147483647 w 40"/>
                  <a:gd name="T79" fmla="*/ 2147483647 h 40"/>
                  <a:gd name="T80" fmla="*/ 2147483647 w 40"/>
                  <a:gd name="T81" fmla="*/ 2147483647 h 40"/>
                  <a:gd name="T82" fmla="*/ 2147483647 w 40"/>
                  <a:gd name="T83" fmla="*/ 2147483647 h 40"/>
                  <a:gd name="T84" fmla="*/ 0 w 40"/>
                  <a:gd name="T85" fmla="*/ 2147483647 h 40"/>
                  <a:gd name="T86" fmla="*/ 0 w 40"/>
                  <a:gd name="T87" fmla="*/ 2147483647 h 40"/>
                  <a:gd name="T88" fmla="*/ 2147483647 w 40"/>
                  <a:gd name="T89" fmla="*/ 2147483647 h 40"/>
                  <a:gd name="T90" fmla="*/ 2147483647 w 40"/>
                  <a:gd name="T91" fmla="*/ 2147483647 h 40"/>
                  <a:gd name="T92" fmla="*/ 2147483647 w 40"/>
                  <a:gd name="T93" fmla="*/ 2147483647 h 40"/>
                  <a:gd name="T94" fmla="*/ 2147483647 w 40"/>
                  <a:gd name="T95" fmla="*/ 2147483647 h 40"/>
                  <a:gd name="T96" fmla="*/ 2147483647 w 40"/>
                  <a:gd name="T97" fmla="*/ 2147483647 h 40"/>
                  <a:gd name="T98" fmla="*/ 2147483647 w 40"/>
                  <a:gd name="T99" fmla="*/ 2147483647 h 40"/>
                  <a:gd name="T100" fmla="*/ 2147483647 w 40"/>
                  <a:gd name="T101" fmla="*/ 2147483647 h 40"/>
                  <a:gd name="T102" fmla="*/ 2147483647 w 40"/>
                  <a:gd name="T103" fmla="*/ 0 h 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"/>
                  <a:gd name="T157" fmla="*/ 0 h 40"/>
                  <a:gd name="T158" fmla="*/ 40 w 40"/>
                  <a:gd name="T159" fmla="*/ 40 h 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" h="40">
                    <a:moveTo>
                      <a:pt x="20" y="16"/>
                    </a:moveTo>
                    <a:lnTo>
                      <a:pt x="18" y="16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close/>
                    <a:moveTo>
                      <a:pt x="20" y="0"/>
                    </a:moveTo>
                    <a:lnTo>
                      <a:pt x="24" y="1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6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39" y="25"/>
                    </a:lnTo>
                    <a:lnTo>
                      <a:pt x="38" y="27"/>
                    </a:lnTo>
                    <a:lnTo>
                      <a:pt x="37" y="30"/>
                    </a:lnTo>
                    <a:lnTo>
                      <a:pt x="34" y="34"/>
                    </a:lnTo>
                    <a:lnTo>
                      <a:pt x="31" y="35"/>
                    </a:lnTo>
                    <a:lnTo>
                      <a:pt x="28" y="38"/>
                    </a:lnTo>
                    <a:lnTo>
                      <a:pt x="24" y="39"/>
                    </a:lnTo>
                    <a:lnTo>
                      <a:pt x="20" y="40"/>
                    </a:lnTo>
                    <a:lnTo>
                      <a:pt x="15" y="39"/>
                    </a:lnTo>
                    <a:lnTo>
                      <a:pt x="12" y="38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7" name="Line 18"/>
              <p:cNvSpPr>
                <a:spLocks noChangeShapeType="1"/>
              </p:cNvSpPr>
              <p:nvPr/>
            </p:nvSpPr>
            <p:spPr bwMode="auto">
              <a:xfrm flipV="1">
                <a:off x="7296150" y="3802063"/>
                <a:ext cx="1587" cy="24844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08" name="Line 6"/>
              <p:cNvSpPr>
                <a:spLocks noChangeShapeType="1"/>
              </p:cNvSpPr>
              <p:nvPr/>
            </p:nvSpPr>
            <p:spPr bwMode="auto">
              <a:xfrm flipH="1">
                <a:off x="5999163" y="4989513"/>
                <a:ext cx="2508250" cy="15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6072198" y="4786322"/>
              <a:ext cx="3337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k</a:t>
              </a:r>
              <a:r>
                <a:rPr kumimoji="0" lang="nl-BE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endPara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190" name="TextBox 44"/>
            <p:cNvSpPr txBox="1">
              <a:spLocks noChangeArrowheads="1"/>
            </p:cNvSpPr>
            <p:nvPr/>
          </p:nvSpPr>
          <p:spPr bwMode="auto">
            <a:xfrm>
              <a:off x="4786314" y="3571876"/>
              <a:ext cx="3337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k</a:t>
              </a:r>
              <a:r>
                <a:rPr kumimoji="0" lang="nl-BE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191" name="TextBox 45"/>
            <p:cNvSpPr txBox="1">
              <a:spLocks noChangeArrowheads="1"/>
            </p:cNvSpPr>
            <p:nvPr/>
          </p:nvSpPr>
          <p:spPr bwMode="auto">
            <a:xfrm>
              <a:off x="4857752" y="5000636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s(t)</a:t>
              </a:r>
            </a:p>
          </p:txBody>
        </p:sp>
      </p:grpSp>
      <p:graphicFrame>
        <p:nvGraphicFramePr>
          <p:cNvPr id="43" name="Object 37"/>
          <p:cNvGraphicFramePr>
            <a:graphicFrameLocks noChangeAspect="1"/>
          </p:cNvGraphicFramePr>
          <p:nvPr/>
        </p:nvGraphicFramePr>
        <p:xfrm>
          <a:off x="6456040" y="3789040"/>
          <a:ext cx="399992" cy="40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9" name="Equation" r:id="rId14" imgW="164520" imgH="164520" progId="">
                  <p:embed/>
                </p:oleObj>
              </mc:Choice>
              <mc:Fallback>
                <p:oleObj name="Equation" r:id="rId14" imgW="164520" imgH="164520" progId="">
                  <p:embed/>
                  <p:pic>
                    <p:nvPicPr>
                      <p:cNvPr id="4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3789040"/>
                        <a:ext cx="399992" cy="40004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15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857875"/>
          </a:xfrm>
        </p:spPr>
        <p:txBody>
          <a:bodyPr/>
          <a:lstStyle/>
          <a:p>
            <a:pPr marL="457200" indent="-457200">
              <a:buFont typeface="Calibri" charset="0"/>
              <a:buAutoNum type="arabicPeriod" startAt="2"/>
            </a:pPr>
            <a:r>
              <a:rPr lang="en-US">
                <a:latin typeface="Verdana" charset="0"/>
              </a:rPr>
              <a:t>General  case: </a:t>
            </a:r>
            <a:r>
              <a:rPr lang="en-US" b="1">
                <a:latin typeface="Verdana" charset="0"/>
              </a:rPr>
              <a:t>G</a:t>
            </a:r>
            <a:r>
              <a:rPr lang="en-US">
                <a:latin typeface="Verdana" charset="0"/>
              </a:rPr>
              <a:t>(t)</a:t>
            </a:r>
          </a:p>
          <a:p>
            <a:pPr marL="457200" indent="-457200">
              <a:buNone/>
            </a:pPr>
            <a:endParaRPr lang="fr-BE">
              <a:latin typeface="Verdana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  <a:latin typeface="Verdana" charset="0"/>
              </a:rPr>
              <a:t> 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	</a:t>
            </a:r>
            <a:r>
              <a:rPr lang="en-US" sz="1800">
                <a:solidFill>
                  <a:schemeClr val="bg2"/>
                </a:solidFill>
                <a:latin typeface="Wingdings" charset="0"/>
              </a:rPr>
              <a:t>è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en-US" sz="1800">
                <a:solidFill>
                  <a:schemeClr val="bg2"/>
                </a:solidFill>
                <a:latin typeface="Wingdings" charset="0"/>
              </a:rPr>
              <a:t>	</a:t>
            </a:r>
            <a:r>
              <a:rPr lang="en-US" sz="1800">
                <a:solidFill>
                  <a:schemeClr val="bg2"/>
                </a:solidFill>
                <a:latin typeface="Verdana" charset="0"/>
              </a:rPr>
              <a:t>define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en-US" sz="1800">
                <a:solidFill>
                  <a:schemeClr val="bg2"/>
                </a:solidFill>
                <a:latin typeface="Wingdings" charset="0"/>
              </a:rPr>
              <a:t>	è</a:t>
            </a:r>
          </a:p>
          <a:p>
            <a:pPr marL="457200" indent="-457200">
              <a:lnSpc>
                <a:spcPct val="150000"/>
              </a:lnSpc>
              <a:buNone/>
            </a:pPr>
            <a:endParaRPr lang="fr-BE" sz="1800">
              <a:solidFill>
                <a:schemeClr val="bg2"/>
              </a:solidFill>
              <a:latin typeface="Wingdings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Wingdings" charset="0"/>
              </a:rPr>
              <a:t>	</a:t>
            </a:r>
            <a:r>
              <a:rPr lang="fr-BE" sz="1800">
                <a:solidFill>
                  <a:schemeClr val="bg2"/>
                </a:solidFill>
                <a:latin typeface="Verdana" charset="0"/>
              </a:rPr>
              <a:t>Fourier transform:</a:t>
            </a: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if					   and time-independent</a:t>
            </a:r>
          </a:p>
          <a:p>
            <a:pPr marL="457200" indent="-457200">
              <a:lnSpc>
                <a:spcPct val="150000"/>
              </a:lnSpc>
              <a:buNone/>
            </a:pPr>
            <a:endParaRPr lang="fr-BE" sz="1800">
              <a:solidFill>
                <a:schemeClr val="bg2"/>
              </a:solidFill>
              <a:latin typeface="Verdana" charset="0"/>
            </a:endParaRPr>
          </a:p>
          <a:p>
            <a:pPr marL="457200" indent="-457200">
              <a:buNone/>
            </a:pPr>
            <a:r>
              <a:rPr lang="fr-BE" sz="1800">
                <a:solidFill>
                  <a:schemeClr val="bg2"/>
                </a:solidFill>
                <a:latin typeface="Verdana" charset="0"/>
              </a:rPr>
              <a:t>	then				   </a:t>
            </a:r>
            <a:r>
              <a:rPr lang="fr-BE" b="1">
                <a:solidFill>
                  <a:srgbClr val="FF0000"/>
                </a:solidFill>
                <a:latin typeface="Verdana" charset="0"/>
              </a:rPr>
              <a:t>k</a:t>
            </a:r>
            <a:r>
              <a:rPr lang="fr-BE">
                <a:solidFill>
                  <a:srgbClr val="FF0000"/>
                </a:solidFill>
                <a:latin typeface="Verdana" charset="0"/>
              </a:rPr>
              <a:t>-theorem </a:t>
            </a:r>
            <a:endParaRPr lang="nl-BE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B2BE0-B021-A64F-9396-3BECF876FAA1}" type="datetime1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18/10/2021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K.U.Leuven – UZ Leuven Medical Imaging Research Center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12962-BC6B-6943-BFBF-954B19793446}" type="slidenum"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2229" name="Object 6"/>
          <p:cNvGraphicFramePr>
            <a:graphicFrameLocks noChangeAspect="1"/>
          </p:cNvGraphicFramePr>
          <p:nvPr/>
        </p:nvGraphicFramePr>
        <p:xfrm>
          <a:off x="5241925" y="357188"/>
          <a:ext cx="2211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" name="Equation" r:id="rId4" imgW="1244600" imgH="203200" progId="">
                  <p:embed/>
                </p:oleObj>
              </mc:Choice>
              <mc:Fallback>
                <p:oleObj name="Equation" r:id="rId4" imgW="1244600" imgH="203200" progId="">
                  <p:embed/>
                  <p:pic>
                    <p:nvPicPr>
                      <p:cNvPr id="522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357188"/>
                        <a:ext cx="2211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8"/>
          <p:cNvGraphicFramePr>
            <a:graphicFrameLocks noChangeAspect="1"/>
          </p:cNvGraphicFramePr>
          <p:nvPr/>
        </p:nvGraphicFramePr>
        <p:xfrm>
          <a:off x="2960689" y="815976"/>
          <a:ext cx="61356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" name="Equation" r:id="rId6" imgW="3454400" imgH="546100" progId="">
                  <p:embed/>
                </p:oleObj>
              </mc:Choice>
              <mc:Fallback>
                <p:oleObj name="Equation" r:id="rId6" imgW="3454400" imgH="546100" progId="">
                  <p:embed/>
                  <p:pic>
                    <p:nvPicPr>
                      <p:cNvPr id="522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815976"/>
                        <a:ext cx="6135687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9"/>
          <p:cNvGraphicFramePr>
            <a:graphicFrameLocks noChangeAspect="1"/>
          </p:cNvGraphicFramePr>
          <p:nvPr/>
        </p:nvGraphicFramePr>
        <p:xfrm>
          <a:off x="3452813" y="1871664"/>
          <a:ext cx="21653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9" name="Equation" r:id="rId8" imgW="1218671" imgH="393529" progId="">
                  <p:embed/>
                </p:oleObj>
              </mc:Choice>
              <mc:Fallback>
                <p:oleObj name="Equation" r:id="rId8" imgW="1218671" imgH="393529" progId="">
                  <p:embed/>
                  <p:pic>
                    <p:nvPicPr>
                      <p:cNvPr id="522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871664"/>
                        <a:ext cx="21653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11"/>
          <p:cNvGraphicFramePr>
            <a:graphicFrameLocks noChangeAspect="1"/>
          </p:cNvGraphicFramePr>
          <p:nvPr/>
        </p:nvGraphicFramePr>
        <p:xfrm>
          <a:off x="2960689" y="2571751"/>
          <a:ext cx="54816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0" name="Equation" r:id="rId10" imgW="3086100" imgH="495300" progId="">
                  <p:embed/>
                </p:oleObj>
              </mc:Choice>
              <mc:Fallback>
                <p:oleObj name="Equation" r:id="rId10" imgW="3086100" imgH="495300" progId="">
                  <p:embed/>
                  <p:pic>
                    <p:nvPicPr>
                      <p:cNvPr id="522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2571751"/>
                        <a:ext cx="5481637" cy="879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12"/>
          <p:cNvGraphicFramePr>
            <a:graphicFrameLocks noChangeAspect="1"/>
          </p:cNvGraphicFramePr>
          <p:nvPr/>
        </p:nvGraphicFramePr>
        <p:xfrm>
          <a:off x="4953000" y="3621088"/>
          <a:ext cx="4375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1" name="Equation" r:id="rId12" imgW="2463800" imgH="254000" progId="">
                  <p:embed/>
                </p:oleObj>
              </mc:Choice>
              <mc:Fallback>
                <p:oleObj name="Equation" r:id="rId12" imgW="2463800" imgH="254000" progId="">
                  <p:embed/>
                  <p:pic>
                    <p:nvPicPr>
                      <p:cNvPr id="522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21088"/>
                        <a:ext cx="43751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3"/>
          <p:cNvGraphicFramePr>
            <a:graphicFrameLocks noChangeAspect="1"/>
          </p:cNvGraphicFramePr>
          <p:nvPr/>
        </p:nvGraphicFramePr>
        <p:xfrm>
          <a:off x="2809876" y="4703763"/>
          <a:ext cx="38131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2" name="Equation" r:id="rId14" imgW="2146300" imgH="368300" progId="">
                  <p:embed/>
                </p:oleObj>
              </mc:Choice>
              <mc:Fallback>
                <p:oleObj name="Equation" r:id="rId14" imgW="2146300" imgH="368300" progId="">
                  <p:embed/>
                  <p:pic>
                    <p:nvPicPr>
                      <p:cNvPr id="522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4703763"/>
                        <a:ext cx="38131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4"/>
          <p:cNvGraphicFramePr>
            <a:graphicFrameLocks noChangeAspect="1"/>
          </p:cNvGraphicFramePr>
          <p:nvPr/>
        </p:nvGraphicFramePr>
        <p:xfrm>
          <a:off x="3309939" y="5786439"/>
          <a:ext cx="3316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3" name="Equation" r:id="rId16" imgW="1866900" imgH="241300" progId="">
                  <p:embed/>
                </p:oleObj>
              </mc:Choice>
              <mc:Fallback>
                <p:oleObj name="Equation" r:id="rId16" imgW="1866900" imgH="241300" progId="">
                  <p:embed/>
                  <p:pic>
                    <p:nvPicPr>
                      <p:cNvPr id="5223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5786439"/>
                        <a:ext cx="3316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7417594" y="4036219"/>
            <a:ext cx="1143000" cy="78581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596064" y="4775201"/>
            <a:ext cx="1000125" cy="2143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10563" y="3571875"/>
            <a:ext cx="214312" cy="2857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81751" y="4632325"/>
            <a:ext cx="214313" cy="2857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500" y="5572126"/>
            <a:ext cx="3500438" cy="714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41" name="Rectangle 21"/>
          <p:cNvSpPr>
            <a:spLocks noChangeArrowheads="1"/>
          </p:cNvSpPr>
          <p:nvPr/>
        </p:nvSpPr>
        <p:spPr bwMode="auto">
          <a:xfrm>
            <a:off x="7881938" y="4068763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 motion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(breathing, blood flow, ...)</a:t>
            </a:r>
          </a:p>
        </p:txBody>
      </p:sp>
      <p:sp>
        <p:nvSpPr>
          <p:cNvPr id="52242" name="Rectangle 22"/>
          <p:cNvSpPr>
            <a:spLocks noChangeArrowheads="1"/>
          </p:cNvSpPr>
          <p:nvPr/>
        </p:nvSpPr>
        <p:spPr bwMode="auto">
          <a:xfrm>
            <a:off x="4310063" y="4068763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short measurement interval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(read out period) -&gt; t = t*</a:t>
            </a:r>
          </a:p>
        </p:txBody>
      </p:sp>
    </p:spTree>
    <p:extLst>
      <p:ext uri="{BB962C8B-B14F-4D97-AF65-F5344CB8AC3E}">
        <p14:creationId xmlns:p14="http://schemas.microsoft.com/office/powerpoint/2010/main" val="27078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14"/>
            <a:ext cx="12192000" cy="1137902"/>
          </a:xfrm>
        </p:spPr>
        <p:txBody>
          <a:bodyPr/>
          <a:lstStyle/>
          <a:p>
            <a:pPr algn="ctr"/>
            <a:r>
              <a:rPr lang="en-US" sz="4400" dirty="0"/>
              <a:t>Signal Model with Gradients</a:t>
            </a:r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22263"/>
              </p:ext>
            </p:extLst>
          </p:nvPr>
        </p:nvGraphicFramePr>
        <p:xfrm>
          <a:off x="3150880" y="4465956"/>
          <a:ext cx="42148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6" name="Equation" r:id="rId3" imgW="2247840" imgH="431640" progId="Equation.DSMT4">
                  <p:embed/>
                </p:oleObj>
              </mc:Choice>
              <mc:Fallback>
                <p:oleObj name="Equation" r:id="rId3" imgW="2247840" imgH="431640" progId="Equation.DSMT4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880" y="4465956"/>
                        <a:ext cx="421481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79363"/>
              </p:ext>
            </p:extLst>
          </p:nvPr>
        </p:nvGraphicFramePr>
        <p:xfrm>
          <a:off x="3921946" y="4094370"/>
          <a:ext cx="2211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7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46" y="4094370"/>
                        <a:ext cx="2211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5648"/>
              </p:ext>
            </p:extLst>
          </p:nvPr>
        </p:nvGraphicFramePr>
        <p:xfrm>
          <a:off x="6968089" y="3821701"/>
          <a:ext cx="1489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089" y="3821701"/>
                        <a:ext cx="1489075" cy="698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6232851" y="4041567"/>
            <a:ext cx="697130" cy="360362"/>
          </a:xfrm>
          <a:prstGeom prst="right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37056"/>
              </p:ext>
            </p:extLst>
          </p:nvPr>
        </p:nvGraphicFramePr>
        <p:xfrm>
          <a:off x="3170339" y="5111656"/>
          <a:ext cx="63166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9" name="Equation" r:id="rId9" imgW="3555720" imgH="545760" progId="Equation.DSMT4">
                  <p:embed/>
                </p:oleObj>
              </mc:Choice>
              <mc:Fallback>
                <p:oleObj name="Equation" r:id="rId9" imgW="3555720" imgH="545760" progId="Equation.DSMT4">
                  <p:embed/>
                  <p:pic>
                    <p:nvPicPr>
                      <p:cNvPr id="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339" y="5111656"/>
                        <a:ext cx="6316662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577798" y="3821701"/>
            <a:ext cx="7159620" cy="295232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83262"/>
              </p:ext>
            </p:extLst>
          </p:nvPr>
        </p:nvGraphicFramePr>
        <p:xfrm>
          <a:off x="3009847" y="2314334"/>
          <a:ext cx="2714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0" name="Equation" r:id="rId11" imgW="1447800" imgH="381000" progId="">
                  <p:embed/>
                </p:oleObj>
              </mc:Choice>
              <mc:Fallback>
                <p:oleObj name="Equation" r:id="rId11" imgW="1447800" imgH="381000" progId="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847" y="2314334"/>
                        <a:ext cx="2714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 bwMode="auto">
          <a:xfrm>
            <a:off x="6325428" y="2403236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Spin-Echo Signal Model for a Whole Object with a 90˚ Pulse in the Rotating Frame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6133335" y="5919834"/>
            <a:ext cx="2323829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Model with Gradient Fields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577798" y="1289143"/>
            <a:ext cx="7159620" cy="21391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879976" y="3371964"/>
            <a:ext cx="648072" cy="449736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54042"/>
              </p:ext>
            </p:extLst>
          </p:nvPr>
        </p:nvGraphicFramePr>
        <p:xfrm>
          <a:off x="3022662" y="1491459"/>
          <a:ext cx="3181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1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62" y="1491459"/>
                        <a:ext cx="3181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6325428" y="1467777"/>
            <a:ext cx="3059010" cy="7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Signal Model for a Whole Object </a:t>
            </a:r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lab frame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503357" y="4553919"/>
            <a:ext cx="2923640" cy="494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18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in the k-space</a:t>
            </a:r>
          </a:p>
        </p:txBody>
      </p:sp>
    </p:spTree>
    <p:extLst>
      <p:ext uri="{BB962C8B-B14F-4D97-AF65-F5344CB8AC3E}">
        <p14:creationId xmlns:p14="http://schemas.microsoft.com/office/powerpoint/2010/main" val="3065193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Phase/Frequency Encoding (</a:t>
            </a:r>
            <a:r>
              <a:rPr lang="el-GR" sz="4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prep / t - take)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6326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5026325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152523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7152523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76663" y="3845876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9176663" y="380051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026327" y="5436273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5899485" y="4272608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8900000" flipH="1">
            <a:off x="9100466" y="4350385"/>
            <a:ext cx="93269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943526" y="3838768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943525" y="3793410"/>
            <a:ext cx="0" cy="1865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132691" y="5344011"/>
            <a:ext cx="184524" cy="1845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759961" y="6275448"/>
            <a:ext cx="2464907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3" name="Curved Connector 22"/>
          <p:cNvCxnSpPr>
            <a:stCxn id="21" idx="1"/>
            <a:endCxn id="20" idx="2"/>
          </p:cNvCxnSpPr>
          <p:nvPr/>
        </p:nvCxnSpPr>
        <p:spPr bwMode="auto">
          <a:xfrm rot="10800000" flipH="1">
            <a:off x="1759960" y="5528535"/>
            <a:ext cx="464993" cy="884682"/>
          </a:xfrm>
          <a:prstGeom prst="curvedConnector4">
            <a:avLst>
              <a:gd name="adj1" fmla="val -49162"/>
              <a:gd name="adj2" fmla="val 57786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3623758" y="5924746"/>
            <a:ext cx="2123593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l" eaLnBrk="1" hangingPunct="1">
              <a:defRPr/>
            </a:pP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6" name="Curved Connector 25"/>
          <p:cNvCxnSpPr>
            <a:stCxn id="25" idx="1"/>
          </p:cNvCxnSpPr>
          <p:nvPr/>
        </p:nvCxnSpPr>
        <p:spPr bwMode="auto">
          <a:xfrm rot="10800000" flipH="1">
            <a:off x="3623757" y="5436273"/>
            <a:ext cx="1398222" cy="626242"/>
          </a:xfrm>
          <a:prstGeom prst="curvedConnector3">
            <a:avLst>
              <a:gd name="adj1" fmla="val -16349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5884334" y="6161814"/>
            <a:ext cx="2140731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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pe_x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31" name="Curved Connector 30"/>
          <p:cNvCxnSpPr>
            <a:stCxn id="30" idx="0"/>
          </p:cNvCxnSpPr>
          <p:nvPr/>
        </p:nvCxnSpPr>
        <p:spPr bwMode="auto">
          <a:xfrm rot="16200000" flipV="1">
            <a:off x="5945965" y="5153078"/>
            <a:ext cx="1428601" cy="5888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Title 1"/>
          <p:cNvSpPr txBox="1">
            <a:spLocks/>
          </p:cNvSpPr>
          <p:nvPr/>
        </p:nvSpPr>
        <p:spPr bwMode="auto">
          <a:xfrm>
            <a:off x="8551332" y="5919003"/>
            <a:ext cx="1964269" cy="2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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t/2, 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  <a:r>
              <a:rPr lang="en-US" sz="1600" kern="0" baseline="-25000" dirty="0" err="1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t/2</a:t>
            </a:r>
            <a:endParaRPr lang="en-US" sz="1600" kern="0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35" name="Curved Connector 34"/>
          <p:cNvCxnSpPr>
            <a:stCxn id="34" idx="1"/>
          </p:cNvCxnSpPr>
          <p:nvPr/>
        </p:nvCxnSpPr>
        <p:spPr bwMode="auto">
          <a:xfrm rot="10800000" flipH="1">
            <a:off x="8551331" y="4726102"/>
            <a:ext cx="620986" cy="1330670"/>
          </a:xfrm>
          <a:prstGeom prst="curvedConnector4">
            <a:avLst>
              <a:gd name="adj1" fmla="val -36812"/>
              <a:gd name="adj2" fmla="val 55177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22" y="1914051"/>
            <a:ext cx="7967355" cy="956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79" y="2875920"/>
            <a:ext cx="5817138" cy="860832"/>
          </a:xfrm>
          <a:prstGeom prst="rect">
            <a:avLst/>
          </a:prstGeom>
        </p:spPr>
      </p:pic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112321" y="1631042"/>
            <a:ext cx="5816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Signal model used in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the undergraduate lecture:</a:t>
            </a:r>
          </a:p>
        </p:txBody>
      </p:sp>
    </p:spTree>
    <p:extLst>
      <p:ext uri="{BB962C8B-B14F-4D97-AF65-F5344CB8AC3E}">
        <p14:creationId xmlns:p14="http://schemas.microsoft.com/office/powerpoint/2010/main" val="165870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Initial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64689"/>
            <a:ext cx="7219950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536" y="4666256"/>
            <a:ext cx="85960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ea typeface="ＭＳ Ｐゴシック" charset="0"/>
              </a:rPr>
              <a:t>Over a time interval [0, t], the “phase factor” is given by the above equation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(note that the phase increment rate is an inner product of the gradient vector G and the positional vector </a:t>
            </a:r>
            <a:r>
              <a:rPr lang="en-US" sz="2000" b="1" i="1" dirty="0">
                <a:solidFill>
                  <a:srgbClr val="0000FF"/>
                </a:solidFill>
                <a:ea typeface="ＭＳ Ｐゴシック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)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a typeface="ＭＳ Ｐゴシック" charset="0"/>
              </a:rPr>
              <a:t>If you </a:t>
            </a:r>
            <a:r>
              <a:rPr lang="en-US" sz="2000" b="1" u="sng" dirty="0">
                <a:solidFill>
                  <a:srgbClr val="FF0000"/>
                </a:solidFill>
              </a:rPr>
              <a:t>don’t measure </a:t>
            </a:r>
            <a:r>
              <a:rPr lang="en-US" sz="2000" b="1" dirty="0">
                <a:solidFill>
                  <a:srgbClr val="FF0000"/>
                </a:solidFill>
              </a:rPr>
              <a:t>over [t, t+</a:t>
            </a:r>
            <a:r>
              <a:rPr lang="el-GR" sz="2000" b="1" dirty="0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t] you accumulate the phase factor.</a:t>
            </a:r>
          </a:p>
          <a:p>
            <a:pPr lvl="0">
              <a:defRPr/>
            </a:pPr>
            <a:r>
              <a:rPr lang="en-US" sz="2000" b="1" dirty="0">
                <a:solidFill>
                  <a:srgbClr val="FF0000"/>
                </a:solidFill>
              </a:rPr>
              <a:t>If you </a:t>
            </a:r>
            <a:r>
              <a:rPr lang="en-US" sz="2000" b="1" u="sng" dirty="0">
                <a:solidFill>
                  <a:srgbClr val="FF0000"/>
                </a:solidFill>
              </a:rPr>
              <a:t>measure</a:t>
            </a:r>
            <a:r>
              <a:rPr lang="en-US" sz="2000" b="1" dirty="0">
                <a:solidFill>
                  <a:srgbClr val="FF0000"/>
                </a:solidFill>
              </a:rPr>
              <a:t> over [t, t+</a:t>
            </a:r>
            <a:r>
              <a:rPr lang="el-GR" sz="2000" b="1" dirty="0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t] you obtain a single k sample at the location determined by the current phase factor.</a:t>
            </a:r>
          </a:p>
        </p:txBody>
      </p:sp>
    </p:spTree>
    <p:extLst>
      <p:ext uri="{BB962C8B-B14F-4D97-AF65-F5344CB8AC3E}">
        <p14:creationId xmlns:p14="http://schemas.microsoft.com/office/powerpoint/2010/main" val="159913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5" y="1366079"/>
            <a:ext cx="8672478" cy="3301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27" y="4211038"/>
            <a:ext cx="5574737" cy="252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819"/>
          </a:xfrm>
        </p:spPr>
        <p:txBody>
          <a:bodyPr/>
          <a:lstStyle/>
          <a:p>
            <a:r>
              <a:rPr lang="en-US" sz="4400" dirty="0"/>
              <a:t>Trajectory in the k-space</a:t>
            </a:r>
          </a:p>
        </p:txBody>
      </p:sp>
    </p:spTree>
    <p:extLst>
      <p:ext uri="{BB962C8B-B14F-4D97-AF65-F5344CB8AC3E}">
        <p14:creationId xmlns:p14="http://schemas.microsoft.com/office/powerpoint/2010/main" val="2676158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Summary: K-Theorem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527145" y="2373845"/>
          <a:ext cx="61356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0" name="Equation" r:id="rId3" imgW="3454200" imgH="545760" progId="Equation.DSMT4">
                  <p:embed/>
                </p:oleObj>
              </mc:Choice>
              <mc:Fallback>
                <p:oleObj name="Equation" r:id="rId3" imgW="3454200" imgH="54576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145" y="2373845"/>
                        <a:ext cx="6135687" cy="969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9"/>
              <p:cNvSpPr txBox="1"/>
              <p:nvPr/>
            </p:nvSpPr>
            <p:spPr bwMode="auto">
              <a:xfrm>
                <a:off x="6223000" y="3238500"/>
                <a:ext cx="2165350" cy="700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)≜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3000" y="3238500"/>
                <a:ext cx="2165350" cy="700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2527145" y="3949686"/>
          <a:ext cx="54816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1" name="Equation" r:id="rId6" imgW="3085920" imgH="495000" progId="Equation.DSMT4">
                  <p:embed/>
                </p:oleObj>
              </mc:Choice>
              <mc:Fallback>
                <p:oleObj name="Equation" r:id="rId6" imgW="3085920" imgH="49500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145" y="3949686"/>
                        <a:ext cx="5481637" cy="879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197528" y="1577872"/>
          <a:ext cx="7260386" cy="79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2" name="Equation" r:id="rId8" imgW="2552400" imgH="279360" progId="Equation.DSMT4">
                  <p:embed/>
                </p:oleObj>
              </mc:Choice>
              <mc:Fallback>
                <p:oleObj name="Equation" r:id="rId8" imgW="2552400" imgH="27936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28" y="1577872"/>
                        <a:ext cx="7260386" cy="795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5492287" y="5968178"/>
          <a:ext cx="6531076" cy="84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3" name="Equation" r:id="rId10" imgW="1866600" imgH="241200" progId="Equation.DSMT4">
                  <p:embed/>
                </p:oleObj>
              </mc:Choice>
              <mc:Fallback>
                <p:oleObj name="Equation" r:id="rId10" imgW="1866600" imgH="241200" progId="Equation.DSMT4">
                  <p:embed/>
                  <p:pic>
                    <p:nvPicPr>
                      <p:cNvPr id="1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287" y="5968178"/>
                        <a:ext cx="6531076" cy="84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855260" y="4856785"/>
            <a:ext cx="2307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Little Motion r(t)=r(t*)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064955" y="4901052"/>
            <a:ext cx="240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Quick Readout t = t*</a:t>
            </a:r>
          </a:p>
        </p:txBody>
      </p:sp>
      <p:cxnSp>
        <p:nvCxnSpPr>
          <p:cNvPr id="21" name="Curved Connector 20"/>
          <p:cNvCxnSpPr>
            <a:stCxn id="18" idx="0"/>
          </p:cNvCxnSpPr>
          <p:nvPr/>
        </p:nvCxnSpPr>
        <p:spPr bwMode="auto">
          <a:xfrm rot="5400000" flipH="1" flipV="1">
            <a:off x="5269896" y="4094791"/>
            <a:ext cx="804328" cy="80819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urved Connector 21"/>
          <p:cNvCxnSpPr>
            <a:stCxn id="17" idx="0"/>
          </p:cNvCxnSpPr>
          <p:nvPr/>
        </p:nvCxnSpPr>
        <p:spPr bwMode="auto">
          <a:xfrm rot="16200000" flipV="1">
            <a:off x="7289312" y="4137315"/>
            <a:ext cx="523589" cy="91535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2527145" y="5348406"/>
          <a:ext cx="3835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4" name="Equation" r:id="rId12" imgW="2158920" imgH="457200" progId="Equation.DSMT4">
                  <p:embed/>
                </p:oleObj>
              </mc:Choice>
              <mc:Fallback>
                <p:oleObj name="Equation" r:id="rId12" imgW="2158920" imgH="457200" progId="Equation.DSMT4">
                  <p:embed/>
                  <p:pic>
                    <p:nvPicPr>
                      <p:cNvPr id="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145" y="5348406"/>
                        <a:ext cx="3835400" cy="811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61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 Copy (For Correct Typesetting)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80" y="1489320"/>
            <a:ext cx="7169840" cy="53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MRI Data &amp; Image</a:t>
            </a:r>
          </a:p>
        </p:txBody>
      </p:sp>
      <p:pic>
        <p:nvPicPr>
          <p:cNvPr id="4" name="Picture 1026" descr="raw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00" y="2110355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7" descr="mod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50" y="2110355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3281695" y="5739542"/>
            <a:ext cx="5676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1" hangingPunct="1">
              <a:defRPr/>
            </a:pPr>
            <a:r>
              <a:rPr lang="en-US" sz="1800" b="1" dirty="0">
                <a:latin typeface="+mn-lt"/>
              </a:rPr>
              <a:t>Modulus of s(t)			    IFT of F(</a:t>
            </a:r>
            <a:r>
              <a:rPr lang="en-US" sz="1800" b="1" dirty="0" err="1">
                <a:latin typeface="+mn-lt"/>
              </a:rPr>
              <a:t>k</a:t>
            </a:r>
            <a:r>
              <a:rPr lang="en-US" sz="1800" b="1" baseline="-25000" dirty="0" err="1">
                <a:latin typeface="+mn-lt"/>
              </a:rPr>
              <a:t>x</a:t>
            </a:r>
            <a:r>
              <a:rPr lang="en-US" sz="1800" b="1" dirty="0">
                <a:latin typeface="+mn-lt"/>
              </a:rPr>
              <a:t>, </a:t>
            </a:r>
            <a:r>
              <a:rPr lang="en-US" sz="1800" b="1" dirty="0" err="1">
                <a:latin typeface="+mn-lt"/>
              </a:rPr>
              <a:t>k</a:t>
            </a:r>
            <a:r>
              <a:rPr lang="en-US" sz="1800" b="1" baseline="-25000" dirty="0" err="1">
                <a:latin typeface="+mn-lt"/>
              </a:rPr>
              <a:t>y</a:t>
            </a:r>
            <a:r>
              <a:rPr lang="en-US" sz="1800" b="1" dirty="0">
                <a:latin typeface="+mn-lt"/>
              </a:rPr>
              <a:t>)</a:t>
            </a:r>
          </a:p>
        </p:txBody>
      </p:sp>
      <p:sp>
        <p:nvSpPr>
          <p:cNvPr id="7" name="Line 1041"/>
          <p:cNvSpPr>
            <a:spLocks noChangeShapeType="1"/>
          </p:cNvSpPr>
          <p:nvPr/>
        </p:nvSpPr>
        <p:spPr bwMode="auto">
          <a:xfrm>
            <a:off x="6284750" y="3955029"/>
            <a:ext cx="3481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Line 1042"/>
          <p:cNvSpPr>
            <a:spLocks noChangeShapeType="1"/>
          </p:cNvSpPr>
          <p:nvPr/>
        </p:nvSpPr>
        <p:spPr bwMode="auto">
          <a:xfrm flipH="1" flipV="1">
            <a:off x="8004011" y="2194489"/>
            <a:ext cx="22226" cy="34369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Text Box 1043"/>
          <p:cNvSpPr txBox="1">
            <a:spLocks noChangeArrowheads="1"/>
          </p:cNvSpPr>
          <p:nvPr/>
        </p:nvSpPr>
        <p:spPr bwMode="auto">
          <a:xfrm>
            <a:off x="9515311" y="3920104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8075449" y="2083367"/>
            <a:ext cx="303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1" name="Text Box 1046"/>
          <p:cNvSpPr txBox="1">
            <a:spLocks noChangeArrowheads="1"/>
          </p:cNvSpPr>
          <p:nvPr/>
        </p:nvSpPr>
        <p:spPr bwMode="auto">
          <a:xfrm>
            <a:off x="5522750" y="3918518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k</a:t>
            </a:r>
            <a:r>
              <a:rPr lang="en-US" sz="1800" baseline="-25000">
                <a:solidFill>
                  <a:srgbClr val="FFFFFF"/>
                </a:solidFill>
              </a:rPr>
              <a:t>x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 Box 1049"/>
          <p:cNvSpPr txBox="1">
            <a:spLocks noChangeArrowheads="1"/>
          </p:cNvSpPr>
          <p:nvPr/>
        </p:nvSpPr>
        <p:spPr bwMode="auto">
          <a:xfrm>
            <a:off x="4782975" y="5212330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rgbClr val="FFFFFF"/>
                </a:solidFill>
              </a:rPr>
              <a:t>k-space</a:t>
            </a:r>
          </a:p>
        </p:txBody>
      </p:sp>
      <p:sp>
        <p:nvSpPr>
          <p:cNvPr id="13" name="Line 1050"/>
          <p:cNvSpPr>
            <a:spLocks noChangeShapeType="1"/>
          </p:cNvSpPr>
          <p:nvPr/>
        </p:nvSpPr>
        <p:spPr bwMode="auto">
          <a:xfrm>
            <a:off x="2395375" y="3920435"/>
            <a:ext cx="350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4" name="Line 1051"/>
          <p:cNvSpPr>
            <a:spLocks noChangeShapeType="1"/>
          </p:cNvSpPr>
          <p:nvPr/>
        </p:nvSpPr>
        <p:spPr bwMode="auto">
          <a:xfrm flipV="1">
            <a:off x="4144799" y="2194491"/>
            <a:ext cx="0" cy="3468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5" name="Text Box 1052"/>
          <p:cNvSpPr txBox="1">
            <a:spLocks noChangeArrowheads="1"/>
          </p:cNvSpPr>
          <p:nvPr/>
        </p:nvSpPr>
        <p:spPr bwMode="auto">
          <a:xfrm>
            <a:off x="4195599" y="2096067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FFFFFF"/>
                </a:solidFill>
              </a:rPr>
              <a:t>k</a:t>
            </a:r>
            <a:r>
              <a:rPr lang="en-US" sz="1800" baseline="-25000">
                <a:solidFill>
                  <a:srgbClr val="FFFFFF"/>
                </a:solidFill>
              </a:rPr>
              <a:t>y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053"/>
          <p:cNvSpPr>
            <a:spLocks noChangeArrowheads="1"/>
          </p:cNvSpPr>
          <p:nvPr/>
        </p:nvSpPr>
        <p:spPr bwMode="auto">
          <a:xfrm>
            <a:off x="2384262" y="2275454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</a:rPr>
              <a:t>s(t) = F(</a:t>
            </a:r>
            <a:r>
              <a:rPr lang="en-US" sz="2000" dirty="0" err="1">
                <a:solidFill>
                  <a:srgbClr val="FFFFFF"/>
                </a:solidFill>
                <a:ea typeface="ＭＳ Ｐゴシック" charset="0"/>
              </a:rPr>
              <a:t>k</a:t>
            </a:r>
            <a:r>
              <a:rPr lang="en-US" sz="2000" baseline="-25000" dirty="0" err="1">
                <a:solidFill>
                  <a:srgbClr val="FFFFFF"/>
                </a:solidFill>
                <a:ea typeface="ＭＳ Ｐゴシック" charset="0"/>
              </a:rPr>
              <a:t>x</a:t>
            </a:r>
            <a:r>
              <a:rPr lang="en-US" sz="2000" dirty="0" err="1">
                <a:solidFill>
                  <a:srgbClr val="FFFFFF"/>
                </a:solidFill>
                <a:ea typeface="ＭＳ Ｐゴシック" charset="0"/>
              </a:rPr>
              <a:t>,k</a:t>
            </a:r>
            <a:r>
              <a:rPr lang="en-US" sz="2000" baseline="-25000" dirty="0" err="1">
                <a:solidFill>
                  <a:srgbClr val="FFFFFF"/>
                </a:solidFill>
                <a:ea typeface="ＭＳ Ｐゴシック" charset="0"/>
              </a:rPr>
              <a:t>y</a:t>
            </a:r>
            <a:r>
              <a:rPr lang="en-US" sz="2000" dirty="0">
                <a:solidFill>
                  <a:srgbClr val="FFFFFF"/>
                </a:solidFill>
                <a:ea typeface="ＭＳ Ｐゴシック" charset="0"/>
              </a:rPr>
              <a:t>)</a:t>
            </a:r>
          </a:p>
        </p:txBody>
      </p:sp>
      <p:sp>
        <p:nvSpPr>
          <p:cNvPr id="17" name="Rectangle 1055"/>
          <p:cNvSpPr>
            <a:spLocks noChangeArrowheads="1"/>
          </p:cNvSpPr>
          <p:nvPr/>
        </p:nvSpPr>
        <p:spPr bwMode="auto">
          <a:xfrm>
            <a:off x="6387937" y="2253229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0"/>
              </a:rPr>
              <a:t>f(x,y)</a:t>
            </a:r>
          </a:p>
        </p:txBody>
      </p:sp>
    </p:spTree>
    <p:extLst>
      <p:ext uri="{BB962C8B-B14F-4D97-AF65-F5344CB8AC3E}">
        <p14:creationId xmlns:p14="http://schemas.microsoft.com/office/powerpoint/2010/main" val="73230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78029"/>
          </a:xfrm>
        </p:spPr>
        <p:txBody>
          <a:bodyPr/>
          <a:lstStyle/>
          <a:p>
            <a:r>
              <a:rPr lang="en-US" altLang="zh-CN" sz="4400" dirty="0"/>
              <a:t>Homework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81" y="1314160"/>
            <a:ext cx="3324225" cy="315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0" y="4338496"/>
            <a:ext cx="3343275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314159"/>
            <a:ext cx="331470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009609"/>
            <a:ext cx="28575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3" y="3709556"/>
            <a:ext cx="4045365" cy="28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307" y="2889027"/>
            <a:ext cx="6359385" cy="2368773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kern="0" dirty="0"/>
              <a:t>Magnetization Vector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Bloch Equation, T1 &amp; T2</a:t>
            </a:r>
            <a:endParaRPr lang="en-US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Spin Echo</a:t>
            </a:r>
            <a:endParaRPr lang="en-US" sz="3600" kern="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22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Spin-Echo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7" y="1508569"/>
            <a:ext cx="8263605" cy="5278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95600" y="6021288"/>
            <a:ext cx="57606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400297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10833"/>
          </a:xfrm>
        </p:spPr>
        <p:txBody>
          <a:bodyPr/>
          <a:lstStyle/>
          <a:p>
            <a:pPr algn="ctr"/>
            <a:r>
              <a:rPr lang="en-US" sz="4400" dirty="0"/>
              <a:t>Controlled 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891" y="2113978"/>
            <a:ext cx="1225083" cy="736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/>
              <a:t>Starting Point</a:t>
            </a:r>
          </a:p>
        </p:txBody>
      </p:sp>
      <p:pic>
        <p:nvPicPr>
          <p:cNvPr id="2052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1314878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2041702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2768525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94" y="1314878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86" y="2041702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37" y="2768525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8294" y="4181153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686" y="4907976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1037" y="5634800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4181153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4907976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5634800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5400000">
            <a:off x="7325835" y="3245459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300132" y="5076704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5452532" y="2329221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209845" y="2276457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Different Mileage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8257886" y="4907976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Direction Change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98221" y="4907976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New Alignment</a:t>
            </a:r>
          </a:p>
        </p:txBody>
      </p:sp>
    </p:spTree>
    <p:extLst>
      <p:ext uri="{BB962C8B-B14F-4D97-AF65-F5344CB8AC3E}">
        <p14:creationId xmlns:p14="http://schemas.microsoft.com/office/powerpoint/2010/main" val="31435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Spin-Echo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14" y="1737881"/>
            <a:ext cx="8684277" cy="4830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8796" y="5271969"/>
            <a:ext cx="57606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44788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7698"/>
          </a:xfrm>
        </p:spPr>
        <p:txBody>
          <a:bodyPr/>
          <a:lstStyle/>
          <a:p>
            <a:pPr algn="ctr"/>
            <a:r>
              <a:rPr lang="en-US" sz="4400" dirty="0"/>
              <a:t>Spin-Echo </a:t>
            </a:r>
            <a:r>
              <a:rPr lang="en-US" altLang="zh-CN" sz="4400" dirty="0"/>
              <a:t>Variant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26" y="1255199"/>
            <a:ext cx="8991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8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5170"/>
          </a:xfrm>
        </p:spPr>
        <p:txBody>
          <a:bodyPr/>
          <a:lstStyle/>
          <a:p>
            <a:r>
              <a:rPr lang="en-US" sz="4400" dirty="0"/>
              <a:t>TE &amp; TR Parameters</a:t>
            </a:r>
          </a:p>
        </p:txBody>
      </p:sp>
      <p:pic>
        <p:nvPicPr>
          <p:cNvPr id="388098" name="Picture 2" descr="Image result for spin ech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4" y="3626487"/>
            <a:ext cx="3984074" cy="30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0" name="Picture 4" descr="http://www.mriquestions.com/uploads/3/4/5/7/34572113/2994768_ori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4" y="1194497"/>
            <a:ext cx="6229149" cy="23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2617" y="4721375"/>
            <a:ext cx="457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 explain these soon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As your homework, please explain this slide in your words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68" y="4479642"/>
            <a:ext cx="255840" cy="85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21" y="1194497"/>
            <a:ext cx="4610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Fourier Analysis: Visualization</a:t>
            </a:r>
          </a:p>
        </p:txBody>
      </p:sp>
      <p:pic>
        <p:nvPicPr>
          <p:cNvPr id="81922" name="Picture 2" descr="http://mri-q.com/uploads/3/4/5/7/34572113/_42085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1" y="1770173"/>
            <a:ext cx="48703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0270" y="6406459"/>
            <a:ext cx="3741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3"/>
              </a:rPr>
              <a:t>http://mri-q.com/what-are-2d---3d-fts.html</a:t>
            </a:r>
            <a:r>
              <a:rPr lang="en-US" sz="1400" b="1" dirty="0"/>
              <a:t> </a:t>
            </a:r>
          </a:p>
        </p:txBody>
      </p:sp>
      <p:pic>
        <p:nvPicPr>
          <p:cNvPr id="81924" name="Picture 4" descr="http://mri-q.com/uploads/3/4/5/7/34572113/7990904_or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56" y="1827323"/>
            <a:ext cx="53530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6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book medical imaging">
      <a:dk1>
        <a:srgbClr val="FF0000"/>
      </a:dk1>
      <a:lt1>
        <a:srgbClr val="1C1C1C"/>
      </a:lt1>
      <a:dk2>
        <a:srgbClr val="1C1C1C"/>
      </a:dk2>
      <a:lt2>
        <a:srgbClr val="FFFFFF"/>
      </a:lt2>
      <a:accent1>
        <a:srgbClr val="0000FF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26287</TotalTime>
  <Words>1103</Words>
  <Application>Microsoft Office PowerPoint</Application>
  <PresentationFormat>Widescreen</PresentationFormat>
  <Paragraphs>251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Corbel</vt:lpstr>
      <vt:lpstr>Symbol</vt:lpstr>
      <vt:lpstr>Times</vt:lpstr>
      <vt:lpstr>Verdana</vt:lpstr>
      <vt:lpstr>Wingdings</vt:lpstr>
      <vt:lpstr>Wingdings 2</vt:lpstr>
      <vt:lpstr>Metro</vt:lpstr>
      <vt:lpstr>template</vt:lpstr>
      <vt:lpstr>Equation</vt:lpstr>
      <vt:lpstr>Image</vt:lpstr>
      <vt:lpstr>PowerPoint Presentation</vt:lpstr>
      <vt:lpstr>MI Schedule for F21</vt:lpstr>
      <vt:lpstr>Outline</vt:lpstr>
      <vt:lpstr>Spin-Echo Idea</vt:lpstr>
      <vt:lpstr>Controlled Running</vt:lpstr>
      <vt:lpstr>Spin-Echo Signal</vt:lpstr>
      <vt:lpstr>Spin-Echo Variant</vt:lpstr>
      <vt:lpstr>TE &amp; TR Parameters</vt:lpstr>
      <vt:lpstr>Fourier Analysis: Visualization</vt:lpstr>
      <vt:lpstr>Fourier Analysis: Formulation</vt:lpstr>
      <vt:lpstr>MR Signal Model</vt:lpstr>
      <vt:lpstr>Signal Model for a Whole Object</vt:lpstr>
      <vt:lpstr>ρ-, T1- &amp; T2-weighting Illustrated</vt:lpstr>
      <vt:lpstr>Images Weighted Differently</vt:lpstr>
      <vt:lpstr>Slice Selection</vt:lpstr>
      <vt:lpstr>Gradient Echo</vt:lpstr>
      <vt:lpstr>Frequency Encoding</vt:lpstr>
      <vt:lpstr>Phase Encoding</vt:lpstr>
      <vt:lpstr>PowerPoint Presentation</vt:lpstr>
      <vt:lpstr>PowerPoint Presentation</vt:lpstr>
      <vt:lpstr>PowerPoint Presentation</vt:lpstr>
      <vt:lpstr>Signal Model with Gradients</vt:lpstr>
      <vt:lpstr>Phase/Frequency Encoding (τ – prep / t - take)</vt:lpstr>
      <vt:lpstr>Initial Phase</vt:lpstr>
      <vt:lpstr>Trajectory in the k-space</vt:lpstr>
      <vt:lpstr>Summary: K-Theorem</vt:lpstr>
      <vt:lpstr>Summary Copy (For Correct Typesetting)</vt:lpstr>
      <vt:lpstr>MRI Data &amp; Image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3242</cp:revision>
  <cp:lastPrinted>2012-03-08T21:40:16Z</cp:lastPrinted>
  <dcterms:created xsi:type="dcterms:W3CDTF">2006-10-23T16:36:06Z</dcterms:created>
  <dcterms:modified xsi:type="dcterms:W3CDTF">2021-10-18T19:27:23Z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