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1214" r:id="rId5"/>
    <p:sldId id="1581" r:id="rId6"/>
    <p:sldId id="1900" r:id="rId7"/>
    <p:sldId id="1877" r:id="rId8"/>
    <p:sldId id="1885" r:id="rId9"/>
    <p:sldId id="1901" r:id="rId10"/>
    <p:sldId id="1902" r:id="rId11"/>
    <p:sldId id="1903" r:id="rId12"/>
    <p:sldId id="1904" r:id="rId13"/>
    <p:sldId id="2045" r:id="rId14"/>
    <p:sldId id="1906" r:id="rId15"/>
    <p:sldId id="1907" r:id="rId16"/>
    <p:sldId id="1910" r:id="rId17"/>
    <p:sldId id="1998" r:id="rId18"/>
    <p:sldId id="1908" r:id="rId19"/>
    <p:sldId id="1909" r:id="rId20"/>
    <p:sldId id="1999" r:id="rId21"/>
    <p:sldId id="2003" r:id="rId22"/>
    <p:sldId id="2068" r:id="rId23"/>
    <p:sldId id="2047" r:id="rId24"/>
    <p:sldId id="2008" r:id="rId25"/>
    <p:sldId id="2009" r:id="rId26"/>
    <p:sldId id="2010" r:id="rId27"/>
    <p:sldId id="2011" r:id="rId28"/>
    <p:sldId id="2049" r:id="rId29"/>
    <p:sldId id="2013" r:id="rId30"/>
    <p:sldId id="2069" r:id="rId31"/>
    <p:sldId id="2017" r:id="rId32"/>
    <p:sldId id="2018" r:id="rId33"/>
    <p:sldId id="2019" r:id="rId34"/>
    <p:sldId id="2020" r:id="rId35"/>
    <p:sldId id="1911" r:id="rId36"/>
    <p:sldId id="2070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CC"/>
    <a:srgbClr val="0000FF"/>
    <a:srgbClr val="33CC33"/>
    <a:srgbClr val="9900FF"/>
    <a:srgbClr val="CC0000"/>
    <a:srgbClr val="003366"/>
    <a:srgbClr val="009900"/>
    <a:srgbClr val="CCFFFF"/>
    <a:srgbClr val="C5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25" autoAdjust="0"/>
    <p:restoredTop sz="95911" autoAdjust="0"/>
  </p:normalViewPr>
  <p:slideViewPr>
    <p:cSldViewPr snapToGrid="0">
      <p:cViewPr varScale="1">
        <p:scale>
          <a:sx n="59" d="100"/>
          <a:sy n="59" d="100"/>
        </p:scale>
        <p:origin x="135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46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2422F-E11D-2543-80B4-0FA64BAE35DB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264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C7AA0B-8B0A-B14A-8FDE-4EE06647A1C7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13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D931A-AC47-4046-91BA-99674489FA55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0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775B4-220B-4A7E-AA39-1298E8C58DC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10/15/2021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&amp;esrc=s&amp;frm=1&amp;source=images&amp;cd=&amp;cad=rja&amp;docid=NMkyDxYEFQsEyM&amp;tbnid=kibfFtW_GIKBDM:&amp;ved=0CAUQjRw&amp;url=http://mrsrl.stanford.edu/~brian/bloch/&amp;ei=DHhkUvKnO5ax4AOljoCYBA&amp;bvm=bv.54934254,d.dmg&amp;psig=AFQjCNEiMlK8zxx2XesaTM7_ZzSuUmCD_w&amp;ust=13824024214426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google.com/url?sa=i&amp;rct=j&amp;q=&amp;esrc=s&amp;frm=1&amp;source=images&amp;cd=&amp;cad=rja&amp;docid=NMkyDxYEFQsEyM&amp;tbnid=kibfFtW_GIKBDM:&amp;ved=0CAUQjRw&amp;url=http://bigwww.epfl.ch/guerquin/thesis/thesis006.html&amp;ei=-HdkUrScBNen4APpsoF4&amp;bvm=bv.54934254,d.dmg&amp;psig=AFQjCNEiMlK8zxx2XesaTM7_ZzSuUmCD_w&amp;ust=138240242144260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&amp;esrc=s&amp;frm=1&amp;source=images&amp;cd=&amp;cad=rja&amp;docid=A9OLtiIWIDaLRM&amp;tbnid=SqrXtj3_y59qfM:&amp;ved=0CAUQjRw&amp;url=http://1000awesomethings.com/2010/10/25/389-going-through-a-revolving-door-without-having-to-push/&amp;ei=HoNmUqqKEsWw4AOUkYCgDg&amp;psig=AFQjCNEMXY-HbPPcHP-QYr_5blKj6XEhXw&amp;ust=138253631918894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DM_eT0wi1X1K3M&amp;tbnid=R0Qb1_X0gJUo8M:&amp;ved=0CAUQjRw&amp;url=http://takenbythehand.blogspot.com/2012/11/an-illustrated-carousel.html&amp;ei=jIJmUr2jJbil4AOwhoD4DA&amp;bvm=bv.55123115,d.dmg&amp;psig=AFQjCNHe7xuvGK0hmODLKwd1EShj0ztIJg&amp;ust=1382536167254499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&amp;esrc=s&amp;frm=1&amp;source=images&amp;cd=&amp;cad=rja&amp;docid=NMkyDxYEFQsEyM&amp;tbnid=kibfFtW_GIKBDM:&amp;ved=0CAUQjRw&amp;url=http://mrsrl.stanford.edu/~brian/bloch/&amp;ei=DHhkUvKnO5ax4AOljoCYBA&amp;bvm=bv.54934254,d.dmg&amp;psig=AFQjCNEiMlK8zxx2XesaTM7_ZzSuUmCD_w&amp;ust=13824024214426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docid=_LkQR_Llayd0PM&amp;tbnid=qo3OOBaIpFbXaM:&amp;ved=0CAUQjRw&amp;url=http://www.thunderbolts.info/wp/2012/05/02/appendix-i-vector-algebra/cross-product-in-vector-algebra/&amp;ei=WUNkUpyFC7e-4APh7oHYCQ&amp;psig=AFQjCNHF6OnvR17rTE_vStKVEjCpIaW6FA&amp;ust=138238887543907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hyperlink" Target="http://www.google.com/url?sa=i&amp;rct=j&amp;q=&amp;esrc=s&amp;frm=1&amp;source=images&amp;cd=&amp;cad=rja&amp;docid=NMkyDxYEFQsEyM&amp;tbnid=kibfFtW_GIKBDM:&amp;ved=0CAUQjRw&amp;url=http://mrsrl.stanford.edu/~brian/bloch/&amp;ei=DHhkUvKnO5ax4AOljoCYBA&amp;bvm=bv.54934254,d.dmg&amp;psig=AFQjCNEiMlK8zxx2XesaTM7_ZzSuUmCD_w&amp;ust=1382402421442606" TargetMode="External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emf"/><Relationship Id="rId11" Type="http://schemas.openxmlformats.org/officeDocument/2006/relationships/hyperlink" Target="http://www.google.com/url?sa=i&amp;rct=j&amp;q=&amp;esrc=s&amp;frm=1&amp;source=images&amp;cd=&amp;cad=rja&amp;docid=NMkyDxYEFQsEyM&amp;tbnid=kibfFtW_GIKBDM:&amp;ved=0CAUQjRw&amp;url=http://bigwww.epfl.ch/guerquin/thesis/thesis006.html&amp;ei=-HdkUrScBNen4APpsoF4&amp;bvm=bv.54934254,d.dmg&amp;psig=AFQjCNEiMlK8zxx2XesaTM7_ZzSuUmCD_w&amp;ust=1382402421442606" TargetMode="External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hyperlink" Target="http://www.google.com/url?sa=i&amp;source=images&amp;cd=&amp;cad=rja&amp;docid=teG7yuyqtupVaM&amp;tbnid=Nt71gHdHBSOwOM:&amp;ved=0CAgQjRwwAA&amp;url=http://www.sparknotes.com/physics/vectors/vectormultiplication/section1.rhtml&amp;ei=5UNkUuieLoL94AOb44HgCg&amp;psig=AFQjCNGi3Yp0vx5-04UHTBpBvkelq2ndDA&amp;ust=13823890937891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docid=_LkQR_Llayd0PM&amp;tbnid=qo3OOBaIpFbXaM:&amp;ved=0CAUQjRw&amp;url=http://www.thunderbolts.info/wp/2012/05/02/appendix-i-vector-algebra/cross-product-in-vector-algebra/&amp;ei=WUNkUpyFC7e-4APh7oHYCQ&amp;psig=AFQjCNHF6OnvR17rTE_vStKVEjCpIaW6FA&amp;ust=138238887543907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1.wmf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9" Type="http://schemas.openxmlformats.org/officeDocument/2006/relationships/image" Target="../media/image10.wmf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google.com/url?sa=i&amp;rct=j&amp;q=&amp;esrc=s&amp;frm=1&amp;source=images&amp;cd=&amp;cad=rja&amp;docid=_LkQR_Llayd0PM&amp;tbnid=qo3OOBaIpFbXaM:&amp;ved=0CAUQjRw&amp;url=http://www.thunderbolts.info/wp/2012/05/02/appendix-i-vector-algebra/cross-product-in-vector-algebra/&amp;ei=WUNkUpyFC7e-4APh7oHYCQ&amp;psig=AFQjCNHF6OnvR17rTE_vStKVEjCpIaW6FA&amp;ust=1382388875439075" TargetMode="Externa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Spin-Echo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098"/>
          </a:xfrm>
        </p:spPr>
        <p:txBody>
          <a:bodyPr/>
          <a:lstStyle/>
          <a:p>
            <a:pPr algn="ctr"/>
            <a:r>
              <a:rPr lang="en-US" dirty="0"/>
              <a:t>Magnetic Moment </a:t>
            </a:r>
            <a:r>
              <a:rPr lang="en-US" i="1" dirty="0">
                <a:solidFill>
                  <a:srgbClr val="FF0000"/>
                </a:solidFill>
              </a:rPr>
              <a:t>µ</a:t>
            </a:r>
            <a:r>
              <a:rPr lang="en-US" dirty="0"/>
              <a:t> &amp; Angular Momentum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961" y="1571047"/>
            <a:ext cx="1917576" cy="576064"/>
          </a:xfrm>
        </p:spPr>
        <p:txBody>
          <a:bodyPr>
            <a:normAutofit fontScale="85000" lnSpcReduction="20000"/>
          </a:bodyPr>
          <a:lstStyle/>
          <a:p>
            <a:r>
              <a:rPr lang="en-US" sz="4400" i="1" dirty="0">
                <a:solidFill>
                  <a:srgbClr val="FF0000"/>
                </a:solidFill>
              </a:rPr>
              <a:t>µ=</a:t>
            </a:r>
            <a:r>
              <a:rPr lang="el-GR" sz="4400" i="1" dirty="0">
                <a:solidFill>
                  <a:srgbClr val="FF0000"/>
                </a:solidFill>
              </a:rPr>
              <a:t>γ</a:t>
            </a:r>
            <a:r>
              <a:rPr lang="en-US" sz="4400" i="1" dirty="0">
                <a:solidFill>
                  <a:srgbClr val="FF0000"/>
                </a:solidFill>
              </a:rPr>
              <a:t>P</a:t>
            </a:r>
          </a:p>
        </p:txBody>
      </p:sp>
      <p:pic>
        <p:nvPicPr>
          <p:cNvPr id="4" name="Picture 2" descr="http://hyperphysics.phy-astr.gsu.edu/hbase/quantum/imgqua/land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26" y="1754888"/>
            <a:ext cx="2533035" cy="1809312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4" name="Picture 4" descr="http://ewanmarshall.com/wp-content/uploads/2012/08/Spi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61" y="2497812"/>
            <a:ext cx="15525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858" y="3905789"/>
            <a:ext cx="7488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Proton has both magnetic moment </a:t>
            </a:r>
            <a:r>
              <a:rPr lang="en-US" b="1" i="1" dirty="0">
                <a:solidFill>
                  <a:srgbClr val="FF0000"/>
                </a:solidFill>
              </a:rPr>
              <a:t>µ</a:t>
            </a:r>
            <a:r>
              <a:rPr lang="en-US" b="1" dirty="0"/>
              <a:t> and angular momentum 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µ</a:t>
            </a:r>
            <a:r>
              <a:rPr lang="en-US" b="1" dirty="0"/>
              <a:t> in the magnetic field is subject to torque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Torque acts upon 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Both </a:t>
            </a:r>
            <a:r>
              <a:rPr lang="en-US" b="1" i="1" dirty="0">
                <a:solidFill>
                  <a:srgbClr val="FF0000"/>
                </a:solidFill>
              </a:rPr>
              <a:t>µ</a:t>
            </a:r>
            <a:r>
              <a:rPr lang="en-US" b="1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P </a:t>
            </a:r>
            <a:r>
              <a:rPr lang="en-US" b="1" dirty="0"/>
              <a:t>are in precession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Precession returning to the stable status,</a:t>
            </a:r>
          </a:p>
          <a:p>
            <a:r>
              <a:rPr lang="en-US" b="1" dirty="0"/>
              <a:t>	emitting radio frequency (RF) signals</a:t>
            </a:r>
          </a:p>
        </p:txBody>
      </p:sp>
      <p:pic>
        <p:nvPicPr>
          <p:cNvPr id="6861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50" y="1835887"/>
            <a:ext cx="5450227" cy="17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oil magnetic fie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85" y="4050698"/>
            <a:ext cx="4789164" cy="24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1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M: Magnetization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96" y="1812737"/>
            <a:ext cx="2173432" cy="4537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6719638" y="1812737"/>
            <a:ext cx="2173432" cy="45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92" y="1247131"/>
            <a:ext cx="7279851" cy="98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Precessional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770" y="2247295"/>
            <a:ext cx="7210278" cy="4460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383" y="2310612"/>
            <a:ext cx="2534829" cy="1801933"/>
          </a:xfrm>
          <a:prstGeom prst="rect">
            <a:avLst/>
          </a:prstGeom>
          <a:ln w="63500">
            <a:solidFill>
              <a:srgbClr val="0099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502" y="2310613"/>
            <a:ext cx="5112114" cy="1051612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793987" y="3029710"/>
            <a:ext cx="2976048" cy="36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Note: Due to Lorentz Force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302758" y="3393448"/>
            <a:ext cx="1178313" cy="488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Arc 9"/>
          <p:cNvSpPr/>
          <p:nvPr/>
        </p:nvSpPr>
        <p:spPr bwMode="auto">
          <a:xfrm>
            <a:off x="3630068" y="3685218"/>
            <a:ext cx="261847" cy="392771"/>
          </a:xfrm>
          <a:prstGeom prst="arc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057214" y="3468058"/>
            <a:ext cx="449133" cy="36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l-GR" sz="2000" dirty="0">
                <a:solidFill>
                  <a:srgbClr val="FF0000"/>
                </a:solidFill>
              </a:rPr>
              <a:t>φ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 bwMode="auto">
          <a:xfrm>
            <a:off x="3997497" y="2549233"/>
            <a:ext cx="261847" cy="392771"/>
          </a:xfrm>
          <a:prstGeom prst="arc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4171676" y="2352848"/>
            <a:ext cx="453505" cy="36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dP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88700" y="3570387"/>
            <a:ext cx="1266664" cy="36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B050"/>
                </a:solidFill>
              </a:rPr>
              <a:t>(By (4.13))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76263" y="4968414"/>
            <a:ext cx="1593094" cy="36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B050"/>
                </a:solidFill>
              </a:rPr>
              <a:t>(By definition)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5921231" y="4077989"/>
            <a:ext cx="1047389" cy="917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526182" y="3096062"/>
            <a:ext cx="153515" cy="1832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6980584" y="4528883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B050"/>
                </a:solidFill>
              </a:rPr>
              <a:t>(By coupling, </a:t>
            </a:r>
            <a:r>
              <a:rPr lang="el-GR" sz="2000" dirty="0">
                <a:solidFill>
                  <a:srgbClr val="00B050"/>
                </a:solidFill>
              </a:rPr>
              <a:t>µ=γ</a:t>
            </a:r>
            <a:r>
              <a:rPr lang="en-US" sz="2000" dirty="0">
                <a:solidFill>
                  <a:srgbClr val="00B050"/>
                </a:solidFill>
              </a:rPr>
              <a:t>P)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6267221" y="5102942"/>
            <a:ext cx="1234792" cy="10043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7809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mrsrl.stanford.edu/~brian/bloch/exci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4679" y="2656064"/>
            <a:ext cx="2827667" cy="3277575"/>
          </a:xfrm>
          <a:prstGeom prst="rect">
            <a:avLst/>
          </a:prstGeom>
          <a:noFill/>
        </p:spPr>
      </p:pic>
      <p:pic>
        <p:nvPicPr>
          <p:cNvPr id="365572" name="Picture 4" descr="http://mrsrl.stanford.edu/~brian/bloch/exci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609" y="1339552"/>
            <a:ext cx="3191698" cy="3277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5947"/>
          </a:xfrm>
        </p:spPr>
        <p:txBody>
          <a:bodyPr/>
          <a:lstStyle/>
          <a:p>
            <a:pPr algn="ctr"/>
            <a:r>
              <a:rPr lang="en-US" sz="4400" dirty="0"/>
              <a:t>Flipping M in Rotating Frame</a:t>
            </a:r>
          </a:p>
        </p:txBody>
      </p:sp>
      <p:pic>
        <p:nvPicPr>
          <p:cNvPr id="365570" name="Picture 2" descr="http://bigwww.epfl.ch/guerquin/thesis/chap1/threeD3rdcas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314" y="2473307"/>
            <a:ext cx="2285061" cy="2247425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V="1">
            <a:off x="10169661" y="3546530"/>
            <a:ext cx="443228" cy="8642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9696886" y="3546531"/>
            <a:ext cx="443228" cy="864293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0A0816-CD1F-4161-96FA-606AC2AE6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34" y="2656064"/>
            <a:ext cx="2852860" cy="174372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EB1E6D0-E6EF-49B0-970F-03454105B319}"/>
              </a:ext>
            </a:extLst>
          </p:cNvPr>
          <p:cNvSpPr/>
          <p:nvPr/>
        </p:nvSpPr>
        <p:spPr>
          <a:xfrm rot="1800000">
            <a:off x="10131098" y="4497693"/>
            <a:ext cx="1095894" cy="429322"/>
          </a:xfrm>
          <a:prstGeom prst="rightArrow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288CA70-161F-422E-BDA2-075BAA58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40" y="4720732"/>
            <a:ext cx="5894570" cy="732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If M is flipped, we have a signal!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8DE805-3A40-4AE4-AD93-F27A59BB0F1D}"/>
              </a:ext>
            </a:extLst>
          </p:cNvPr>
          <p:cNvSpPr txBox="1">
            <a:spLocks/>
          </p:cNvSpPr>
          <p:nvPr/>
        </p:nvSpPr>
        <p:spPr>
          <a:xfrm>
            <a:off x="7948962" y="5934889"/>
            <a:ext cx="4243038" cy="732786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800" dirty="0"/>
              <a:t>A rotating magnetic field is needed to flip M!</a:t>
            </a:r>
          </a:p>
        </p:txBody>
      </p:sp>
    </p:spTree>
    <p:extLst>
      <p:ext uri="{BB962C8B-B14F-4D97-AF65-F5344CB8AC3E}">
        <p14:creationId xmlns:p14="http://schemas.microsoft.com/office/powerpoint/2010/main" val="62274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http://1000awesomethings.files.wordpress.com/2010/10/revolving-do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1401"/>
            <a:ext cx="9144000" cy="682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4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1098"/>
          </a:xfrm>
        </p:spPr>
        <p:txBody>
          <a:bodyPr/>
          <a:lstStyle/>
          <a:p>
            <a:pPr algn="ctr"/>
            <a:r>
              <a:rPr lang="en-US" sz="4400" dirty="0"/>
              <a:t>Good Idea: Rotating Magnetic Field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45" y="1377679"/>
            <a:ext cx="7528109" cy="5401663"/>
          </a:xfrm>
        </p:spPr>
      </p:pic>
    </p:spTree>
    <p:extLst>
      <p:ext uri="{BB962C8B-B14F-4D97-AF65-F5344CB8AC3E}">
        <p14:creationId xmlns:p14="http://schemas.microsoft.com/office/powerpoint/2010/main" val="27532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87" y="1271835"/>
            <a:ext cx="4050792" cy="230124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72" y="1437959"/>
            <a:ext cx="2314575" cy="1895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0" y="3925115"/>
            <a:ext cx="5573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Two oppositely rotating vectors </a:t>
            </a:r>
            <a:r>
              <a:rPr lang="en-US" dirty="0"/>
              <a:t>of equal amplitude (one of this rotating vectors is in resonance with the precession) These two vectors are added to produce </a:t>
            </a:r>
            <a:r>
              <a:rPr lang="en-US" b="1" dirty="0">
                <a:solidFill>
                  <a:srgbClr val="FF0000"/>
                </a:solidFill>
              </a:rPr>
              <a:t>a vector in a fixed direction</a:t>
            </a:r>
            <a:r>
              <a:rPr lang="en-US" dirty="0">
                <a:solidFill>
                  <a:srgbClr val="FF0000"/>
                </a:solidFill>
              </a:rPr>
              <a:t> with an oscillating amplitude </a:t>
            </a:r>
            <a:r>
              <a:rPr lang="en-US" dirty="0"/>
              <a:t>(which is what we see nominally).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5919"/>
          </a:xfrm>
        </p:spPr>
        <p:txBody>
          <a:bodyPr/>
          <a:lstStyle/>
          <a:p>
            <a:pPr algn="ctr"/>
            <a:r>
              <a:rPr lang="en-US" sz="4400" dirty="0"/>
              <a:t>Better Idea: Rotating M Field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26" y="3811012"/>
            <a:ext cx="3923928" cy="2942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9" y="1198319"/>
            <a:ext cx="3838888" cy="23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3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5" y="1484785"/>
            <a:ext cx="6179937" cy="156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2807"/>
          </a:xfrm>
        </p:spPr>
        <p:txBody>
          <a:bodyPr/>
          <a:lstStyle/>
          <a:p>
            <a:pPr algn="ctr"/>
            <a:r>
              <a:rPr lang="en-US" sz="4400" dirty="0"/>
              <a:t>Moving/Rotating Frame</a:t>
            </a:r>
          </a:p>
        </p:txBody>
      </p:sp>
      <p:pic>
        <p:nvPicPr>
          <p:cNvPr id="347138" name="Picture 2" descr="http://4.bp.blogspot.com/-ahEJvChnbu8/UKlGb-64LiI/AAAAAAAABlY/0x4BInT5_go/s1600/Carousel+v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688" y="2564905"/>
            <a:ext cx="5945314" cy="402208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Curved Right Arrow 3"/>
          <p:cNvSpPr/>
          <p:nvPr/>
        </p:nvSpPr>
        <p:spPr bwMode="auto">
          <a:xfrm rot="16200000">
            <a:off x="5939554" y="2727840"/>
            <a:ext cx="787662" cy="5799234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400752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3946"/>
          </a:xfrm>
        </p:spPr>
        <p:txBody>
          <a:bodyPr/>
          <a:lstStyle/>
          <a:p>
            <a:pPr algn="ctr"/>
            <a:r>
              <a:rPr lang="en-US" sz="4400" dirty="0"/>
              <a:t>Rotating Magnet = Stationary Field</a:t>
            </a:r>
          </a:p>
        </p:txBody>
      </p:sp>
      <p:pic>
        <p:nvPicPr>
          <p:cNvPr id="365572" name="Picture 4" descr="http://mrsrl.stanford.edu/~brian/bloch/exci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724" y="1400677"/>
            <a:ext cx="4248150" cy="4362451"/>
          </a:xfrm>
          <a:prstGeom prst="rect">
            <a:avLst/>
          </a:prstGeom>
          <a:noFill/>
        </p:spPr>
      </p:pic>
      <p:pic>
        <p:nvPicPr>
          <p:cNvPr id="5" name="Picture 2" descr="http://www.thunderbolts.info/wp/wp-content/uploads/2012/04/cross-product-in-vector-algeb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729" y="1471264"/>
            <a:ext cx="4221274" cy="4221276"/>
          </a:xfrm>
          <a:prstGeom prst="rect">
            <a:avLst/>
          </a:prstGeom>
          <a:noFill/>
        </p:spPr>
      </p:pic>
      <p:pic>
        <p:nvPicPr>
          <p:cNvPr id="379912" name="Picture 8" descr="Image result for magnet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1817628" y="3540336"/>
            <a:ext cx="2786415" cy="26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4073237" y="3810001"/>
            <a:ext cx="1122219" cy="526473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477492" y="6109856"/>
            <a:ext cx="705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ea typeface="ＭＳ Ｐゴシック" charset="0"/>
              </a:rPr>
              <a:t>B1 is always perpendicular to M so that M is turned into the plane consistently and rapidly (sin=1)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8655" y="2064477"/>
            <a:ext cx="74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0000"/>
                </a:solidFill>
                <a:ea typeface="ＭＳ Ｐゴシック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0668" y="3664271"/>
            <a:ext cx="74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0000"/>
                </a:solidFill>
                <a:ea typeface="ＭＳ Ｐゴシック" charset="0"/>
              </a:rPr>
              <a:t>B1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A1A587-F6AA-43A4-A0A8-8A28A239F852}"/>
              </a:ext>
            </a:extLst>
          </p:cNvPr>
          <p:cNvSpPr txBox="1">
            <a:spLocks/>
          </p:cNvSpPr>
          <p:nvPr/>
        </p:nvSpPr>
        <p:spPr bwMode="auto">
          <a:xfrm>
            <a:off x="4369286" y="1959573"/>
            <a:ext cx="1726714" cy="4673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2400" b="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b="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8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2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307" y="2889027"/>
            <a:ext cx="6359385" cy="2368773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kern="0" dirty="0"/>
              <a:t>Magnetization Vector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Bloch Equation, T1 &amp; T2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Spin Echo</a:t>
            </a:r>
            <a:endParaRPr lang="en-US" sz="3600" kern="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994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5F6A0-E51C-4D9C-A3F0-93448C9A700D}"/>
              </a:ext>
            </a:extLst>
          </p:cNvPr>
          <p:cNvSpPr/>
          <p:nvPr/>
        </p:nvSpPr>
        <p:spPr>
          <a:xfrm>
            <a:off x="-1" y="1860114"/>
            <a:ext cx="12191999" cy="210048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Bloch Eqs. in the Rotating Frame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797076"/>
              </p:ext>
            </p:extLst>
          </p:nvPr>
        </p:nvGraphicFramePr>
        <p:xfrm>
          <a:off x="965377" y="1817401"/>
          <a:ext cx="6019800" cy="83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8" r:id="rId3" imgW="2311796" imgH="355997" progId="CorelEquation">
                  <p:embed/>
                </p:oleObj>
              </mc:Choice>
              <mc:Fallback>
                <p:oleObj r:id="rId3" imgW="2311796" imgH="355997" progId="CorelEquation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377" y="1817401"/>
                        <a:ext cx="6019800" cy="832716"/>
                      </a:xfrm>
                      <a:prstGeom prst="rect">
                        <a:avLst/>
                      </a:prstGeom>
                      <a:solidFill>
                        <a:srgbClr val="F682AB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urved Connector 5"/>
          <p:cNvCxnSpPr>
            <a:stCxn id="13" idx="1"/>
            <a:endCxn id="9" idx="1"/>
          </p:cNvCxnSpPr>
          <p:nvPr/>
        </p:nvCxnSpPr>
        <p:spPr bwMode="auto">
          <a:xfrm rot="10800000">
            <a:off x="965377" y="2233760"/>
            <a:ext cx="8626" cy="2694073"/>
          </a:xfrm>
          <a:prstGeom prst="curvedConnector3">
            <a:avLst>
              <a:gd name="adj1" fmla="val 2750128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974003" y="3356748"/>
            <a:ext cx="6019800" cy="314216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49492"/>
              </p:ext>
            </p:extLst>
          </p:nvPr>
        </p:nvGraphicFramePr>
        <p:xfrm>
          <a:off x="1450075" y="3547337"/>
          <a:ext cx="48577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9" name="Equation" r:id="rId5" imgW="3048396" imgH="432197" progId="Equation.3">
                  <p:embed/>
                </p:oleObj>
              </mc:Choice>
              <mc:Fallback>
                <p:oleObj name="Equation" r:id="rId5" imgW="3048396" imgH="432197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075" y="3547337"/>
                        <a:ext cx="4857750" cy="682625"/>
                      </a:xfrm>
                      <a:prstGeom prst="rect">
                        <a:avLst/>
                      </a:prstGeom>
                      <a:solidFill>
                        <a:srgbClr val="F682AB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39867"/>
              </p:ext>
            </p:extLst>
          </p:nvPr>
        </p:nvGraphicFramePr>
        <p:xfrm>
          <a:off x="1805820" y="4525129"/>
          <a:ext cx="4146261" cy="72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" name="Equation" r:id="rId7" imgW="2464196" imgH="432197" progId="Equation.3">
                  <p:embed/>
                </p:oleObj>
              </mc:Choice>
              <mc:Fallback>
                <p:oleObj name="Equation" r:id="rId7" imgW="2464196" imgH="432197" progId="Equation.3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820" y="4525129"/>
                        <a:ext cx="4146261" cy="721591"/>
                      </a:xfrm>
                      <a:prstGeom prst="rect">
                        <a:avLst/>
                      </a:prstGeom>
                      <a:solidFill>
                        <a:srgbClr val="F682AB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986350"/>
              </p:ext>
            </p:extLst>
          </p:nvPr>
        </p:nvGraphicFramePr>
        <p:xfrm>
          <a:off x="1870762" y="5541887"/>
          <a:ext cx="4016375" cy="77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1" name="Equation" r:id="rId9" imgW="2387996" imgH="457597" progId="Equation.3">
                  <p:embed/>
                </p:oleObj>
              </mc:Choice>
              <mc:Fallback>
                <p:oleObj name="Equation" r:id="rId9" imgW="2387996" imgH="457597" progId="Equation.3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762" y="5541887"/>
                        <a:ext cx="4016375" cy="770659"/>
                      </a:xfrm>
                      <a:prstGeom prst="rect">
                        <a:avLst/>
                      </a:prstGeom>
                      <a:solidFill>
                        <a:srgbClr val="F682AB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2386450" y="3608052"/>
            <a:ext cx="2553011" cy="539506"/>
          </a:xfrm>
          <a:prstGeom prst="rect">
            <a:avLst/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dirty="0" err="1"/>
          </a:p>
        </p:txBody>
      </p:sp>
      <p:sp>
        <p:nvSpPr>
          <p:cNvPr id="18" name="Rectangle 17"/>
          <p:cNvSpPr/>
          <p:nvPr/>
        </p:nvSpPr>
        <p:spPr bwMode="auto">
          <a:xfrm>
            <a:off x="2844683" y="4616172"/>
            <a:ext cx="2225702" cy="539506"/>
          </a:xfrm>
          <a:prstGeom prst="rect">
            <a:avLst/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dirty="0" err="1"/>
          </a:p>
        </p:txBody>
      </p:sp>
      <p:sp>
        <p:nvSpPr>
          <p:cNvPr id="19" name="Rectangle 18"/>
          <p:cNvSpPr/>
          <p:nvPr/>
        </p:nvSpPr>
        <p:spPr bwMode="auto">
          <a:xfrm>
            <a:off x="2912627" y="5657462"/>
            <a:ext cx="2026834" cy="539506"/>
          </a:xfrm>
          <a:prstGeom prst="rect">
            <a:avLst/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dirty="0" err="1"/>
          </a:p>
        </p:txBody>
      </p:sp>
      <p:pic>
        <p:nvPicPr>
          <p:cNvPr id="20" name="Picture 2" descr="http://bigwww.epfl.ch/guerquin/thesis/chap1/threeD3rdcase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63242" y="1426464"/>
            <a:ext cx="2285061" cy="2247425"/>
          </a:xfrm>
          <a:prstGeom prst="rect">
            <a:avLst/>
          </a:prstGeom>
          <a:noFill/>
        </p:spPr>
      </p:pic>
      <p:pic>
        <p:nvPicPr>
          <p:cNvPr id="21" name="Picture 4" descr="http://mrsrl.stanford.edu/~brian/bloch/excitatio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3242" y="3906997"/>
            <a:ext cx="2397970" cy="2462491"/>
          </a:xfrm>
          <a:prstGeom prst="rect">
            <a:avLst/>
          </a:prstGeom>
          <a:noFill/>
        </p:spPr>
      </p:pic>
      <p:cxnSp>
        <p:nvCxnSpPr>
          <p:cNvPr id="25" name="Curved Connector 5"/>
          <p:cNvCxnSpPr>
            <a:stCxn id="21" idx="3"/>
            <a:endCxn id="20" idx="3"/>
          </p:cNvCxnSpPr>
          <p:nvPr/>
        </p:nvCxnSpPr>
        <p:spPr bwMode="auto">
          <a:xfrm flipH="1" flipV="1">
            <a:off x="10548303" y="2550177"/>
            <a:ext cx="112909" cy="2588066"/>
          </a:xfrm>
          <a:prstGeom prst="curvedConnector3">
            <a:avLst>
              <a:gd name="adj1" fmla="val -202464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1983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Flip Angle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69" y="1927897"/>
            <a:ext cx="8407190" cy="4172107"/>
          </a:xfrm>
          <a:prstGeom prst="rect">
            <a:avLst/>
          </a:prstGeom>
        </p:spPr>
      </p:pic>
      <p:sp>
        <p:nvSpPr>
          <p:cNvPr id="7" name="Text Box 1066"/>
          <p:cNvSpPr txBox="1">
            <a:spLocks noChangeArrowheads="1"/>
          </p:cNvSpPr>
          <p:nvPr/>
        </p:nvSpPr>
        <p:spPr bwMode="auto">
          <a:xfrm>
            <a:off x="4395321" y="2684135"/>
            <a:ext cx="1859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 B</a:t>
            </a:r>
            <a:r>
              <a:rPr lang="en-US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69"/>
          <p:cNvSpPr txBox="1">
            <a:spLocks noChangeArrowheads="1"/>
          </p:cNvSpPr>
          <p:nvPr/>
        </p:nvSpPr>
        <p:spPr bwMode="auto">
          <a:xfrm>
            <a:off x="7131624" y="2545636"/>
            <a:ext cx="137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90° (90°pulse)</a:t>
            </a:r>
          </a:p>
        </p:txBody>
      </p:sp>
      <p:sp>
        <p:nvSpPr>
          <p:cNvPr id="10" name="Text Box 1069"/>
          <p:cNvSpPr txBox="1">
            <a:spLocks noChangeArrowheads="1"/>
          </p:cNvSpPr>
          <p:nvPr/>
        </p:nvSpPr>
        <p:spPr bwMode="auto">
          <a:xfrm>
            <a:off x="10324329" y="2530168"/>
            <a:ext cx="15869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180° (180°pulse)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67662-F518-439D-B072-22A7A7CC6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28" y="3127384"/>
            <a:ext cx="3742732" cy="10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5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T1 &amp; T2 Relaxation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38" y="2670396"/>
            <a:ext cx="5930562" cy="2828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26" y="1508095"/>
            <a:ext cx="63722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/>
              <a:t>Longitudinal Relaxation (M</a:t>
            </a:r>
            <a:r>
              <a:rPr lang="en-US" sz="4400" baseline="-25000" dirty="0"/>
              <a:t>Z</a:t>
            </a:r>
            <a:r>
              <a:rPr lang="en-US" sz="4400" dirty="0"/>
              <a:t>)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12405" t="32530" r="30182" b="48416"/>
          <a:stretch>
            <a:fillRect/>
          </a:stretch>
        </p:blipFill>
        <p:spPr bwMode="auto">
          <a:xfrm>
            <a:off x="2036764" y="1426465"/>
            <a:ext cx="8016875" cy="20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 l="15198" t="19328" r="56853" b="54059"/>
          <a:stretch>
            <a:fillRect/>
          </a:stretch>
        </p:blipFill>
        <p:spPr bwMode="auto">
          <a:xfrm>
            <a:off x="2036764" y="3519144"/>
            <a:ext cx="355917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 l="11507" t="45290" r="57927" b="29753"/>
          <a:stretch>
            <a:fillRect/>
          </a:stretch>
        </p:blipFill>
        <p:spPr bwMode="auto">
          <a:xfrm>
            <a:off x="5578476" y="3327058"/>
            <a:ext cx="447516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036764" y="6148973"/>
            <a:ext cx="8016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Arial" charset="0"/>
              </a:rPr>
              <a:t>General Case: M</a:t>
            </a:r>
            <a:r>
              <a:rPr lang="en-US" sz="2000" b="1" baseline="-25000">
                <a:solidFill>
                  <a:srgbClr val="000000"/>
                </a:solidFill>
                <a:ea typeface="ＭＳ Ｐゴシック"/>
                <a:cs typeface="Arial" charset="0"/>
              </a:rPr>
              <a:t>z</a:t>
            </a:r>
            <a:r>
              <a:rPr lang="en-US" sz="2000" b="1">
                <a:solidFill>
                  <a:srgbClr val="000000"/>
                </a:solidFill>
                <a:ea typeface="ＭＳ Ｐゴシック"/>
                <a:cs typeface="Arial" charset="0"/>
              </a:rPr>
              <a:t>(t) = M</a:t>
            </a:r>
            <a:r>
              <a:rPr lang="en-US" sz="2000" b="1" baseline="-25000">
                <a:solidFill>
                  <a:srgbClr val="000000"/>
                </a:solidFill>
                <a:ea typeface="ＭＳ Ｐゴシック"/>
                <a:cs typeface="Arial" charset="0"/>
              </a:rPr>
              <a:t>0</a:t>
            </a:r>
            <a:r>
              <a:rPr lang="en-US" sz="2000" b="1">
                <a:solidFill>
                  <a:srgbClr val="000000"/>
                </a:solidFill>
                <a:ea typeface="ＭＳ Ｐゴシック"/>
                <a:cs typeface="Arial" charset="0"/>
              </a:rPr>
              <a:t>[1-exp(-t/T</a:t>
            </a:r>
            <a:r>
              <a:rPr lang="en-US" sz="2000" b="1" baseline="-25000">
                <a:solidFill>
                  <a:srgbClr val="000000"/>
                </a:solidFill>
                <a:ea typeface="ＭＳ Ｐゴシック"/>
                <a:cs typeface="Arial" charset="0"/>
              </a:rPr>
              <a:t>1</a:t>
            </a:r>
            <a:r>
              <a:rPr lang="en-US" sz="2000" b="1">
                <a:solidFill>
                  <a:srgbClr val="000000"/>
                </a:solidFill>
                <a:ea typeface="ＭＳ Ｐゴシック"/>
                <a:cs typeface="Arial" charset="0"/>
              </a:rPr>
              <a:t>)]+M</a:t>
            </a:r>
            <a:r>
              <a:rPr lang="en-US" sz="2000" b="1" baseline="-25000">
                <a:solidFill>
                  <a:srgbClr val="000000"/>
                </a:solidFill>
                <a:ea typeface="ＭＳ Ｐゴシック"/>
                <a:cs typeface="Arial" charset="0"/>
              </a:rPr>
              <a:t>0</a:t>
            </a:r>
            <a:r>
              <a:rPr lang="en-US" sz="2000" b="1">
                <a:solidFill>
                  <a:srgbClr val="000000"/>
                </a:solidFill>
                <a:ea typeface="ＭＳ Ｐゴシック"/>
                <a:cs typeface="Arial" charset="0"/>
              </a:rPr>
              <a:t>cos</a:t>
            </a:r>
            <a:r>
              <a:rPr lang="en-US" sz="2000" b="1">
                <a:solidFill>
                  <a:srgbClr val="000000"/>
                </a:solidFill>
                <a:ea typeface="ＭＳ Ｐゴシック"/>
                <a:cs typeface="Arial" charset="0"/>
                <a:sym typeface="Symbol" pitchFamily="18" charset="2"/>
              </a:rPr>
              <a:t> exp</a:t>
            </a:r>
            <a:r>
              <a:rPr lang="en-US" sz="2000" b="1">
                <a:solidFill>
                  <a:srgbClr val="000000"/>
                </a:solidFill>
                <a:ea typeface="ＭＳ Ｐゴシック"/>
                <a:cs typeface="Arial" charset="0"/>
              </a:rPr>
              <a:t>(-t/T</a:t>
            </a:r>
            <a:r>
              <a:rPr lang="en-US" sz="2000" b="1" baseline="-25000">
                <a:solidFill>
                  <a:srgbClr val="000000"/>
                </a:solidFill>
                <a:ea typeface="ＭＳ Ｐゴシック"/>
                <a:cs typeface="Arial" charset="0"/>
              </a:rPr>
              <a:t>1</a:t>
            </a:r>
            <a:r>
              <a:rPr lang="en-US" sz="2000" b="1">
                <a:solidFill>
                  <a:srgbClr val="000000"/>
                </a:solidFill>
                <a:ea typeface="ＭＳ Ｐゴシック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0412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 l="15479" t="35568" r="27539" b="39474"/>
          <a:stretch>
            <a:fillRect/>
          </a:stretch>
        </p:blipFill>
        <p:spPr bwMode="auto">
          <a:xfrm>
            <a:off x="2036764" y="1038226"/>
            <a:ext cx="80168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 l="14143" t="21832" r="54623" b="47722"/>
          <a:stretch>
            <a:fillRect/>
          </a:stretch>
        </p:blipFill>
        <p:spPr bwMode="auto">
          <a:xfrm>
            <a:off x="2036763" y="3560763"/>
            <a:ext cx="382111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 l="14143" t="50998" r="54623" b="23915"/>
          <a:stretch>
            <a:fillRect/>
          </a:stretch>
        </p:blipFill>
        <p:spPr bwMode="auto">
          <a:xfrm>
            <a:off x="5424488" y="3554414"/>
            <a:ext cx="46291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036763" y="6388100"/>
            <a:ext cx="8016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/>
                <a:cs typeface="Arial" charset="0"/>
              </a:rPr>
              <a:t>General Case: </a:t>
            </a:r>
            <a:r>
              <a:rPr lang="en-US" sz="2000" b="1" dirty="0" err="1">
                <a:solidFill>
                  <a:srgbClr val="000000"/>
                </a:solidFill>
                <a:ea typeface="ＭＳ Ｐゴシック"/>
                <a:cs typeface="Arial" charset="0"/>
              </a:rPr>
              <a:t>M</a:t>
            </a:r>
            <a:r>
              <a:rPr lang="en-US" sz="2000" b="1" baseline="-25000" dirty="0" err="1">
                <a:solidFill>
                  <a:srgbClr val="000000"/>
                </a:solidFill>
                <a:ea typeface="ＭＳ Ｐゴシック"/>
                <a:cs typeface="Arial" charset="0"/>
              </a:rPr>
              <a:t>xy</a:t>
            </a:r>
            <a:r>
              <a:rPr lang="en-US" sz="2000" b="1" dirty="0">
                <a:solidFill>
                  <a:srgbClr val="000000"/>
                </a:solidFill>
                <a:ea typeface="ＭＳ Ｐゴシック"/>
                <a:cs typeface="Arial" charset="0"/>
              </a:rPr>
              <a:t>(t) = M</a:t>
            </a:r>
            <a:r>
              <a:rPr lang="en-US" sz="2000" b="1" baseline="-25000" dirty="0">
                <a:solidFill>
                  <a:srgbClr val="000000"/>
                </a:solidFill>
                <a:ea typeface="ＭＳ Ｐゴシック"/>
                <a:cs typeface="Arial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ea typeface="ＭＳ Ｐゴシック"/>
                <a:cs typeface="Arial" charset="0"/>
              </a:rPr>
              <a:t>sin</a:t>
            </a:r>
            <a:r>
              <a:rPr lang="en-US" sz="2000" b="1" dirty="0">
                <a:solidFill>
                  <a:srgbClr val="000000"/>
                </a:solidFill>
                <a:ea typeface="ＭＳ Ｐゴシック"/>
                <a:cs typeface="Arial" charset="0"/>
                <a:sym typeface="Symbol" pitchFamily="18" charset="2"/>
              </a:rPr>
              <a:t> </a:t>
            </a:r>
            <a:r>
              <a:rPr lang="en-US" sz="2000" b="1" dirty="0" err="1">
                <a:solidFill>
                  <a:srgbClr val="000000"/>
                </a:solidFill>
                <a:ea typeface="ＭＳ Ｐゴシック"/>
                <a:cs typeface="Arial" charset="0"/>
                <a:sym typeface="Symbol" pitchFamily="18" charset="2"/>
              </a:rPr>
              <a:t>exp</a:t>
            </a:r>
            <a:r>
              <a:rPr lang="en-US" sz="2000" b="1" dirty="0">
                <a:solidFill>
                  <a:srgbClr val="000000"/>
                </a:solidFill>
                <a:ea typeface="ＭＳ Ｐゴシック"/>
                <a:cs typeface="Arial" charset="0"/>
              </a:rPr>
              <a:t>(-t/T</a:t>
            </a:r>
            <a:r>
              <a:rPr lang="en-US" sz="2000" b="1" baseline="-25000" dirty="0">
                <a:solidFill>
                  <a:srgbClr val="000000"/>
                </a:solidFill>
                <a:ea typeface="ＭＳ Ｐゴシック"/>
                <a:cs typeface="Arial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ＭＳ Ｐゴシック"/>
                <a:cs typeface="Arial" charset="0"/>
              </a:rPr>
              <a:t>)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19842"/>
          </a:xfrm>
        </p:spPr>
        <p:txBody>
          <a:bodyPr/>
          <a:lstStyle/>
          <a:p>
            <a:pPr algn="ctr" eaLnBrk="1" hangingPunct="1"/>
            <a:r>
              <a:rPr lang="en-US" sz="4400" dirty="0"/>
              <a:t>Transverse Relaxation (</a:t>
            </a:r>
            <a:r>
              <a:rPr lang="en-US" sz="4400" dirty="0" err="1"/>
              <a:t>M</a:t>
            </a:r>
            <a:r>
              <a:rPr lang="en-US" sz="4400" baseline="-25000" dirty="0" err="1"/>
              <a:t>xy</a:t>
            </a:r>
            <a:r>
              <a:rPr lang="en-US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4305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2589"/>
          </a:xfrm>
        </p:spPr>
        <p:txBody>
          <a:bodyPr/>
          <a:lstStyle/>
          <a:p>
            <a:r>
              <a:rPr lang="en-US" sz="4400" dirty="0"/>
              <a:t>T1 &amp; T2 Relaxation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6982" y="2350281"/>
            <a:ext cx="6087285" cy="38070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Tx/>
              <a:buSzPct val="95000"/>
              <a:buFont typeface="Arial" panose="020B0604020202020204" pitchFamily="34" charset="0"/>
              <a:buChar char="•"/>
              <a:defRPr kumimoji="0" sz="3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Tx/>
              <a:buSzPct val="90000"/>
              <a:buFont typeface="Arial" panose="020B0604020202020204" pitchFamily="34" charset="0"/>
              <a:buChar char="•"/>
              <a:defRPr kumimoji="0"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kumimoji="0"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sz="2000" dirty="0"/>
              <a:t>T1-Relaxation: </a:t>
            </a:r>
            <a:r>
              <a:rPr lang="en-US" sz="2000" u="sng" dirty="0"/>
              <a:t>Recovery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Recovery of longitudinal component of M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T1 time refers to 63% recovery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chemeClr val="accent2"/>
                </a:solidFill>
              </a:rPr>
              <a:t>Spin-Lattice interactions</a:t>
            </a:r>
            <a:endParaRPr lang="en-US" sz="2000" dirty="0"/>
          </a:p>
          <a:p>
            <a:pPr marL="454914" lvl="1" indent="0" fontAlgn="auto">
              <a:spcAft>
                <a:spcPts val="0"/>
              </a:spcAft>
              <a:buNone/>
            </a:pPr>
            <a:endParaRPr lang="en-US" sz="2000" dirty="0"/>
          </a:p>
          <a:p>
            <a:pPr fontAlgn="auto">
              <a:spcAft>
                <a:spcPts val="0"/>
              </a:spcAft>
            </a:pPr>
            <a:r>
              <a:rPr lang="en-US" sz="2000" dirty="0"/>
              <a:t>T2-Relaxation: </a:t>
            </a:r>
            <a:r>
              <a:rPr lang="en-US" sz="2000" u="sng" dirty="0"/>
              <a:t>Dephasing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Loss of transverse magnetization </a:t>
            </a:r>
            <a:r>
              <a:rPr lang="en-US" sz="2000" dirty="0" err="1"/>
              <a:t>M</a:t>
            </a:r>
            <a:r>
              <a:rPr lang="en-US" sz="2000" baseline="-25000" dirty="0" err="1"/>
              <a:t>xy</a:t>
            </a:r>
            <a:endParaRPr lang="en-US" sz="2000" baseline="-25000" dirty="0"/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T2 time’ refers to 37% loss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>
                <a:solidFill>
                  <a:schemeClr val="accent2"/>
                </a:solidFill>
              </a:rPr>
              <a:t>Spin-spin interactions, and more</a:t>
            </a:r>
            <a:endParaRPr lang="en-US" sz="2000" dirty="0"/>
          </a:p>
        </p:txBody>
      </p:sp>
      <p:pic>
        <p:nvPicPr>
          <p:cNvPr id="5" name="Picture 4" descr="t1_t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4776" y="1533696"/>
            <a:ext cx="383381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9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377336"/>
            <a:ext cx="8852553" cy="47286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1819"/>
          </a:xfrm>
        </p:spPr>
        <p:txBody>
          <a:bodyPr/>
          <a:lstStyle/>
          <a:p>
            <a:pPr algn="ctr"/>
            <a:r>
              <a:rPr lang="en-US" sz="4400" dirty="0"/>
              <a:t>T2</a:t>
            </a:r>
            <a:r>
              <a:rPr lang="en-US" sz="4400" baseline="30000" dirty="0"/>
              <a:t>+</a:t>
            </a:r>
            <a:r>
              <a:rPr lang="en-US" sz="4400" dirty="0"/>
              <a:t> &amp; 2*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17986" y="6182228"/>
            <a:ext cx="270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en-US" altLang="en-US" sz="16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Constant Inhomogeneous Magnetic Field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43357" y="6182228"/>
            <a:ext cx="3910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Spin-spin interaction, Time-varying Inhomogeneous Magnetic Field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96824" y="5289942"/>
            <a:ext cx="443620" cy="742384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14137" y="5308049"/>
            <a:ext cx="403291" cy="74238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10" name="Curved Connector 9"/>
          <p:cNvCxnSpPr>
            <a:stCxn id="2" idx="1"/>
            <a:endCxn id="6" idx="0"/>
          </p:cNvCxnSpPr>
          <p:nvPr/>
        </p:nvCxnSpPr>
        <p:spPr bwMode="auto">
          <a:xfrm rot="10800000" flipV="1">
            <a:off x="5070712" y="5661134"/>
            <a:ext cx="826113" cy="521094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1" name="Curved Connector 10"/>
          <p:cNvCxnSpPr>
            <a:stCxn id="8" idx="3"/>
            <a:endCxn id="7" idx="0"/>
          </p:cNvCxnSpPr>
          <p:nvPr/>
        </p:nvCxnSpPr>
        <p:spPr bwMode="auto">
          <a:xfrm>
            <a:off x="7017428" y="5679241"/>
            <a:ext cx="1681062" cy="50298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39668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307" y="2889027"/>
            <a:ext cx="6359385" cy="2368773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kern="0" dirty="0"/>
              <a:t>Magnetization Vector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Bloch Equation, T1 &amp; T2</a:t>
            </a:r>
            <a:endParaRPr lang="en-US" sz="3600" dirty="0">
              <a:solidFill>
                <a:srgbClr val="FF0000"/>
              </a:solidFill>
            </a:endParaRP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Spin Echo</a:t>
            </a:r>
            <a:endParaRPr lang="en-US" sz="3600" kern="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522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Spin-Echo Idea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97" y="1508569"/>
            <a:ext cx="8263605" cy="5278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495600" y="6021288"/>
            <a:ext cx="576064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4002977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10833"/>
          </a:xfrm>
        </p:spPr>
        <p:txBody>
          <a:bodyPr/>
          <a:lstStyle/>
          <a:p>
            <a:pPr algn="ctr"/>
            <a:r>
              <a:rPr lang="en-US" sz="4400" dirty="0"/>
              <a:t>Controlled Running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891" y="2113978"/>
            <a:ext cx="1225083" cy="736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000" dirty="0"/>
              <a:t>Starting Point</a:t>
            </a:r>
          </a:p>
        </p:txBody>
      </p:sp>
      <p:pic>
        <p:nvPicPr>
          <p:cNvPr id="2052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98" y="1314878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98" y="2041702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98" y="2768525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94" y="1314878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86" y="2041702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37" y="2768525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8294" y="4181153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6686" y="4907976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1037" y="5634800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798" y="4181153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798" y="4907976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798" y="5634800"/>
            <a:ext cx="895550" cy="8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5400000">
            <a:off x="7325835" y="3245459"/>
            <a:ext cx="812800" cy="5311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5300132" y="5076704"/>
            <a:ext cx="812800" cy="5311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5452532" y="2329221"/>
            <a:ext cx="812800" cy="53113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800" dirty="0" err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209845" y="2276457"/>
            <a:ext cx="1628421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Different Mileage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8257886" y="4907976"/>
            <a:ext cx="1628421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Direction Change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98221" y="4907976"/>
            <a:ext cx="1628421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New Alignment</a:t>
            </a:r>
          </a:p>
        </p:txBody>
      </p:sp>
    </p:spTree>
    <p:extLst>
      <p:ext uri="{BB962C8B-B14F-4D97-AF65-F5344CB8AC3E}">
        <p14:creationId xmlns:p14="http://schemas.microsoft.com/office/powerpoint/2010/main" val="314354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307" y="2889027"/>
            <a:ext cx="6359385" cy="2368773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kern="0" dirty="0">
                <a:solidFill>
                  <a:srgbClr val="FF0000"/>
                </a:solidFill>
              </a:rPr>
              <a:t>Magnetization Vector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Bloch Equation, T1 &amp; T2</a:t>
            </a:r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r>
              <a:rPr lang="en-US" sz="3600" dirty="0"/>
              <a:t>Spin Echo</a:t>
            </a:r>
            <a:endParaRPr lang="en-US" sz="3600" kern="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  <a:p>
            <a:pPr marL="571500" indent="-571500">
              <a:spcBef>
                <a:spcPts val="0"/>
              </a:spcBef>
              <a:buClr>
                <a:schemeClr val="tx1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462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Spin-Echo Signal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14" y="1737881"/>
            <a:ext cx="8684277" cy="4830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008796" y="5271969"/>
            <a:ext cx="576064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447884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7698"/>
          </a:xfrm>
        </p:spPr>
        <p:txBody>
          <a:bodyPr/>
          <a:lstStyle/>
          <a:p>
            <a:pPr algn="ctr"/>
            <a:r>
              <a:rPr lang="en-US" sz="4400" dirty="0"/>
              <a:t>Spin-Echo </a:t>
            </a:r>
            <a:r>
              <a:rPr lang="en-US" altLang="zh-CN" sz="4400" dirty="0"/>
              <a:t>Variant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26" y="1255199"/>
            <a:ext cx="89916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86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15465"/>
          </a:xfrm>
        </p:spPr>
        <p:txBody>
          <a:bodyPr/>
          <a:lstStyle/>
          <a:p>
            <a:r>
              <a:rPr lang="en-US" altLang="zh-CN" sz="4400" dirty="0"/>
              <a:t>Homework</a:t>
            </a:r>
            <a:endParaRPr lang="en-US" sz="4400" dirty="0"/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483911" y="953552"/>
            <a:ext cx="1170808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06104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812209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218312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624417" algn="l" rtl="0" fontAlgn="base">
              <a:spcBef>
                <a:spcPct val="0"/>
              </a:spcBef>
              <a:spcAft>
                <a:spcPct val="0"/>
              </a:spcAft>
              <a:defRPr sz="3908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altLang="en-US" sz="2400" b="0" kern="0" dirty="0">
                <a:latin typeface="Arial" panose="020B0604020202020204" pitchFamily="34" charset="0"/>
                <a:cs typeface="Arial" panose="020B0604020202020204" pitchFamily="34" charset="0"/>
              </a:rPr>
              <a:t>The precessional direction of the magnetic moment on the left is different from what you see in your textbook (right).  Which one is correct? 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62" y="2916190"/>
            <a:ext cx="3102163" cy="391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200" y="2889014"/>
            <a:ext cx="4642882" cy="39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5170"/>
          </a:xfrm>
        </p:spPr>
        <p:txBody>
          <a:bodyPr/>
          <a:lstStyle/>
          <a:p>
            <a:r>
              <a:rPr lang="en-US" sz="4400" dirty="0"/>
              <a:t>Homework</a:t>
            </a:r>
          </a:p>
        </p:txBody>
      </p:sp>
      <p:pic>
        <p:nvPicPr>
          <p:cNvPr id="388098" name="Picture 2" descr="Image result for spin ech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25" y="3583957"/>
            <a:ext cx="3984074" cy="307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0" name="Picture 4" descr="http://www.mriquestions.com/uploads/3/4/5/7/34572113/2994768_ori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75" y="1151967"/>
            <a:ext cx="6229149" cy="23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1138" y="4678845"/>
            <a:ext cx="457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 explain these soon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As your homework, please explain this slide in your words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089" y="4437112"/>
            <a:ext cx="255840" cy="8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2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4318"/>
          </a:xfrm>
        </p:spPr>
        <p:txBody>
          <a:bodyPr/>
          <a:lstStyle/>
          <a:p>
            <a:pPr algn="ctr"/>
            <a:r>
              <a:rPr lang="en-US" sz="4400" dirty="0"/>
              <a:t>Math Operations: Dot &amp; Cross Products</a:t>
            </a:r>
          </a:p>
        </p:txBody>
      </p:sp>
      <p:pic>
        <p:nvPicPr>
          <p:cNvPr id="4" name="Picture 2" descr="http://img.sparknotes.com/figures/1/13493b46f82b15be90229290a86eb26a/dotproduc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092" y="2192694"/>
            <a:ext cx="5864959" cy="3665599"/>
          </a:xfrm>
          <a:prstGeom prst="rect">
            <a:avLst/>
          </a:prstGeom>
          <a:noFill/>
        </p:spPr>
      </p:pic>
      <p:pic>
        <p:nvPicPr>
          <p:cNvPr id="5" name="Picture 2" descr="http://www.thunderbolts.info/wp/wp-content/uploads/2012/04/cross-product-in-vector-algeb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328" y="1618423"/>
            <a:ext cx="3029507" cy="302950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885" y="4968524"/>
            <a:ext cx="5697080" cy="1709124"/>
          </a:xfrm>
          <a:prstGeom prst="rect">
            <a:avLst/>
          </a:prstGeom>
        </p:spPr>
      </p:pic>
      <p:pic>
        <p:nvPicPr>
          <p:cNvPr id="8" name="Picture 6" descr="Image result for cross product defini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90" y="1407112"/>
            <a:ext cx="3816424" cy="34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5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8836"/>
          </a:xfrm>
        </p:spPr>
        <p:txBody>
          <a:bodyPr/>
          <a:lstStyle/>
          <a:p>
            <a:pPr algn="ctr"/>
            <a:r>
              <a:rPr lang="en-US" sz="4400" dirty="0"/>
              <a:t>Ge’s Explanation</a:t>
            </a:r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9982416" y="1941813"/>
            <a:ext cx="20228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Faraday's Law</a:t>
            </a:r>
          </a:p>
          <a:p>
            <a:pPr algn="just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Lenz’s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bject 80"/>
              <p:cNvSpPr txBox="1"/>
              <p:nvPr/>
            </p:nvSpPr>
            <p:spPr bwMode="auto">
              <a:xfrm>
                <a:off x="5659949" y="1839156"/>
                <a:ext cx="2970810" cy="10305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Object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949" y="1839156"/>
                <a:ext cx="2970810" cy="1030550"/>
              </a:xfrm>
              <a:prstGeom prst="rect">
                <a:avLst/>
              </a:prstGeom>
              <a:blipFill>
                <a:blip r:embed="rId4"/>
                <a:stretch>
                  <a:fillRect r="-3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bject 98"/>
              <p:cNvSpPr txBox="1"/>
              <p:nvPr/>
            </p:nvSpPr>
            <p:spPr bwMode="auto">
              <a:xfrm>
                <a:off x="5676415" y="3139224"/>
                <a:ext cx="3858911" cy="126044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Object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6415" y="3139224"/>
                <a:ext cx="3858911" cy="12604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bject 104"/>
              <p:cNvSpPr txBox="1"/>
              <p:nvPr/>
            </p:nvSpPr>
            <p:spPr bwMode="auto">
              <a:xfrm>
                <a:off x="5945771" y="4447018"/>
                <a:ext cx="1775162" cy="74374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Object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5771" y="4447018"/>
                <a:ext cx="1775162" cy="7437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bject 105"/>
              <p:cNvSpPr txBox="1"/>
              <p:nvPr/>
            </p:nvSpPr>
            <p:spPr bwMode="auto">
              <a:xfrm>
                <a:off x="5927413" y="4947338"/>
                <a:ext cx="2015930" cy="670094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Object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7413" y="4947338"/>
                <a:ext cx="2015930" cy="670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8401777" y="3965999"/>
            <a:ext cx="37449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 </a:t>
            </a: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opposite of B)</a:t>
            </a:r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8415295" y="4545700"/>
            <a:ext cx="2900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8433137" y="5062162"/>
            <a:ext cx="2900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945472" y="5589607"/>
            <a:ext cx="54401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Actually, the above steps only compute the tangential component.  Any E component along the motion direction? How about charges move along a circle?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68064" y="1956441"/>
            <a:ext cx="4377044" cy="4232747"/>
            <a:chOff x="4800600" y="2539293"/>
            <a:chExt cx="2717800" cy="2628199"/>
          </a:xfrm>
        </p:grpSpPr>
        <p:grpSp>
          <p:nvGrpSpPr>
            <p:cNvPr id="66" name="Group 65"/>
            <p:cNvGrpSpPr/>
            <p:nvPr/>
          </p:nvGrpSpPr>
          <p:grpSpPr>
            <a:xfrm>
              <a:off x="4800600" y="2539293"/>
              <a:ext cx="2717800" cy="228600"/>
              <a:chOff x="4800600" y="2539293"/>
              <a:chExt cx="2717800" cy="228600"/>
            </a:xfrm>
          </p:grpSpPr>
          <p:sp>
            <p:nvSpPr>
              <p:cNvPr id="7" name="Flowchart: Summing Junction 6"/>
              <p:cNvSpPr/>
              <p:nvPr/>
            </p:nvSpPr>
            <p:spPr bwMode="auto">
              <a:xfrm>
                <a:off x="48006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8" name="Flowchart: Summing Junction 7"/>
              <p:cNvSpPr/>
              <p:nvPr/>
            </p:nvSpPr>
            <p:spPr bwMode="auto">
              <a:xfrm>
                <a:off x="54229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9" name="Flowchart: Summing Junction 8"/>
              <p:cNvSpPr/>
              <p:nvPr/>
            </p:nvSpPr>
            <p:spPr bwMode="auto">
              <a:xfrm>
                <a:off x="60452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0" name="Flowchart: Summing Junction 9"/>
              <p:cNvSpPr/>
              <p:nvPr/>
            </p:nvSpPr>
            <p:spPr bwMode="auto">
              <a:xfrm>
                <a:off x="66675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1" name="Flowchart: Summing Junction 10"/>
              <p:cNvSpPr/>
              <p:nvPr/>
            </p:nvSpPr>
            <p:spPr bwMode="auto">
              <a:xfrm>
                <a:off x="7289800" y="2539293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800600" y="3139193"/>
              <a:ext cx="2717800" cy="228600"/>
              <a:chOff x="4800600" y="3084159"/>
              <a:chExt cx="2717800" cy="228600"/>
            </a:xfrm>
          </p:grpSpPr>
          <p:sp>
            <p:nvSpPr>
              <p:cNvPr id="16" name="Flowchart: Summing Junction 15"/>
              <p:cNvSpPr/>
              <p:nvPr/>
            </p:nvSpPr>
            <p:spPr bwMode="auto">
              <a:xfrm>
                <a:off x="48006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7" name="Flowchart: Summing Junction 16"/>
              <p:cNvSpPr/>
              <p:nvPr/>
            </p:nvSpPr>
            <p:spPr bwMode="auto">
              <a:xfrm>
                <a:off x="54229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8" name="Flowchart: Summing Junction 17"/>
              <p:cNvSpPr/>
              <p:nvPr/>
            </p:nvSpPr>
            <p:spPr bwMode="auto">
              <a:xfrm>
                <a:off x="60452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19" name="Flowchart: Summing Junction 18"/>
              <p:cNvSpPr/>
              <p:nvPr/>
            </p:nvSpPr>
            <p:spPr bwMode="auto">
              <a:xfrm>
                <a:off x="66675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0" name="Flowchart: Summing Junction 19"/>
              <p:cNvSpPr/>
              <p:nvPr/>
            </p:nvSpPr>
            <p:spPr bwMode="auto">
              <a:xfrm>
                <a:off x="7289800" y="3084159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800600" y="3739093"/>
              <a:ext cx="2717800" cy="228600"/>
              <a:chOff x="4800600" y="3629025"/>
              <a:chExt cx="2717800" cy="228600"/>
            </a:xfrm>
          </p:grpSpPr>
          <p:sp>
            <p:nvSpPr>
              <p:cNvPr id="24" name="Flowchart: Summing Junction 23"/>
              <p:cNvSpPr/>
              <p:nvPr/>
            </p:nvSpPr>
            <p:spPr bwMode="auto">
              <a:xfrm>
                <a:off x="48006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5" name="Flowchart: Summing Junction 24"/>
              <p:cNvSpPr/>
              <p:nvPr/>
            </p:nvSpPr>
            <p:spPr bwMode="auto">
              <a:xfrm>
                <a:off x="54229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6" name="Flowchart: Summing Junction 25"/>
              <p:cNvSpPr/>
              <p:nvPr/>
            </p:nvSpPr>
            <p:spPr bwMode="auto">
              <a:xfrm>
                <a:off x="60452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7" name="Flowchart: Summing Junction 26"/>
              <p:cNvSpPr/>
              <p:nvPr/>
            </p:nvSpPr>
            <p:spPr bwMode="auto">
              <a:xfrm>
                <a:off x="66675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28" name="Flowchart: Summing Junction 27"/>
              <p:cNvSpPr/>
              <p:nvPr/>
            </p:nvSpPr>
            <p:spPr bwMode="auto">
              <a:xfrm>
                <a:off x="7289800" y="3629025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800600" y="4338993"/>
              <a:ext cx="2717800" cy="228600"/>
              <a:chOff x="4800600" y="4173891"/>
              <a:chExt cx="2717800" cy="228600"/>
            </a:xfrm>
          </p:grpSpPr>
          <p:sp>
            <p:nvSpPr>
              <p:cNvPr id="32" name="Flowchart: Summing Junction 31"/>
              <p:cNvSpPr/>
              <p:nvPr/>
            </p:nvSpPr>
            <p:spPr bwMode="auto">
              <a:xfrm>
                <a:off x="48006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33" name="Flowchart: Summing Junction 32"/>
              <p:cNvSpPr/>
              <p:nvPr/>
            </p:nvSpPr>
            <p:spPr bwMode="auto">
              <a:xfrm>
                <a:off x="54229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34" name="Flowchart: Summing Junction 33"/>
              <p:cNvSpPr/>
              <p:nvPr/>
            </p:nvSpPr>
            <p:spPr bwMode="auto">
              <a:xfrm>
                <a:off x="60452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35" name="Flowchart: Summing Junction 34"/>
              <p:cNvSpPr/>
              <p:nvPr/>
            </p:nvSpPr>
            <p:spPr bwMode="auto">
              <a:xfrm>
                <a:off x="66675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36" name="Flowchart: Summing Junction 35"/>
              <p:cNvSpPr/>
              <p:nvPr/>
            </p:nvSpPr>
            <p:spPr bwMode="auto">
              <a:xfrm>
                <a:off x="7289800" y="4173891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4800600" y="4938892"/>
              <a:ext cx="2717800" cy="228600"/>
              <a:chOff x="4800600" y="4938892"/>
              <a:chExt cx="2717800" cy="228600"/>
            </a:xfrm>
          </p:grpSpPr>
          <p:sp>
            <p:nvSpPr>
              <p:cNvPr id="40" name="Flowchart: Summing Junction 39"/>
              <p:cNvSpPr/>
              <p:nvPr/>
            </p:nvSpPr>
            <p:spPr bwMode="auto">
              <a:xfrm>
                <a:off x="48006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41" name="Flowchart: Summing Junction 40"/>
              <p:cNvSpPr/>
              <p:nvPr/>
            </p:nvSpPr>
            <p:spPr bwMode="auto">
              <a:xfrm>
                <a:off x="54229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42" name="Flowchart: Summing Junction 41"/>
              <p:cNvSpPr/>
              <p:nvPr/>
            </p:nvSpPr>
            <p:spPr bwMode="auto">
              <a:xfrm>
                <a:off x="60452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43" name="Flowchart: Summing Junction 42"/>
              <p:cNvSpPr/>
              <p:nvPr/>
            </p:nvSpPr>
            <p:spPr bwMode="auto">
              <a:xfrm>
                <a:off x="66675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  <p:sp>
            <p:nvSpPr>
              <p:cNvPr id="44" name="Flowchart: Summing Junction 43"/>
              <p:cNvSpPr/>
              <p:nvPr/>
            </p:nvSpPr>
            <p:spPr bwMode="auto">
              <a:xfrm>
                <a:off x="7289800" y="4938892"/>
                <a:ext cx="228600" cy="228600"/>
              </a:xfrm>
              <a:prstGeom prst="flowChartSummingJunct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err="1"/>
              </a:p>
            </p:txBody>
          </p:sp>
        </p:grpSp>
      </p:grpSp>
      <p:cxnSp>
        <p:nvCxnSpPr>
          <p:cNvPr id="75" name="Straight Arrow Connector 74"/>
          <p:cNvCxnSpPr/>
          <p:nvPr/>
        </p:nvCxnSpPr>
        <p:spPr bwMode="auto">
          <a:xfrm flipV="1">
            <a:off x="3379893" y="4056750"/>
            <a:ext cx="1773002" cy="361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flipH="1">
            <a:off x="1963463" y="4062796"/>
            <a:ext cx="701305" cy="166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Donut 86"/>
          <p:cNvSpPr/>
          <p:nvPr/>
        </p:nvSpPr>
        <p:spPr bwMode="auto">
          <a:xfrm>
            <a:off x="1198158" y="2581972"/>
            <a:ext cx="2981677" cy="2981682"/>
          </a:xfrm>
          <a:prstGeom prst="donut">
            <a:avLst/>
          </a:prstGeom>
          <a:solidFill>
            <a:srgbClr val="FF0000">
              <a:alpha val="50000"/>
            </a:srgbClr>
          </a:solidFill>
          <a:ln w="254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87537"/>
              </p:ext>
            </p:extLst>
          </p:nvPr>
        </p:nvGraphicFramePr>
        <p:xfrm>
          <a:off x="2886394" y="4789822"/>
          <a:ext cx="524119" cy="48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name="Equation" r:id="rId8" imgW="164880" imgH="152280" progId="Equation.DSMT4">
                  <p:embed/>
                </p:oleObj>
              </mc:Choice>
              <mc:Fallback>
                <p:oleObj name="Equation" r:id="rId8" imgW="164880" imgH="152280" progId="Equation.DSMT4">
                  <p:embed/>
                  <p:pic>
                    <p:nvPicPr>
                      <p:cNvPr id="10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394" y="4789822"/>
                        <a:ext cx="524119" cy="483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262885"/>
              </p:ext>
            </p:extLst>
          </p:nvPr>
        </p:nvGraphicFramePr>
        <p:xfrm>
          <a:off x="2134325" y="3584271"/>
          <a:ext cx="403956" cy="442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1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325" y="3584271"/>
                        <a:ext cx="403956" cy="442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24217"/>
              </p:ext>
            </p:extLst>
          </p:nvPr>
        </p:nvGraphicFramePr>
        <p:xfrm>
          <a:off x="3958007" y="2387635"/>
          <a:ext cx="403956" cy="52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2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102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007" y="2387635"/>
                        <a:ext cx="403956" cy="524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Straight Arrow Connector 102"/>
          <p:cNvCxnSpPr/>
          <p:nvPr/>
        </p:nvCxnSpPr>
        <p:spPr bwMode="auto">
          <a:xfrm rot="18000000" flipH="1">
            <a:off x="1555969" y="3975552"/>
            <a:ext cx="701306" cy="166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bject 103"/>
              <p:cNvSpPr txBox="1"/>
              <p:nvPr/>
            </p:nvSpPr>
            <p:spPr bwMode="auto">
              <a:xfrm>
                <a:off x="3190876" y="1455494"/>
                <a:ext cx="441325" cy="52387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Object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876" y="1455494"/>
                <a:ext cx="441325" cy="5238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/>
          <p:cNvCxnSpPr/>
          <p:nvPr/>
        </p:nvCxnSpPr>
        <p:spPr bwMode="auto">
          <a:xfrm rot="16200000" flipV="1">
            <a:off x="2320859" y="3011017"/>
            <a:ext cx="2145338" cy="361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66464"/>
              </p:ext>
            </p:extLst>
          </p:nvPr>
        </p:nvGraphicFramePr>
        <p:xfrm>
          <a:off x="5227517" y="3740985"/>
          <a:ext cx="363049" cy="48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3" name="Equation" r:id="rId15" imgW="114120" imgH="152280" progId="Equation.DSMT4">
                  <p:embed/>
                </p:oleObj>
              </mc:Choice>
              <mc:Fallback>
                <p:oleObj name="Equation" r:id="rId15" imgW="114120" imgH="152280" progId="Equation.DSMT4">
                  <p:embed/>
                  <p:pic>
                    <p:nvPicPr>
                      <p:cNvPr id="111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517" y="3740985"/>
                        <a:ext cx="363049" cy="485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Arrow Connector 112"/>
          <p:cNvCxnSpPr>
            <a:endCxn id="35" idx="4"/>
          </p:cNvCxnSpPr>
          <p:nvPr/>
        </p:nvCxnSpPr>
        <p:spPr bwMode="auto">
          <a:xfrm>
            <a:off x="3177615" y="4651928"/>
            <a:ext cx="481193" cy="5711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" name="Arc 2"/>
          <p:cNvSpPr/>
          <p:nvPr/>
        </p:nvSpPr>
        <p:spPr>
          <a:xfrm>
            <a:off x="1514061" y="2405748"/>
            <a:ext cx="2818621" cy="2947325"/>
          </a:xfrm>
          <a:prstGeom prst="arc">
            <a:avLst/>
          </a:prstGeom>
          <a:ln w="762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Lorentz Force on Conducting Wire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98" y="2241873"/>
            <a:ext cx="8311549" cy="4002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144903" y="2931879"/>
            <a:ext cx="1152128" cy="50405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dirty="0" err="1"/>
          </a:p>
        </p:txBody>
      </p:sp>
      <p:sp>
        <p:nvSpPr>
          <p:cNvPr id="5" name="TextBox 4"/>
          <p:cNvSpPr txBox="1"/>
          <p:nvPr/>
        </p:nvSpPr>
        <p:spPr>
          <a:xfrm>
            <a:off x="7064783" y="1707744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Orthogonal Component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8" name="Curved Connector 7"/>
          <p:cNvCxnSpPr>
            <a:stCxn id="5" idx="2"/>
            <a:endCxn id="3" idx="0"/>
          </p:cNvCxnSpPr>
          <p:nvPr/>
        </p:nvCxnSpPr>
        <p:spPr bwMode="auto">
          <a:xfrm rot="16200000" flipH="1">
            <a:off x="8111162" y="2322075"/>
            <a:ext cx="854804" cy="364805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0385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Image result for torque on rectangular coil in magnetic 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17" y="1124744"/>
            <a:ext cx="58926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/>
          <a:lstStyle/>
          <a:p>
            <a:pPr algn="ctr"/>
            <a:r>
              <a:rPr lang="en-US" sz="4400" dirty="0"/>
              <a:t>Torque on a Rectangular Loop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829206" y="990600"/>
            <a:ext cx="11250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l-GR" sz="2000" b="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b="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=90˚</a:t>
            </a:r>
            <a:endParaRPr lang="en-US" sz="2000" b="0" kern="0" dirty="0">
              <a:solidFill>
                <a:srgbClr val="7030A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05470" y="989587"/>
            <a:ext cx="11250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l-GR" altLang="zh-CN" sz="2000" b="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b="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=0˚</a:t>
            </a:r>
            <a:endParaRPr lang="en-US" sz="2000" b="0" kern="0" dirty="0">
              <a:solidFill>
                <a:srgbClr val="7030A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96475" y="4814925"/>
            <a:ext cx="8991600" cy="204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 </a:t>
            </a:r>
            <a:r>
              <a:rPr lang="el-GR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0" dirty="0">
                <a:latin typeface="Arial" panose="020B0604020202020204" pitchFamily="34" charset="0"/>
                <a:cs typeface="Arial" panose="020B0604020202020204" pitchFamily="34" charset="0"/>
              </a:rPr>
              <a:t>= I*</a:t>
            </a:r>
            <a:r>
              <a:rPr lang="en-US" sz="24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Msin</a:t>
            </a:r>
            <a:r>
              <a:rPr lang="el-GR" altLang="zh-CN" sz="2400" b="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0" kern="0" dirty="0">
                <a:latin typeface="Arial" panose="020B0604020202020204" pitchFamily="34" charset="0"/>
                <a:cs typeface="Arial" panose="020B0604020202020204" pitchFamily="34" charset="0"/>
              </a:rPr>
              <a:t>*B (</a:t>
            </a:r>
            <a:r>
              <a:rPr lang="en-US" sz="2400" b="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A=LM</a:t>
            </a:r>
            <a:r>
              <a:rPr lang="en-US" sz="2400" b="0" kern="0" dirty="0">
                <a:latin typeface="Arial" panose="020B0604020202020204" pitchFamily="34" charset="0"/>
                <a:cs typeface="Arial" panose="020B0604020202020204" pitchFamily="34" charset="0"/>
              </a:rPr>
              <a:t>: loop area; </a:t>
            </a:r>
            <a:r>
              <a:rPr lang="en-US" sz="2400" b="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Msin</a:t>
            </a:r>
            <a:r>
              <a:rPr lang="el-GR" altLang="zh-CN" sz="2400" b="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=2(0.5Msin</a:t>
            </a:r>
            <a:r>
              <a:rPr lang="el-GR" altLang="zh-CN" sz="2400" b="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moment </a:t>
            </a:r>
            <a:r>
              <a:rPr lang="el-GR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I*A </a:t>
            </a:r>
            <a:r>
              <a:rPr lang="en-US" sz="2400" b="0" kern="0" dirty="0">
                <a:latin typeface="Arial" panose="020B0604020202020204" pitchFamily="34" charset="0"/>
                <a:cs typeface="Arial" panose="020B0604020202020204" pitchFamily="34" charset="0"/>
              </a:rPr>
              <a:t>(Product of current and area is defined as magnetic moment with direction determined by the right-hand rule, true for any shape). </a:t>
            </a:r>
            <a:r>
              <a:rPr lang="el-GR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*B*sin</a:t>
            </a:r>
            <a:r>
              <a:rPr lang="el-GR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0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3200" b="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32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3200" b="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400" b="0" kern="0" dirty="0">
                <a:latin typeface="Arial" panose="020B0604020202020204" pitchFamily="34" charset="0"/>
                <a:cs typeface="Arial" panose="020B0604020202020204" pitchFamily="34" charset="0"/>
              </a:rPr>
              <a:t>(Vectorized, cross product, to align up with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153371"/>
              </p:ext>
            </p:extLst>
          </p:nvPr>
        </p:nvGraphicFramePr>
        <p:xfrm>
          <a:off x="456316" y="3861048"/>
          <a:ext cx="18843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4" name="Equation" r:id="rId4" imgW="533160" imgH="164880" progId="Equation.DSMT4">
                  <p:embed/>
                </p:oleObj>
              </mc:Choice>
              <mc:Fallback>
                <p:oleObj name="Equation" r:id="rId4" imgW="533160" imgH="1648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16" y="3861048"/>
                        <a:ext cx="1884363" cy="58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rot="5400000" flipH="1">
            <a:off x="2685644" y="2122434"/>
            <a:ext cx="1995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595477" y="1988840"/>
            <a:ext cx="1300998" cy="1584176"/>
          </a:xfrm>
          <a:prstGeom prst="rect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CC6600"/>
                </a:solidFill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595477" y="26882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CC6600"/>
                </a:solidFill>
              </a:rPr>
              <a:t>L</a:t>
            </a:r>
            <a:endParaRPr lang="en-US" dirty="0">
              <a:solidFill>
                <a:srgbClr val="CC6600"/>
              </a:solidFill>
            </a:endParaRPr>
          </a:p>
        </p:txBody>
      </p:sp>
      <p:cxnSp>
        <p:nvCxnSpPr>
          <p:cNvPr id="10" name="Curved Connector 9"/>
          <p:cNvCxnSpPr>
            <a:stCxn id="4" idx="3"/>
          </p:cNvCxnSpPr>
          <p:nvPr/>
        </p:nvCxnSpPr>
        <p:spPr bwMode="auto">
          <a:xfrm flipV="1">
            <a:off x="1896475" y="2276872"/>
            <a:ext cx="1584176" cy="504056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CC6600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56315" y="2276872"/>
            <a:ext cx="0" cy="8432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Flowchart: Summing Junction 12"/>
          <p:cNvSpPr/>
          <p:nvPr/>
        </p:nvSpPr>
        <p:spPr bwMode="auto">
          <a:xfrm>
            <a:off x="1005414" y="2592022"/>
            <a:ext cx="504056" cy="504056"/>
          </a:xfrm>
          <a:prstGeom prst="flowChartSummingJuncti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cxnSp>
        <p:nvCxnSpPr>
          <p:cNvPr id="15" name="Straight Arrow Connector 14"/>
          <p:cNvCxnSpPr>
            <a:stCxn id="4" idx="0"/>
          </p:cNvCxnSpPr>
          <p:nvPr/>
        </p:nvCxnSpPr>
        <p:spPr bwMode="auto">
          <a:xfrm flipV="1">
            <a:off x="1245976" y="1124744"/>
            <a:ext cx="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Arc 15"/>
          <p:cNvSpPr/>
          <p:nvPr/>
        </p:nvSpPr>
        <p:spPr bwMode="auto">
          <a:xfrm>
            <a:off x="1005415" y="1443375"/>
            <a:ext cx="490113" cy="360040"/>
          </a:xfrm>
          <a:prstGeom prst="arc">
            <a:avLst>
              <a:gd name="adj1" fmla="val 18449419"/>
              <a:gd name="adj2" fmla="val 9750207"/>
            </a:avLst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2" descr="http://www.thunderbolts.info/wp/wp-content/uploads/2012/04/cross-product-in-vector-algebra.jpg">
            <a:hlinkClick r:id="rId6"/>
            <a:extLst>
              <a:ext uri="{FF2B5EF4-FFF2-40B4-BE49-F238E27FC236}">
                <a16:creationId xmlns:a16="http://schemas.microsoft.com/office/drawing/2014/main" id="{10631EAA-8019-4986-8A51-F7B134B3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8636" y="1099721"/>
            <a:ext cx="3488656" cy="3488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22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Key Points on Magnetic Moment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98" y="1988112"/>
            <a:ext cx="11300604" cy="4306416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800" dirty="0">
                <a:solidFill>
                  <a:srgbClr val="FF0000"/>
                </a:solidFill>
              </a:rPr>
              <a:t>Magnetic moment </a:t>
            </a:r>
            <a:r>
              <a:rPr lang="en-US" sz="2800" b="0" dirty="0"/>
              <a:t>is associated with a current loop and defined as a vector with its magnitude proportional to the current around the loop and the area of the loop and its direction determined by the right-hand rule</a:t>
            </a:r>
          </a:p>
          <a:p>
            <a:pPr marL="457200" indent="-457200"/>
            <a:r>
              <a:rPr lang="en-US" sz="2800" dirty="0">
                <a:solidFill>
                  <a:srgbClr val="FF0000"/>
                </a:solidFill>
              </a:rPr>
              <a:t>Torque</a:t>
            </a:r>
            <a:r>
              <a:rPr lang="en-US" sz="2800" dirty="0"/>
              <a:t> </a:t>
            </a:r>
            <a:r>
              <a:rPr lang="el-GR" sz="2800" dirty="0"/>
              <a:t>τ = μ </a:t>
            </a:r>
            <a:r>
              <a:rPr lang="en-US" sz="2800" dirty="0"/>
              <a:t>X B </a:t>
            </a:r>
            <a:r>
              <a:rPr lang="en-US" sz="2800" b="0" dirty="0"/>
              <a:t>acts upon the magnetic moment, with its magnitude proportional to the magnetic moment magnitude, the field strength, and </a:t>
            </a:r>
            <a:r>
              <a:rPr lang="en-US" sz="2800" b="0" dirty="0">
                <a:solidFill>
                  <a:srgbClr val="FF0000"/>
                </a:solidFill>
              </a:rPr>
              <a:t>the sine of the angle between </a:t>
            </a:r>
            <a:r>
              <a:rPr lang="el-GR" sz="2800" b="0" dirty="0">
                <a:solidFill>
                  <a:srgbClr val="FF0000"/>
                </a:solidFill>
              </a:rPr>
              <a:t>μ </a:t>
            </a:r>
            <a:r>
              <a:rPr lang="en-US" sz="2800" b="0" dirty="0">
                <a:solidFill>
                  <a:srgbClr val="FF0000"/>
                </a:solidFill>
              </a:rPr>
              <a:t>and B </a:t>
            </a:r>
          </a:p>
          <a:p>
            <a:pPr marL="457200" indent="-457200"/>
            <a:r>
              <a:rPr lang="en-US" sz="2800" dirty="0"/>
              <a:t>Torque on the magnetic moment tends to </a:t>
            </a:r>
            <a:r>
              <a:rPr lang="en-US" sz="2800" dirty="0">
                <a:solidFill>
                  <a:srgbClr val="FF0000"/>
                </a:solidFill>
              </a:rPr>
              <a:t>align it with the direction of the magnetic field</a:t>
            </a:r>
          </a:p>
          <a:p>
            <a:pPr marL="457200" indent="-457200"/>
            <a:endParaRPr lang="en-US" sz="2800" dirty="0"/>
          </a:p>
          <a:p>
            <a:pPr marL="457200" indent="-4572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89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Mechanical &amp; Magnetic Coupling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19053" y="2114556"/>
            <a:ext cx="6141385" cy="4056393"/>
            <a:chOff x="1524000" y="908720"/>
            <a:chExt cx="8991600" cy="5938965"/>
          </a:xfrm>
        </p:grpSpPr>
        <p:pic>
          <p:nvPicPr>
            <p:cNvPr id="74754" name="Picture 2" descr="Image result for hydrogen proton spin in magnetic fiel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421" y="908720"/>
              <a:ext cx="8280915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56" name="Picture 4" descr="Image result for magnetic mom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00" y="4509121"/>
              <a:ext cx="1905000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58" name="Picture 6" descr="Image result for hydrogen proton spin in magnetic fiel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793" y="3933056"/>
              <a:ext cx="3720177" cy="2914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60" name="Picture 8" descr="Image result for magnetic bars in magnetic fiel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832463"/>
              <a:ext cx="3581400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2ADAE8-9626-41B0-AEB3-8BC394588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14" y="2459701"/>
            <a:ext cx="4645395" cy="34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50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26046</TotalTime>
  <Words>897</Words>
  <Application>Microsoft Office PowerPoint</Application>
  <PresentationFormat>Widescreen</PresentationFormat>
  <Paragraphs>182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 Math</vt:lpstr>
      <vt:lpstr>Consolas</vt:lpstr>
      <vt:lpstr>Corbel</vt:lpstr>
      <vt:lpstr>Wingdings</vt:lpstr>
      <vt:lpstr>Wingdings 2</vt:lpstr>
      <vt:lpstr>Metro</vt:lpstr>
      <vt:lpstr>Equation</vt:lpstr>
      <vt:lpstr>CorelEquation</vt:lpstr>
      <vt:lpstr>PowerPoint Presentation</vt:lpstr>
      <vt:lpstr>MI Schedule for F21</vt:lpstr>
      <vt:lpstr>Outline</vt:lpstr>
      <vt:lpstr>Math Operations: Dot &amp; Cross Products</vt:lpstr>
      <vt:lpstr>Ge’s Explanation</vt:lpstr>
      <vt:lpstr>Lorentz Force on Conducting Wire</vt:lpstr>
      <vt:lpstr>Torque on a Rectangular Loop</vt:lpstr>
      <vt:lpstr>Key Points on Magnetic Moment</vt:lpstr>
      <vt:lpstr>Mechanical &amp; Magnetic Coupling</vt:lpstr>
      <vt:lpstr>Magnetic Moment µ &amp; Angular Momentum P</vt:lpstr>
      <vt:lpstr>M: Magnetization</vt:lpstr>
      <vt:lpstr>Precessional Frequency</vt:lpstr>
      <vt:lpstr>Flipping M in Rotating Frame</vt:lpstr>
      <vt:lpstr>PowerPoint Presentation</vt:lpstr>
      <vt:lpstr>Good Idea: Rotating Magnetic Field</vt:lpstr>
      <vt:lpstr>Better Idea: Rotating M Field</vt:lpstr>
      <vt:lpstr>Moving/Rotating Frame</vt:lpstr>
      <vt:lpstr>Rotating Magnet = Stationary Field</vt:lpstr>
      <vt:lpstr>Outline</vt:lpstr>
      <vt:lpstr>Bloch Eqs. in the Rotating Frame</vt:lpstr>
      <vt:lpstr>Flip Angle</vt:lpstr>
      <vt:lpstr>T1 &amp; T2 Relaxation</vt:lpstr>
      <vt:lpstr>Longitudinal Relaxation (MZ)</vt:lpstr>
      <vt:lpstr>Transverse Relaxation (Mxy)</vt:lpstr>
      <vt:lpstr>T1 &amp; T2 Relaxation</vt:lpstr>
      <vt:lpstr>T2+ &amp; 2*</vt:lpstr>
      <vt:lpstr>Outline</vt:lpstr>
      <vt:lpstr>Spin-Echo Idea</vt:lpstr>
      <vt:lpstr>Controlled Running</vt:lpstr>
      <vt:lpstr>Spin-Echo Signal</vt:lpstr>
      <vt:lpstr>Spin-Echo Variant</vt:lpstr>
      <vt:lpstr>Homework</vt:lpstr>
      <vt:lpstr>Homework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3228</cp:revision>
  <cp:lastPrinted>2012-03-08T21:40:16Z</cp:lastPrinted>
  <dcterms:created xsi:type="dcterms:W3CDTF">2006-10-23T16:36:06Z</dcterms:created>
  <dcterms:modified xsi:type="dcterms:W3CDTF">2021-10-15T20:31:06Z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