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4"/>
  </p:sldMasterIdLst>
  <p:notesMasterIdLst>
    <p:notesMasterId r:id="rId45"/>
  </p:notesMasterIdLst>
  <p:handoutMasterIdLst>
    <p:handoutMasterId r:id="rId46"/>
  </p:handoutMasterIdLst>
  <p:sldIdLst>
    <p:sldId id="1214" r:id="rId5"/>
    <p:sldId id="2098" r:id="rId6"/>
    <p:sldId id="1901" r:id="rId7"/>
    <p:sldId id="1902" r:id="rId8"/>
    <p:sldId id="1581" r:id="rId9"/>
    <p:sldId id="1862" r:id="rId10"/>
    <p:sldId id="1866" r:id="rId11"/>
    <p:sldId id="1867" r:id="rId12"/>
    <p:sldId id="1868" r:id="rId13"/>
    <p:sldId id="1869" r:id="rId14"/>
    <p:sldId id="1870" r:id="rId15"/>
    <p:sldId id="1871" r:id="rId16"/>
    <p:sldId id="1872" r:id="rId17"/>
    <p:sldId id="1873" r:id="rId18"/>
    <p:sldId id="1874" r:id="rId19"/>
    <p:sldId id="1875" r:id="rId20"/>
    <p:sldId id="1876" r:id="rId21"/>
    <p:sldId id="1878" r:id="rId22"/>
    <p:sldId id="1877" r:id="rId23"/>
    <p:sldId id="1882" r:id="rId24"/>
    <p:sldId id="1881" r:id="rId25"/>
    <p:sldId id="1880" r:id="rId26"/>
    <p:sldId id="1883" r:id="rId27"/>
    <p:sldId id="1884" r:id="rId28"/>
    <p:sldId id="1885" r:id="rId29"/>
    <p:sldId id="1886" r:id="rId30"/>
    <p:sldId id="1887" r:id="rId31"/>
    <p:sldId id="1888" r:id="rId32"/>
    <p:sldId id="1889" r:id="rId33"/>
    <p:sldId id="1890" r:id="rId34"/>
    <p:sldId id="1891" r:id="rId35"/>
    <p:sldId id="1892" r:id="rId36"/>
    <p:sldId id="1893" r:id="rId37"/>
    <p:sldId id="1894" r:id="rId38"/>
    <p:sldId id="1895" r:id="rId39"/>
    <p:sldId id="1896" r:id="rId40"/>
    <p:sldId id="1897" r:id="rId41"/>
    <p:sldId id="1898" r:id="rId42"/>
    <p:sldId id="1899" r:id="rId43"/>
    <p:sldId id="1900" r:id="rId44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FF"/>
    <a:srgbClr val="0000FF"/>
    <a:srgbClr val="FF9900"/>
    <a:srgbClr val="33CC33"/>
    <a:srgbClr val="CC0000"/>
    <a:srgbClr val="003366"/>
    <a:srgbClr val="009900"/>
    <a:srgbClr val="CCFFFF"/>
    <a:srgbClr val="C5F3FF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21630" autoAdjust="0"/>
    <p:restoredTop sz="86353" autoAdjust="0"/>
  </p:normalViewPr>
  <p:slideViewPr>
    <p:cSldViewPr snapToGrid="0">
      <p:cViewPr varScale="1">
        <p:scale>
          <a:sx n="51" d="100"/>
          <a:sy n="51" d="100"/>
        </p:scale>
        <p:origin x="806" y="2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6252"/>
    </p:cViewPr>
  </p:sorterViewPr>
  <p:notesViewPr>
    <p:cSldViewPr snapToGrid="0">
      <p:cViewPr varScale="1">
        <p:scale>
          <a:sx n="86" d="100"/>
          <a:sy n="86" d="100"/>
        </p:scale>
        <p:origin x="3786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image" Target="../media/image50.wmf"/><Relationship Id="rId7" Type="http://schemas.openxmlformats.org/officeDocument/2006/relationships/image" Target="../media/image54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6" Type="http://schemas.openxmlformats.org/officeDocument/2006/relationships/image" Target="../media/image53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Relationship Id="rId9" Type="http://schemas.openxmlformats.org/officeDocument/2006/relationships/image" Target="../media/image5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334316-6637-4CE1-9B72-F0CA3A461E32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BF9BD-D9D2-4553-9EC6-6BBB2D7F9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118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F30534E-9FB8-46AE-8E3B-5675B268AE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6188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30534E-9FB8-46AE-8E3B-5675B268AE6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215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0534E-9FB8-46AE-8E3B-5675B268AE6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343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F2422F-E11D-2543-80B4-0FA64BAE35DB}" type="slidenum">
              <a:rPr lang="nl-BE" smtClean="0"/>
              <a:pPr>
                <a:defRPr/>
              </a:pPr>
              <a:t>24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73632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F2422F-E11D-2543-80B4-0FA64BAE35DB}" type="slidenum">
              <a:rPr lang="nl-BE" smtClean="0"/>
              <a:pPr>
                <a:defRPr/>
              </a:pPr>
              <a:t>25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32642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9A34B0-2F00-4B7B-97B3-AF580235A7A3}" type="slidenum">
              <a:rPr lang="en-US"/>
              <a:pPr/>
              <a:t>35</a:t>
            </a:fld>
            <a:endParaRPr lang="en-US"/>
          </a:p>
        </p:txBody>
      </p:sp>
      <p:sp>
        <p:nvSpPr>
          <p:cNvPr id="2468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8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2004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0534E-9FB8-46AE-8E3B-5675B268AE6A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313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BB656-96AB-4B78-8EA5-C82FE78C7608}" type="datetime1">
              <a:rPr lang="en-US" smtClean="0"/>
              <a:t>10/12/2021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09340-0AFB-4924-A558-5568C0609C8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4343400"/>
            <a:ext cx="103632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2834640"/>
            <a:ext cx="103632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17743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CAD0C-DDA8-41F8-B355-8FC9FC1D91D6}" type="datetime1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ABA215-C6CD-4E2F-96B1-2280DCFBB8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643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4"/>
            <a:ext cx="2641600" cy="5851525"/>
          </a:xfrm>
        </p:spPr>
        <p:txBody>
          <a:bodyPr vert="eaVert"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4"/>
            <a:ext cx="78232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40C58-476B-4006-B784-E343E3609029}" type="datetime1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083724-F38A-4329-8323-400DF434F3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096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426464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ctr"/>
          <a:lstStyle>
            <a:lvl1pPr>
              <a:defRPr sz="4000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11480" indent="-342900">
              <a:buFont typeface="Arial" panose="020B0604020202020204" pitchFamily="34" charset="0"/>
              <a:buChar char="•"/>
              <a:defRPr/>
            </a:lvl1pPr>
            <a:lvl2pPr marL="740664" indent="-285750">
              <a:buFont typeface="Arial" panose="020B0604020202020204" pitchFamily="34" charset="0"/>
              <a:buChar char="•"/>
              <a:defRPr/>
            </a:lvl2pPr>
            <a:lvl3pPr marL="996696" indent="-228600">
              <a:buFont typeface="Arial" panose="020B0604020202020204" pitchFamily="34" charset="0"/>
              <a:buChar char="•"/>
              <a:defRPr/>
            </a:lvl3pPr>
            <a:lvl4pPr marL="1261872" indent="-228600">
              <a:buFont typeface="Arial" panose="020B0604020202020204" pitchFamily="34" charset="0"/>
              <a:buChar char="•"/>
              <a:defRPr/>
            </a:lvl4pPr>
            <a:lvl5pPr marL="1481328" indent="-210312">
              <a:buFont typeface="Arial" panose="020B0604020202020204" pitchFamily="34" charset="0"/>
              <a:buChar char="•"/>
              <a:defRPr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218136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6438603" y="1073888"/>
            <a:ext cx="5762848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498621" y="0"/>
            <a:ext cx="7352715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6635304" y="1285480"/>
            <a:ext cx="4114800" cy="15849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924800" y="0"/>
            <a:ext cx="3657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7924800" y="4267200"/>
            <a:ext cx="42672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7924800" y="0"/>
            <a:ext cx="18288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7931154" y="4246568"/>
            <a:ext cx="2787649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7924800" y="4267200"/>
            <a:ext cx="2133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7924800" y="1371600"/>
            <a:ext cx="42672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7924800" y="1752600"/>
            <a:ext cx="42672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1320800" y="4267200"/>
            <a:ext cx="660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711200" y="4267200"/>
            <a:ext cx="7112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489099" y="2438400"/>
            <a:ext cx="75184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489099" y="2133600"/>
            <a:ext cx="75184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6096000" y="4267200"/>
            <a:ext cx="18288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536" y="1351672"/>
            <a:ext cx="7624064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39A26-BFCB-49C7-BDA3-6C4EAADC5527}" type="datetime1">
              <a:rPr lang="en-US" smtClean="0"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4DB9F-C2A9-4DA1-8168-14E954073F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4213" y="402269"/>
            <a:ext cx="1133856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536" y="512064"/>
            <a:ext cx="10875264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495384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548145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59793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63560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67304" y="680477"/>
            <a:ext cx="48768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639271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2064"/>
            <a:ext cx="109728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125" y="17705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7125" y="17705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DAFE1-5DCF-4C10-81B8-B7CC92F60F92}" type="datetime1">
              <a:rPr lang="en-US" smtClean="0"/>
              <a:t>10/12/2021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4DA1F-CCFE-42FC-8C6A-1168F5C4F1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39020" y="6446496"/>
            <a:ext cx="520237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347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70"/>
            <a:ext cx="11822773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099" y="512064"/>
            <a:ext cx="103632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09750"/>
            <a:ext cx="5386917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70" y="1809750"/>
            <a:ext cx="5389033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459037"/>
            <a:ext cx="5386917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459037"/>
            <a:ext cx="5389033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1B744-4202-4B78-8640-C8EB1C667614}" type="datetime1">
              <a:rPr lang="en-US" smtClean="0"/>
              <a:t>10/12/2021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9046C9-A841-4F2A-9FD5-0D30883EBC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17053" y="680477"/>
            <a:ext cx="6096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307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7669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9969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252455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302243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339912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371613" y="680477"/>
            <a:ext cx="48768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139642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8773A-30F8-4BFE-9C82-4AED503D8992}" type="datetime1">
              <a:rPr lang="en-US" smtClean="0"/>
              <a:t>10/12/2021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6E770A-854C-46B1-A8DF-99DCD4C291E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906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F4151-F107-4210-85EB-AF6F1712F0F0}" type="datetime1">
              <a:rPr lang="en-US" smtClean="0"/>
              <a:t>10/12/2021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B4FD61-213A-40C2-9122-0632383D12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25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109728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435100"/>
            <a:ext cx="33528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0" y="1435100"/>
            <a:ext cx="73152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16DEE-364E-4BA0-AFFE-B3858B53AE08}" type="datetime1">
              <a:rPr lang="en-US" smtClean="0"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C8ED9-5CFF-48E8-9D63-1C87EF331A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54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90709" y="0"/>
            <a:ext cx="1170432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84261" y="1885028"/>
            <a:ext cx="11710163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11374905" y="1197789"/>
            <a:ext cx="132763" cy="171288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1219200" y="441256"/>
            <a:ext cx="9144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0709" y="1893781"/>
            <a:ext cx="1170432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1219200" y="1150144"/>
            <a:ext cx="9144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11578105" y="1350189"/>
            <a:ext cx="132763" cy="171288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11115581" y="1453352"/>
            <a:ext cx="132763" cy="171288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36000" y="55499"/>
            <a:ext cx="2844800" cy="365125"/>
          </a:xfrm>
        </p:spPr>
        <p:txBody>
          <a:bodyPr/>
          <a:lstStyle/>
          <a:p>
            <a:fld id="{3425B349-B583-4A5D-98C2-DCEC0016445A}" type="datetime1">
              <a:rPr lang="en-US" smtClean="0"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55499"/>
            <a:ext cx="7416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80800" y="55499"/>
            <a:ext cx="609600" cy="365125"/>
          </a:xfrm>
        </p:spPr>
        <p:txBody>
          <a:bodyPr/>
          <a:lstStyle/>
          <a:p>
            <a:pPr>
              <a:defRPr/>
            </a:pPr>
            <a:fld id="{69B8646F-6C54-4D73-BE5F-D7471B73A58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393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90600" y="512064"/>
            <a:ext cx="103632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90600" y="1783560"/>
            <a:ext cx="103632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636000" y="6416680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fld id="{83AEBA2D-B4AE-4DD3-A7AC-69EDD2B88F39}" type="datetime1">
              <a:rPr lang="en-US" smtClean="0"/>
              <a:pPr/>
              <a:t>10/12/2021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416680"/>
            <a:ext cx="74168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1480800" y="6416680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pPr>
              <a:defRPr/>
            </a:pPr>
            <a:r>
              <a:rPr lang="en-US"/>
              <a:t>Slide</a:t>
            </a:r>
            <a:fld id="{088F9C99-2D15-43C9-BB30-1A2892BDD46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472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000" b="1" kern="1200" spc="-10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Tx/>
        <a:buSzPct val="95000"/>
        <a:buFont typeface="Wingdings" panose="05000000000000000000" pitchFamily="2" charset="2"/>
        <a:buChar char="l"/>
        <a:defRPr kumimoji="0" sz="30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0664" indent="-285750" algn="l" rtl="0" eaLnBrk="1" latinLnBrk="0" hangingPunct="1">
        <a:spcBef>
          <a:spcPct val="20000"/>
        </a:spcBef>
        <a:buClrTx/>
        <a:buSzPct val="90000"/>
        <a:buFont typeface="Wingdings" panose="05000000000000000000" pitchFamily="2" charset="2"/>
        <a:buChar char="l"/>
        <a:defRPr kumimoji="0" sz="26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96696" indent="-228600" algn="l" rtl="0" eaLnBrk="1" latinLnBrk="0" hangingPunct="1">
        <a:spcBef>
          <a:spcPct val="20000"/>
        </a:spcBef>
        <a:buClrTx/>
        <a:buFont typeface="Wingdings" panose="05000000000000000000" pitchFamily="2" charset="2"/>
        <a:buChar char="l"/>
        <a:defRPr kumimoji="0" sz="2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61872" indent="-228600" algn="l" rtl="0" eaLnBrk="1" latinLnBrk="0" hangingPunct="1">
        <a:spcBef>
          <a:spcPct val="20000"/>
        </a:spcBef>
        <a:buClrTx/>
        <a:buFont typeface="Wingdings" panose="05000000000000000000" pitchFamily="2" charset="2"/>
        <a:buChar char="l"/>
        <a:defRPr kumimoji="0" sz="22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481328" indent="-210312" algn="l" rtl="0" eaLnBrk="1" latinLnBrk="0" hangingPunct="1">
        <a:spcBef>
          <a:spcPct val="20000"/>
        </a:spcBef>
        <a:buClrTx/>
        <a:buFont typeface="Wingdings" panose="05000000000000000000" pitchFamily="2" charset="2"/>
        <a:buChar char="l"/>
        <a:defRPr kumimoji="0" sz="20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m/url?sa=i&amp;rct=j&amp;q=&amp;esrc=s&amp;frm=1&amp;source=images&amp;cd=&amp;cad=rja&amp;docid=NuGfyV9YSoi9-M&amp;tbnid=j1n-1hYavWDb9M:&amp;ved=0CAUQjRw&amp;url=http://www.swe.org/iac/lp/magnets_03.html&amp;ei=IkJkUrOGC9On4APj1oDIDg&amp;psig=AFQjCNHcfA5kkAxLg_jIGh4_h68rBNhJjw&amp;ust=138238863372764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7" Type="http://schemas.openxmlformats.org/officeDocument/2006/relationships/image" Target="../media/image40.png"/><Relationship Id="rId2" Type="http://schemas.openxmlformats.org/officeDocument/2006/relationships/hyperlink" Target="http://www.google.com/url?sa=i&amp;source=images&amp;cd=&amp;cad=rja&amp;docid=teG7yuyqtupVaM&amp;tbnid=Nt71gHdHBSOwOM:&amp;ved=0CAgQjRwwAA&amp;url=http://www.sparknotes.com/physics/vectors/vectormultiplication/section1.rhtml&amp;ei=5UNkUuieLoL94AOb44HgCg&amp;psig=AFQjCNGi3Yp0vx5-04UHTBpBvkelq2ndDA&amp;ust=1382389093789136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hyperlink" Target="http://www.google.com/url?sa=i&amp;rct=j&amp;q=&amp;esrc=s&amp;frm=1&amp;source=images&amp;cd=&amp;cad=rja&amp;docid=_LkQR_Llayd0PM&amp;tbnid=qo3OOBaIpFbXaM:&amp;ved=0CAUQjRw&amp;url=http://www.thunderbolts.info/wp/2012/05/02/appendix-i-vector-algebra/cross-product-in-vector-algebra/&amp;ei=WUNkUpyFC7e-4APh7oHYCQ&amp;psig=AFQjCNHF6OnvR17rTE_vStKVEjCpIaW6FA&amp;ust=1382388875439075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ieeexplore.ieee.org/stamp/stamp.jsp?tp=&amp;arnumber=241876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3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://www.google.com/url?sa=i&amp;rct=j&amp;q=&amp;esrc=s&amp;frm=1&amp;source=images&amp;cd=&amp;cad=rja&amp;docid=0q9Jy0SVgLteSM&amp;tbnid=IrmkKqmItU2bVM:&amp;ved=0CAUQjRw&amp;url=http://www.physics.sjsu.edu/becker/physics51/mag_field.htm&amp;ei=5RhlUr-2O5K44APOkYGYAQ&amp;bvm=bv.54934254,d.dmg&amp;psig=AFQjCNFD4UpMhrXoT5JxKfcLxlxmsCi6xg&amp;ust=1382443617684084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52.wmf"/><Relationship Id="rId18" Type="http://schemas.openxmlformats.org/officeDocument/2006/relationships/oleObject" Target="../embeddings/oleObject10.bin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56.wmf"/><Relationship Id="rId7" Type="http://schemas.openxmlformats.org/officeDocument/2006/relationships/image" Target="../media/image49.wmf"/><Relationship Id="rId12" Type="http://schemas.openxmlformats.org/officeDocument/2006/relationships/oleObject" Target="../embeddings/oleObject7.bin"/><Relationship Id="rId17" Type="http://schemas.openxmlformats.org/officeDocument/2006/relationships/image" Target="../media/image5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9.bin"/><Relationship Id="rId20" Type="http://schemas.openxmlformats.org/officeDocument/2006/relationships/oleObject" Target="../embeddings/oleObject11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51.wmf"/><Relationship Id="rId5" Type="http://schemas.openxmlformats.org/officeDocument/2006/relationships/image" Target="../media/image48.wmf"/><Relationship Id="rId15" Type="http://schemas.openxmlformats.org/officeDocument/2006/relationships/image" Target="../media/image53.wmf"/><Relationship Id="rId10" Type="http://schemas.openxmlformats.org/officeDocument/2006/relationships/oleObject" Target="../embeddings/oleObject6.bin"/><Relationship Id="rId19" Type="http://schemas.openxmlformats.org/officeDocument/2006/relationships/image" Target="../media/image55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50.wmf"/><Relationship Id="rId14" Type="http://schemas.openxmlformats.org/officeDocument/2006/relationships/oleObject" Target="../embeddings/oleObject8.bin"/><Relationship Id="rId22" Type="http://schemas.openxmlformats.org/officeDocument/2006/relationships/image" Target="../media/image57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hyperlink" Target="https://youtu.be/1TKSfAkWWN0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gif"/><Relationship Id="rId2" Type="http://schemas.openxmlformats.org/officeDocument/2006/relationships/hyperlink" Target="http://www.google.com/url?sa=i&amp;rct=j&amp;q=&amp;esrc=s&amp;frm=1&amp;source=images&amp;cd=&amp;cad=rja&amp;docid=pjR8OYT73tuBLM&amp;tbnid=IbjOskFy2GB3GM:&amp;ved=0CAUQjRw&amp;url=http://necp6a13.wordpress.com/2010/02/27/circular-motion/&amp;ei=lw5lUru2A6eg4AOi-4DADA&amp;bvm=bv.54934254,d.dmg&amp;psig=AFQjCNH3e0AN7VfLaBrJh87l-_SSb4_Rrw&amp;ust=1382440970763032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hyperlink" Target="http://www.google.com/url?sa=i&amp;rct=j&amp;q=&amp;esrc=s&amp;frm=1&amp;source=images&amp;cd=&amp;cad=rja&amp;docid=fiygSTcdr-dHnM&amp;tbnid=FbLq-mfRfVjkwM:&amp;ved=0CAUQjRw&amp;url=http://physicsofscifi.blogspot.com/2012/07/star-trek-artificial-gravity.html&amp;ei=3w5lUsGxEoe44APD2oG4Dw&amp;bvm=bv.54934254,d.dmg&amp;psig=AFQjCNH3e0AN7VfLaBrJh87l-_SSb4_Rrw&amp;ust=1382440970763032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mage:Gyroscope_precession.gi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wmf"/><Relationship Id="rId5" Type="http://schemas.openxmlformats.org/officeDocument/2006/relationships/image" Target="../media/image67.jpeg"/><Relationship Id="rId4" Type="http://schemas.openxmlformats.org/officeDocument/2006/relationships/image" Target="../media/image66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4177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110751"/>
            <a:ext cx="1453662" cy="1382751"/>
          </a:xfrm>
          <a:prstGeom prst="rect">
            <a:avLst/>
          </a:prstGeom>
        </p:spPr>
      </p:pic>
      <p:pic>
        <p:nvPicPr>
          <p:cNvPr id="6" name="Picture 2" descr="lgplogo2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10752"/>
            <a:ext cx="6324600" cy="1201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" y="4038600"/>
            <a:ext cx="1218324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-8755" y="1493503"/>
            <a:ext cx="12192000" cy="294680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chemeClr val="bg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691638"/>
              </a:buClr>
              <a:buNone/>
              <a:defRPr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0" algn="ctr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4600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116" charset="-128"/>
                <a:cs typeface="Arial" panose="020B0604020202020204" pitchFamily="34" charset="0"/>
              </a:rPr>
              <a:t>MRI Physics</a:t>
            </a:r>
            <a:endParaRPr kumimoji="0" lang="en-US" sz="4600" b="1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116" charset="-128"/>
              <a:cs typeface="Arial" panose="020B0604020202020204" pitchFamily="34" charset="0"/>
            </a:endParaRPr>
          </a:p>
          <a:p>
            <a:pPr lvl="0"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 Wang</a:t>
            </a:r>
          </a:p>
          <a:p>
            <a:pPr lvl="0"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AI-based X-ray Imaging System (AXIS) Lab</a:t>
            </a:r>
          </a:p>
          <a:p>
            <a:pPr lvl="0" algn="ctr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Rensselaer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Polytechnic Institute, Troy, New York, USA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Clr>
                <a:srgbClr val="691638"/>
              </a:buClr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Oct. 12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2021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91638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91638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700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09368"/>
          </a:xfrm>
        </p:spPr>
        <p:txBody>
          <a:bodyPr/>
          <a:lstStyle/>
          <a:p>
            <a:r>
              <a:rPr lang="en-US" sz="4400" dirty="0"/>
              <a:t>Electrical Force</a:t>
            </a:r>
          </a:p>
        </p:txBody>
      </p:sp>
      <p:pic>
        <p:nvPicPr>
          <p:cNvPr id="58370" name="Picture 2" descr="Image result for columbus la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05" y="1103939"/>
            <a:ext cx="8949559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7650" y="3192171"/>
            <a:ext cx="7263408" cy="3665829"/>
          </a:xfrm>
          <a:prstGeom prst="rect">
            <a:avLst/>
          </a:prstGeom>
        </p:spPr>
      </p:pic>
      <p:pic>
        <p:nvPicPr>
          <p:cNvPr id="68610" name="Picture 2" descr="Gravitational Force - EW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44" y="4047578"/>
            <a:ext cx="3768940" cy="2638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eft-Right Arrow 2"/>
          <p:cNvSpPr/>
          <p:nvPr/>
        </p:nvSpPr>
        <p:spPr>
          <a:xfrm rot="16200000">
            <a:off x="1525646" y="3579959"/>
            <a:ext cx="1002890" cy="54077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13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4360" y="1437857"/>
            <a:ext cx="6250144" cy="5311988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29031"/>
          </a:xfrm>
        </p:spPr>
        <p:txBody>
          <a:bodyPr/>
          <a:lstStyle/>
          <a:p>
            <a:r>
              <a:rPr lang="en-US" sz="4400" dirty="0"/>
              <a:t>Electrical Field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10" y="2783758"/>
            <a:ext cx="501015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489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9004"/>
          </a:xfrm>
        </p:spPr>
        <p:txBody>
          <a:bodyPr/>
          <a:lstStyle/>
          <a:p>
            <a:r>
              <a:rPr lang="en-US" altLang="zh-CN" sz="4400" dirty="0"/>
              <a:t>Magnet</a:t>
            </a:r>
            <a:endParaRPr lang="zh-CN" altLang="en-US" sz="4400" dirty="0"/>
          </a:p>
        </p:txBody>
      </p:sp>
      <p:pic>
        <p:nvPicPr>
          <p:cNvPr id="4" name="Picture 2" descr="http://www.swe.org/iac/images/NewMagne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1476" y="1475345"/>
            <a:ext cx="6462842" cy="4844488"/>
          </a:xfrm>
          <a:prstGeom prst="rect">
            <a:avLst/>
          </a:prstGeom>
          <a:noFill/>
        </p:spPr>
      </p:pic>
      <p:pic>
        <p:nvPicPr>
          <p:cNvPr id="70658" name="Picture 2" descr="computersmiths - History of Chinese Invention - Invention of the Magnetic  Compa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6" y="2455617"/>
            <a:ext cx="5369038" cy="288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816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58797"/>
          </a:xfrm>
        </p:spPr>
        <p:txBody>
          <a:bodyPr/>
          <a:lstStyle/>
          <a:p>
            <a:r>
              <a:rPr lang="en-US" altLang="zh-CN" sz="4400" dirty="0"/>
              <a:t>Magnetic Field</a:t>
            </a:r>
            <a:endParaRPr lang="zh-CN" altLang="en-US" sz="4400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145680" y="2873374"/>
            <a:ext cx="1639887" cy="40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0263905" y="2895599"/>
            <a:ext cx="1639887" cy="40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578941" y="6545263"/>
            <a:ext cx="1639888" cy="3127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4633042" y="1509352"/>
            <a:ext cx="7270750" cy="4975225"/>
            <a:chOff x="1550" y="891"/>
            <a:chExt cx="4580" cy="3134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1550" y="891"/>
              <a:ext cx="4580" cy="3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5734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0" y="891"/>
              <a:ext cx="4583" cy="3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1682" name="Picture 2" descr="Nikola Tesla - Wiki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25" y="1509352"/>
            <a:ext cx="3391014" cy="4429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97255" y="6022912"/>
            <a:ext cx="1957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Linux Libertine"/>
              </a:rPr>
              <a:t>Nikola Tesla</a:t>
            </a:r>
            <a:endParaRPr lang="en-US" b="1" i="0" dirty="0">
              <a:solidFill>
                <a:srgbClr val="000000"/>
              </a:solidFill>
              <a:effectLst/>
              <a:latin typeface="Linux Libertine"/>
            </a:endParaRPr>
          </a:p>
        </p:txBody>
      </p:sp>
    </p:spTree>
    <p:extLst>
      <p:ext uri="{BB962C8B-B14F-4D97-AF65-F5344CB8AC3E}">
        <p14:creationId xmlns:p14="http://schemas.microsoft.com/office/powerpoint/2010/main" val="1417626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2" name="Picture 2" descr="Related imag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75" y="1278194"/>
            <a:ext cx="4383703" cy="342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78194"/>
          </a:xfrm>
        </p:spPr>
        <p:txBody>
          <a:bodyPr/>
          <a:lstStyle/>
          <a:p>
            <a:r>
              <a:rPr lang="en-US" sz="4400" dirty="0"/>
              <a:t>Electric Field to Magnetic Field (Ampere’s Law)</a:t>
            </a:r>
          </a:p>
        </p:txBody>
      </p:sp>
      <p:pic>
        <p:nvPicPr>
          <p:cNvPr id="184324" name="Picture 4" descr="Image result for coil magnetic fiel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458" y="1803552"/>
            <a:ext cx="4031704" cy="228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0" name="Picture 2" descr="Image result for ampere's la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826" y="4538627"/>
            <a:ext cx="56388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9100942" y="1925116"/>
            <a:ext cx="2957137" cy="222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300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410" y="825939"/>
            <a:ext cx="7560840" cy="58722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" y="0"/>
            <a:ext cx="12192000" cy="1407489"/>
          </a:xfrm>
        </p:spPr>
        <p:txBody>
          <a:bodyPr/>
          <a:lstStyle/>
          <a:p>
            <a:r>
              <a:rPr lang="en-US" altLang="zh-CN" sz="4400" dirty="0"/>
              <a:t>Magnetic Field to Electric Field (Faraday’s Law)</a:t>
            </a:r>
            <a:endParaRPr lang="zh-CN" alt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2200291" y="6658812"/>
            <a:ext cx="7988060" cy="159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6692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/>
              <a:t>Lorentz Force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1962" y="1784590"/>
            <a:ext cx="3648075" cy="1257300"/>
          </a:xfrm>
          <a:prstGeom prst="rect">
            <a:avLst/>
          </a:prstGeom>
        </p:spPr>
      </p:pic>
      <p:pic>
        <p:nvPicPr>
          <p:cNvPr id="180230" name="Picture 6" descr="Image result for Lorentz for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5" y="3098512"/>
            <a:ext cx="7413319" cy="355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03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75657"/>
          </a:xfrm>
        </p:spPr>
        <p:txBody>
          <a:bodyPr/>
          <a:lstStyle/>
          <a:p>
            <a:r>
              <a:rPr lang="en-US" altLang="zh-CN" dirty="0"/>
              <a:t>Physical Background: Divergence &amp; Curl</a:t>
            </a:r>
            <a:endParaRPr lang="zh-CN" altLang="en-US" dirty="0"/>
          </a:p>
        </p:txBody>
      </p:sp>
      <p:pic>
        <p:nvPicPr>
          <p:cNvPr id="59394" name="Picture 2" descr="Image result for charge fiel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95" y="1461213"/>
            <a:ext cx="3009876" cy="225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6" name="Picture 4" descr="Image result for magnetic field curr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461" y="4253841"/>
            <a:ext cx="4293765" cy="243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5776" y="1587860"/>
            <a:ext cx="2987047" cy="21307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295" y="4177596"/>
            <a:ext cx="3272046" cy="2424703"/>
          </a:xfrm>
          <a:prstGeom prst="rect">
            <a:avLst/>
          </a:prstGeom>
        </p:spPr>
      </p:pic>
      <p:pic>
        <p:nvPicPr>
          <p:cNvPr id="73730" name="Picture 2" descr="Divergence and Curl calculator – GeoGebr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953" y="2141482"/>
            <a:ext cx="4433455" cy="361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1574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/>
              <a:t>Formulation of Divergence &amp; Curl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671" y="1761442"/>
            <a:ext cx="6243016" cy="22495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749" y="4022178"/>
            <a:ext cx="6303818" cy="2545773"/>
          </a:xfrm>
          <a:prstGeom prst="rect">
            <a:avLst/>
          </a:prstGeom>
        </p:spPr>
      </p:pic>
      <p:pic>
        <p:nvPicPr>
          <p:cNvPr id="183298" name="Picture 2" descr="Image result for curl vector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204" y="4250556"/>
            <a:ext cx="3734393" cy="1898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7320758" y="2012556"/>
            <a:ext cx="4782434" cy="2086042"/>
            <a:chOff x="8029681" y="2373991"/>
            <a:chExt cx="3190875" cy="142875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29681" y="2373991"/>
              <a:ext cx="3190875" cy="1428750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 bwMode="auto">
            <a:xfrm>
              <a:off x="8317091" y="2871192"/>
              <a:ext cx="648072" cy="64807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 dirty="0" err="1"/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9264146" y="2871192"/>
              <a:ext cx="648072" cy="64807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 dirty="0" err="1"/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10324647" y="2871192"/>
              <a:ext cx="648072" cy="64807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 dirty="0" err="1"/>
            </a:p>
          </p:txBody>
        </p:sp>
      </p:grpSp>
    </p:spTree>
    <p:extLst>
      <p:ext uri="{BB962C8B-B14F-4D97-AF65-F5344CB8AC3E}">
        <p14:creationId xmlns:p14="http://schemas.microsoft.com/office/powerpoint/2010/main" val="10927435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94318"/>
          </a:xfrm>
        </p:spPr>
        <p:txBody>
          <a:bodyPr/>
          <a:lstStyle/>
          <a:p>
            <a:pPr algn="ctr"/>
            <a:r>
              <a:rPr lang="en-US" sz="4400" dirty="0"/>
              <a:t>Math Operations: Dot &amp; Cross Products</a:t>
            </a:r>
          </a:p>
        </p:txBody>
      </p:sp>
      <p:pic>
        <p:nvPicPr>
          <p:cNvPr id="4" name="Picture 2" descr="http://img.sparknotes.com/figures/1/13493b46f82b15be90229290a86eb26a/dotproduct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8092" y="2192694"/>
            <a:ext cx="5864959" cy="3665599"/>
          </a:xfrm>
          <a:prstGeom prst="rect">
            <a:avLst/>
          </a:prstGeom>
          <a:noFill/>
        </p:spPr>
      </p:pic>
      <p:pic>
        <p:nvPicPr>
          <p:cNvPr id="5" name="Picture 2" descr="http://www.thunderbolts.info/wp/wp-content/uploads/2012/04/cross-product-in-vector-algebra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328" y="1618423"/>
            <a:ext cx="3029507" cy="3029508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9885" y="4968524"/>
            <a:ext cx="5697080" cy="1709124"/>
          </a:xfrm>
          <a:prstGeom prst="rect">
            <a:avLst/>
          </a:prstGeom>
        </p:spPr>
      </p:pic>
      <p:pic>
        <p:nvPicPr>
          <p:cNvPr id="8" name="Picture 6" descr="Image result for cross product definiti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290" y="1407112"/>
            <a:ext cx="3816424" cy="3452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551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Homework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25918" y="2081516"/>
            <a:ext cx="11140163" cy="3964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67" tIns="45784" rIns="91567" bIns="45784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1638"/>
              </a:buClr>
              <a:defRPr sz="24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58813" indent="-2524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anose="02020603050405020304" pitchFamily="18" charset="0"/>
              <a:buChar char="•"/>
              <a:defRPr sz="2100">
                <a:solidFill>
                  <a:schemeClr val="tx2"/>
                </a:solidFill>
                <a:latin typeface="+mn-lt"/>
                <a:ea typeface="+mn-ea"/>
              </a:defRPr>
            </a:lvl2pPr>
            <a:lvl3pPr marL="1012825" indent="-2016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1700">
                <a:solidFill>
                  <a:schemeClr val="tx2"/>
                </a:solidFill>
                <a:latin typeface="+mn-lt"/>
                <a:ea typeface="+mn-ea"/>
              </a:defRPr>
            </a:lvl3pPr>
            <a:lvl4pPr marL="1419225" indent="-2016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1824038" indent="-2016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  <a:ea typeface="+mn-ea"/>
              </a:defRPr>
            </a:lvl5pPr>
            <a:lvl6pPr marL="2230450" indent="-202768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19">
                <a:solidFill>
                  <a:schemeClr val="tx1"/>
                </a:solidFill>
                <a:latin typeface="+mn-lt"/>
                <a:ea typeface="+mn-ea"/>
              </a:defRPr>
            </a:lvl6pPr>
            <a:lvl7pPr marL="2635987" indent="-202768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19">
                <a:solidFill>
                  <a:schemeClr val="tx1"/>
                </a:solidFill>
                <a:latin typeface="+mn-lt"/>
                <a:ea typeface="+mn-ea"/>
              </a:defRPr>
            </a:lvl7pPr>
            <a:lvl8pPr marL="3041523" indent="-202768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19">
                <a:solidFill>
                  <a:schemeClr val="tx1"/>
                </a:solidFill>
                <a:latin typeface="+mn-lt"/>
                <a:ea typeface="+mn-ea"/>
              </a:defRPr>
            </a:lvl8pPr>
            <a:lvl9pPr marL="3447059" indent="-202768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19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742950" indent="-74295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3200" kern="0" dirty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Finishing reading Chapter 3 of the textbook by Paul</a:t>
            </a:r>
          </a:p>
          <a:p>
            <a:pPr marL="742950" indent="-74295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3200" kern="0" dirty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Understand the derivation steps (Eqs. (1) – (10)) in the 1</a:t>
            </a:r>
            <a:r>
              <a:rPr lang="en-US" sz="3200" kern="0" baseline="30000" dirty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st</a:t>
            </a:r>
            <a:r>
              <a:rPr lang="en-US" sz="3200" kern="0" dirty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cone-beam spiral/helical CT paper (approximate spiral cone-beam reconstruction):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https://ieeexplore.ieee.org/stamp/stamp.jsp?tp=&amp;arnumber=241876</a:t>
            </a:r>
            <a:r>
              <a:rPr lang="en-US" altLang="zh-CN" sz="3200" kern="0" dirty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, and explain the derivation in your own words in a tutorial-like report (see the following slides as hints)</a:t>
            </a:r>
            <a:endParaRPr lang="en-US" altLang="zh-C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3270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6854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38335"/>
          </a:xfrm>
        </p:spPr>
        <p:txBody>
          <a:bodyPr/>
          <a:lstStyle/>
          <a:p>
            <a:pPr algn="ctr"/>
            <a:r>
              <a:rPr lang="en-US" sz="4400" dirty="0"/>
              <a:t>Maxwell's Equations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711659" y="1261187"/>
            <a:ext cx="8822602" cy="550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alt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Gauss' Law for electricity</a:t>
            </a:r>
          </a:p>
          <a:p>
            <a:pPr algn="just"/>
            <a:endParaRPr lang="en-US" altLang="en-U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en-U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alt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total of the electric field over the surface of a volume equals the total charge inside</a:t>
            </a:r>
          </a:p>
          <a:p>
            <a:pPr algn="just"/>
            <a:endParaRPr lang="en-US" altLang="en-US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hangingPunct="0"/>
            <a:r>
              <a:rPr lang="en-US" alt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Gauss' Law for magnetism</a:t>
            </a:r>
          </a:p>
          <a:p>
            <a:pPr algn="just" eaLnBrk="0" hangingPunct="0"/>
            <a:endParaRPr lang="en-US" altLang="en-U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en-U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No magnetic charge, i.e., no monopoles</a:t>
            </a:r>
          </a:p>
          <a:p>
            <a:pPr algn="just"/>
            <a:endParaRPr lang="en-US" altLang="en-U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alt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Faraday's Law of magnetic induction</a:t>
            </a:r>
          </a:p>
          <a:p>
            <a:pPr algn="just"/>
            <a:endParaRPr lang="en-US" altLang="en-U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alt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 algn="just" eaLnBrk="0" hangingPunct="0"/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The left side is the total voltage change round a loop, and the right side is a varying magnetic field through the loop</a:t>
            </a:r>
          </a:p>
          <a:p>
            <a:pPr algn="just"/>
            <a:endParaRPr lang="en-US" altLang="en-U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alt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Ampere's Law plus Maxwell's displacement current</a:t>
            </a:r>
          </a:p>
          <a:p>
            <a:pPr algn="just"/>
            <a:endParaRPr lang="en-US" altLang="en-U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en-U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en-U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The left side is the total magnetic force around a loop, and the right side is the current through the circuit, plus a varying electric field through the loop (displacement current)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ject 7"/>
              <p:cNvSpPr txBox="1"/>
              <p:nvPr/>
            </p:nvSpPr>
            <p:spPr bwMode="auto">
              <a:xfrm>
                <a:off x="2087563" y="3913188"/>
                <a:ext cx="2054225" cy="622300"/>
              </a:xfrm>
              <a:prstGeom prst="rect">
                <a:avLst/>
              </a:prstGeom>
              <a:noFill/>
            </p:spPr>
            <p:txBody>
              <a:bodyPr>
                <a:normAutofit fontScale="62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subHide m:val="on"/>
                          <m:supHide m:val="on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</m:acc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=−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e>
                      </m:nary>
                      <m:nary>
                        <m:naryPr>
                          <m:subHide m:val="on"/>
                          <m:supHide m:val="on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Object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87563" y="3913188"/>
                <a:ext cx="2054225" cy="622300"/>
              </a:xfrm>
              <a:prstGeom prst="rect">
                <a:avLst/>
              </a:prstGeom>
              <a:blipFill>
                <a:blip r:embed="rId4"/>
                <a:stretch>
                  <a:fillRect l="-35312" t="-149020" r="-32938" b="-2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8"/>
              <p:cNvSpPr txBox="1"/>
              <p:nvPr/>
            </p:nvSpPr>
            <p:spPr bwMode="auto">
              <a:xfrm>
                <a:off x="2087563" y="5489575"/>
                <a:ext cx="3081337" cy="696913"/>
              </a:xfrm>
              <a:prstGeom prst="rect">
                <a:avLst/>
              </a:prstGeom>
              <a:noFill/>
            </p:spPr>
            <p:txBody>
              <a:bodyPr>
                <a:normAutofit fontScale="62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subHide m:val="on"/>
                          <m:supHide m:val="on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</m:acc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nary>
                                <m:naryPr>
                                  <m:subHide m:val="on"/>
                                  <m:supHide m:val="on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</m:acc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acc>
                                </m:e>
                              </m:nary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87563" y="5489575"/>
                <a:ext cx="3081337" cy="69691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086874" y="1478610"/>
          <a:ext cx="1227138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78" name="Equation" r:id="rId6" imgW="622080" imgH="342720" progId="Equation.DSMT4">
                  <p:embed/>
                </p:oleObj>
              </mc:Choice>
              <mc:Fallback>
                <p:oleObj name="Equation" r:id="rId6" imgW="622080" imgH="34272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6874" y="1478610"/>
                        <a:ext cx="1227138" cy="673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2086874" y="2812465"/>
          <a:ext cx="1077912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79" name="Equation" r:id="rId8" imgW="545760" imgH="228600" progId="Equation.DSMT4">
                  <p:embed/>
                </p:oleObj>
              </mc:Choice>
              <mc:Fallback>
                <p:oleObj name="Equation" r:id="rId8" imgW="545760" imgH="22860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6874" y="2812465"/>
                        <a:ext cx="1077912" cy="4492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3738397" y="5489934"/>
            <a:ext cx="1296144" cy="696912"/>
          </a:xfrm>
          <a:prstGeom prst="rect">
            <a:avLst/>
          </a:prstGeom>
          <a:solidFill>
            <a:srgbClr val="FF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 sz="1800" dirty="0" err="1"/>
          </a:p>
        </p:txBody>
      </p:sp>
    </p:spTree>
    <p:extLst>
      <p:ext uri="{BB962C8B-B14F-4D97-AF65-F5344CB8AC3E}">
        <p14:creationId xmlns:p14="http://schemas.microsoft.com/office/powerpoint/2010/main" val="2066090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4400" dirty="0"/>
              <a:t>Displacement Current</a:t>
            </a:r>
            <a:endParaRPr lang="en-US" sz="4400" dirty="0"/>
          </a:p>
        </p:txBody>
      </p:sp>
      <p:pic>
        <p:nvPicPr>
          <p:cNvPr id="4" name="Picture 2" descr="http://www.physics.sjsu.edu/becker/physics51/images/29_27_displacement_current_capacito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36979" y="1426464"/>
            <a:ext cx="6143636" cy="51803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16938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Speed of Light</a:t>
            </a:r>
            <a:endParaRPr lang="zh-CN" altLang="en-US" sz="4400" dirty="0"/>
          </a:p>
        </p:txBody>
      </p:sp>
      <p:pic>
        <p:nvPicPr>
          <p:cNvPr id="59394" name="Picture 2" descr="Image result for speed of light deriv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878" y="1490217"/>
            <a:ext cx="9006243" cy="267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26649"/>
            <a:ext cx="12192000" cy="263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2548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/>
              <a:t>Lorentz Force Derived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434" y="1626676"/>
            <a:ext cx="9715132" cy="491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5776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38836"/>
          </a:xfrm>
        </p:spPr>
        <p:txBody>
          <a:bodyPr/>
          <a:lstStyle/>
          <a:p>
            <a:pPr algn="ctr"/>
            <a:r>
              <a:rPr lang="en-US" sz="4400" dirty="0"/>
              <a:t>Ge’s Explanation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1953229" y="1930576"/>
            <a:ext cx="2717800" cy="2628199"/>
            <a:chOff x="4800600" y="2539293"/>
            <a:chExt cx="2717800" cy="2628199"/>
          </a:xfrm>
        </p:grpSpPr>
        <p:grpSp>
          <p:nvGrpSpPr>
            <p:cNvPr id="66" name="Group 65"/>
            <p:cNvGrpSpPr/>
            <p:nvPr/>
          </p:nvGrpSpPr>
          <p:grpSpPr>
            <a:xfrm>
              <a:off x="4800600" y="2539293"/>
              <a:ext cx="2717800" cy="228600"/>
              <a:chOff x="4800600" y="2539293"/>
              <a:chExt cx="2717800" cy="228600"/>
            </a:xfrm>
          </p:grpSpPr>
          <p:sp>
            <p:nvSpPr>
              <p:cNvPr id="7" name="Flowchart: Summing Junction 6"/>
              <p:cNvSpPr/>
              <p:nvPr/>
            </p:nvSpPr>
            <p:spPr bwMode="auto">
              <a:xfrm>
                <a:off x="4800600" y="2539293"/>
                <a:ext cx="228600" cy="228600"/>
              </a:xfrm>
              <a:prstGeom prst="flowChartSummingJunction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800" dirty="0" err="1"/>
              </a:p>
            </p:txBody>
          </p:sp>
          <p:sp>
            <p:nvSpPr>
              <p:cNvPr id="8" name="Flowchart: Summing Junction 7"/>
              <p:cNvSpPr/>
              <p:nvPr/>
            </p:nvSpPr>
            <p:spPr bwMode="auto">
              <a:xfrm>
                <a:off x="5422900" y="2539293"/>
                <a:ext cx="228600" cy="228600"/>
              </a:xfrm>
              <a:prstGeom prst="flowChartSummingJunction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800" dirty="0" err="1"/>
              </a:p>
            </p:txBody>
          </p:sp>
          <p:sp>
            <p:nvSpPr>
              <p:cNvPr id="9" name="Flowchart: Summing Junction 8"/>
              <p:cNvSpPr/>
              <p:nvPr/>
            </p:nvSpPr>
            <p:spPr bwMode="auto">
              <a:xfrm>
                <a:off x="6045200" y="2539293"/>
                <a:ext cx="228600" cy="228600"/>
              </a:xfrm>
              <a:prstGeom prst="flowChartSummingJunction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800" dirty="0" err="1"/>
              </a:p>
            </p:txBody>
          </p:sp>
          <p:sp>
            <p:nvSpPr>
              <p:cNvPr id="10" name="Flowchart: Summing Junction 9"/>
              <p:cNvSpPr/>
              <p:nvPr/>
            </p:nvSpPr>
            <p:spPr bwMode="auto">
              <a:xfrm>
                <a:off x="6667500" y="2539293"/>
                <a:ext cx="228600" cy="228600"/>
              </a:xfrm>
              <a:prstGeom prst="flowChartSummingJunction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800" dirty="0" err="1"/>
              </a:p>
            </p:txBody>
          </p:sp>
          <p:sp>
            <p:nvSpPr>
              <p:cNvPr id="11" name="Flowchart: Summing Junction 10"/>
              <p:cNvSpPr/>
              <p:nvPr/>
            </p:nvSpPr>
            <p:spPr bwMode="auto">
              <a:xfrm>
                <a:off x="7289800" y="2539293"/>
                <a:ext cx="228600" cy="228600"/>
              </a:xfrm>
              <a:prstGeom prst="flowChartSummingJunction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800" dirty="0" err="1"/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>
              <a:off x="4800600" y="3139193"/>
              <a:ext cx="2717800" cy="228600"/>
              <a:chOff x="4800600" y="3084159"/>
              <a:chExt cx="2717800" cy="228600"/>
            </a:xfrm>
          </p:grpSpPr>
          <p:sp>
            <p:nvSpPr>
              <p:cNvPr id="16" name="Flowchart: Summing Junction 15"/>
              <p:cNvSpPr/>
              <p:nvPr/>
            </p:nvSpPr>
            <p:spPr bwMode="auto">
              <a:xfrm>
                <a:off x="4800600" y="3084159"/>
                <a:ext cx="228600" cy="228600"/>
              </a:xfrm>
              <a:prstGeom prst="flowChartSummingJunction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800" dirty="0" err="1"/>
              </a:p>
            </p:txBody>
          </p:sp>
          <p:sp>
            <p:nvSpPr>
              <p:cNvPr id="17" name="Flowchart: Summing Junction 16"/>
              <p:cNvSpPr/>
              <p:nvPr/>
            </p:nvSpPr>
            <p:spPr bwMode="auto">
              <a:xfrm>
                <a:off x="5422900" y="3084159"/>
                <a:ext cx="228600" cy="228600"/>
              </a:xfrm>
              <a:prstGeom prst="flowChartSummingJunction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800" dirty="0" err="1"/>
              </a:p>
            </p:txBody>
          </p:sp>
          <p:sp>
            <p:nvSpPr>
              <p:cNvPr id="18" name="Flowchart: Summing Junction 17"/>
              <p:cNvSpPr/>
              <p:nvPr/>
            </p:nvSpPr>
            <p:spPr bwMode="auto">
              <a:xfrm>
                <a:off x="6045200" y="3084159"/>
                <a:ext cx="228600" cy="228600"/>
              </a:xfrm>
              <a:prstGeom prst="flowChartSummingJunction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800" dirty="0" err="1"/>
              </a:p>
            </p:txBody>
          </p:sp>
          <p:sp>
            <p:nvSpPr>
              <p:cNvPr id="19" name="Flowchart: Summing Junction 18"/>
              <p:cNvSpPr/>
              <p:nvPr/>
            </p:nvSpPr>
            <p:spPr bwMode="auto">
              <a:xfrm>
                <a:off x="6667500" y="3084159"/>
                <a:ext cx="228600" cy="228600"/>
              </a:xfrm>
              <a:prstGeom prst="flowChartSummingJunction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800" dirty="0" err="1"/>
              </a:p>
            </p:txBody>
          </p:sp>
          <p:sp>
            <p:nvSpPr>
              <p:cNvPr id="20" name="Flowchart: Summing Junction 19"/>
              <p:cNvSpPr/>
              <p:nvPr/>
            </p:nvSpPr>
            <p:spPr bwMode="auto">
              <a:xfrm>
                <a:off x="7289800" y="3084159"/>
                <a:ext cx="228600" cy="228600"/>
              </a:xfrm>
              <a:prstGeom prst="flowChartSummingJunction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800" dirty="0" err="1"/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>
              <a:off x="4800600" y="3739093"/>
              <a:ext cx="2717800" cy="228600"/>
              <a:chOff x="4800600" y="3629025"/>
              <a:chExt cx="2717800" cy="228600"/>
            </a:xfrm>
          </p:grpSpPr>
          <p:sp>
            <p:nvSpPr>
              <p:cNvPr id="24" name="Flowchart: Summing Junction 23"/>
              <p:cNvSpPr/>
              <p:nvPr/>
            </p:nvSpPr>
            <p:spPr bwMode="auto">
              <a:xfrm>
                <a:off x="4800600" y="3629025"/>
                <a:ext cx="228600" cy="228600"/>
              </a:xfrm>
              <a:prstGeom prst="flowChartSummingJunction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800" dirty="0" err="1"/>
              </a:p>
            </p:txBody>
          </p:sp>
          <p:sp>
            <p:nvSpPr>
              <p:cNvPr id="25" name="Flowchart: Summing Junction 24"/>
              <p:cNvSpPr/>
              <p:nvPr/>
            </p:nvSpPr>
            <p:spPr bwMode="auto">
              <a:xfrm>
                <a:off x="5422900" y="3629025"/>
                <a:ext cx="228600" cy="228600"/>
              </a:xfrm>
              <a:prstGeom prst="flowChartSummingJunction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800" dirty="0" err="1"/>
              </a:p>
            </p:txBody>
          </p:sp>
          <p:sp>
            <p:nvSpPr>
              <p:cNvPr id="26" name="Flowchart: Summing Junction 25"/>
              <p:cNvSpPr/>
              <p:nvPr/>
            </p:nvSpPr>
            <p:spPr bwMode="auto">
              <a:xfrm>
                <a:off x="6045200" y="3629025"/>
                <a:ext cx="228600" cy="228600"/>
              </a:xfrm>
              <a:prstGeom prst="flowChartSummingJunction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800" dirty="0" err="1"/>
              </a:p>
            </p:txBody>
          </p:sp>
          <p:sp>
            <p:nvSpPr>
              <p:cNvPr id="27" name="Flowchart: Summing Junction 26"/>
              <p:cNvSpPr/>
              <p:nvPr/>
            </p:nvSpPr>
            <p:spPr bwMode="auto">
              <a:xfrm>
                <a:off x="6667500" y="3629025"/>
                <a:ext cx="228600" cy="228600"/>
              </a:xfrm>
              <a:prstGeom prst="flowChartSummingJunction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800" dirty="0" err="1"/>
              </a:p>
            </p:txBody>
          </p:sp>
          <p:sp>
            <p:nvSpPr>
              <p:cNvPr id="28" name="Flowchart: Summing Junction 27"/>
              <p:cNvSpPr/>
              <p:nvPr/>
            </p:nvSpPr>
            <p:spPr bwMode="auto">
              <a:xfrm>
                <a:off x="7289800" y="3629025"/>
                <a:ext cx="228600" cy="228600"/>
              </a:xfrm>
              <a:prstGeom prst="flowChartSummingJunction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800" dirty="0" err="1"/>
              </a:p>
            </p:txBody>
          </p:sp>
        </p:grpSp>
        <p:grpSp>
          <p:nvGrpSpPr>
            <p:cNvPr id="69" name="Group 68"/>
            <p:cNvGrpSpPr/>
            <p:nvPr/>
          </p:nvGrpSpPr>
          <p:grpSpPr>
            <a:xfrm>
              <a:off x="4800600" y="4338993"/>
              <a:ext cx="2717800" cy="228600"/>
              <a:chOff x="4800600" y="4173891"/>
              <a:chExt cx="2717800" cy="228600"/>
            </a:xfrm>
          </p:grpSpPr>
          <p:sp>
            <p:nvSpPr>
              <p:cNvPr id="32" name="Flowchart: Summing Junction 31"/>
              <p:cNvSpPr/>
              <p:nvPr/>
            </p:nvSpPr>
            <p:spPr bwMode="auto">
              <a:xfrm>
                <a:off x="4800600" y="4173891"/>
                <a:ext cx="228600" cy="228600"/>
              </a:xfrm>
              <a:prstGeom prst="flowChartSummingJunction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800" dirty="0" err="1"/>
              </a:p>
            </p:txBody>
          </p:sp>
          <p:sp>
            <p:nvSpPr>
              <p:cNvPr id="33" name="Flowchart: Summing Junction 32"/>
              <p:cNvSpPr/>
              <p:nvPr/>
            </p:nvSpPr>
            <p:spPr bwMode="auto">
              <a:xfrm>
                <a:off x="5422900" y="4173891"/>
                <a:ext cx="228600" cy="228600"/>
              </a:xfrm>
              <a:prstGeom prst="flowChartSummingJunction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800" dirty="0" err="1"/>
              </a:p>
            </p:txBody>
          </p:sp>
          <p:sp>
            <p:nvSpPr>
              <p:cNvPr id="34" name="Flowchart: Summing Junction 33"/>
              <p:cNvSpPr/>
              <p:nvPr/>
            </p:nvSpPr>
            <p:spPr bwMode="auto">
              <a:xfrm>
                <a:off x="6045200" y="4173891"/>
                <a:ext cx="228600" cy="228600"/>
              </a:xfrm>
              <a:prstGeom prst="flowChartSummingJunction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800" dirty="0" err="1"/>
              </a:p>
            </p:txBody>
          </p:sp>
          <p:sp>
            <p:nvSpPr>
              <p:cNvPr id="35" name="Flowchart: Summing Junction 34"/>
              <p:cNvSpPr/>
              <p:nvPr/>
            </p:nvSpPr>
            <p:spPr bwMode="auto">
              <a:xfrm>
                <a:off x="6667500" y="4173891"/>
                <a:ext cx="228600" cy="228600"/>
              </a:xfrm>
              <a:prstGeom prst="flowChartSummingJunction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800" dirty="0" err="1"/>
              </a:p>
            </p:txBody>
          </p:sp>
          <p:sp>
            <p:nvSpPr>
              <p:cNvPr id="36" name="Flowchart: Summing Junction 35"/>
              <p:cNvSpPr/>
              <p:nvPr/>
            </p:nvSpPr>
            <p:spPr bwMode="auto">
              <a:xfrm>
                <a:off x="7289800" y="4173891"/>
                <a:ext cx="228600" cy="228600"/>
              </a:xfrm>
              <a:prstGeom prst="flowChartSummingJunction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800" dirty="0" err="1"/>
              </a:p>
            </p:txBody>
          </p:sp>
        </p:grpSp>
        <p:grpSp>
          <p:nvGrpSpPr>
            <p:cNvPr id="70" name="Group 69"/>
            <p:cNvGrpSpPr/>
            <p:nvPr/>
          </p:nvGrpSpPr>
          <p:grpSpPr>
            <a:xfrm>
              <a:off x="4800600" y="4938892"/>
              <a:ext cx="2717800" cy="228600"/>
              <a:chOff x="4800600" y="4938892"/>
              <a:chExt cx="2717800" cy="228600"/>
            </a:xfrm>
          </p:grpSpPr>
          <p:sp>
            <p:nvSpPr>
              <p:cNvPr id="40" name="Flowchart: Summing Junction 39"/>
              <p:cNvSpPr/>
              <p:nvPr/>
            </p:nvSpPr>
            <p:spPr bwMode="auto">
              <a:xfrm>
                <a:off x="4800600" y="4938892"/>
                <a:ext cx="228600" cy="228600"/>
              </a:xfrm>
              <a:prstGeom prst="flowChartSummingJunction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800" dirty="0" err="1"/>
              </a:p>
            </p:txBody>
          </p:sp>
          <p:sp>
            <p:nvSpPr>
              <p:cNvPr id="41" name="Flowchart: Summing Junction 40"/>
              <p:cNvSpPr/>
              <p:nvPr/>
            </p:nvSpPr>
            <p:spPr bwMode="auto">
              <a:xfrm>
                <a:off x="5422900" y="4938892"/>
                <a:ext cx="228600" cy="228600"/>
              </a:xfrm>
              <a:prstGeom prst="flowChartSummingJunction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800" dirty="0" err="1"/>
              </a:p>
            </p:txBody>
          </p:sp>
          <p:sp>
            <p:nvSpPr>
              <p:cNvPr id="42" name="Flowchart: Summing Junction 41"/>
              <p:cNvSpPr/>
              <p:nvPr/>
            </p:nvSpPr>
            <p:spPr bwMode="auto">
              <a:xfrm>
                <a:off x="6045200" y="4938892"/>
                <a:ext cx="228600" cy="228600"/>
              </a:xfrm>
              <a:prstGeom prst="flowChartSummingJunction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800" dirty="0" err="1"/>
              </a:p>
            </p:txBody>
          </p:sp>
          <p:sp>
            <p:nvSpPr>
              <p:cNvPr id="43" name="Flowchart: Summing Junction 42"/>
              <p:cNvSpPr/>
              <p:nvPr/>
            </p:nvSpPr>
            <p:spPr bwMode="auto">
              <a:xfrm>
                <a:off x="6667500" y="4938892"/>
                <a:ext cx="228600" cy="228600"/>
              </a:xfrm>
              <a:prstGeom prst="flowChartSummingJunction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800" dirty="0" err="1"/>
              </a:p>
            </p:txBody>
          </p:sp>
          <p:sp>
            <p:nvSpPr>
              <p:cNvPr id="44" name="Flowchart: Summing Junction 43"/>
              <p:cNvSpPr/>
              <p:nvPr/>
            </p:nvSpPr>
            <p:spPr bwMode="auto">
              <a:xfrm>
                <a:off x="7289800" y="4938892"/>
                <a:ext cx="228600" cy="228600"/>
              </a:xfrm>
              <a:prstGeom prst="flowChartSummingJunction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800" dirty="0" err="1"/>
              </a:p>
            </p:txBody>
          </p:sp>
        </p:grpSp>
      </p:grpSp>
      <p:cxnSp>
        <p:nvCxnSpPr>
          <p:cNvPr id="75" name="Straight Arrow Connector 74"/>
          <p:cNvCxnSpPr/>
          <p:nvPr/>
        </p:nvCxnSpPr>
        <p:spPr bwMode="auto">
          <a:xfrm flipV="1">
            <a:off x="3761246" y="3234701"/>
            <a:ext cx="1100895" cy="2246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9" name="Rectangle 6"/>
          <p:cNvSpPr>
            <a:spLocks noChangeArrowheads="1"/>
          </p:cNvSpPr>
          <p:nvPr/>
        </p:nvSpPr>
        <p:spPr bwMode="auto">
          <a:xfrm>
            <a:off x="7606608" y="1945252"/>
            <a:ext cx="202285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alt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Faraday's Law</a:t>
            </a:r>
          </a:p>
        </p:txBody>
      </p:sp>
      <p:graphicFrame>
        <p:nvGraphicFramePr>
          <p:cNvPr id="81" name="Object 80"/>
          <p:cNvGraphicFramePr>
            <a:graphicFrameLocks noChangeAspect="1"/>
          </p:cNvGraphicFramePr>
          <p:nvPr/>
        </p:nvGraphicFramePr>
        <p:xfrm>
          <a:off x="5307433" y="1820324"/>
          <a:ext cx="2154238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86" name="Equation" r:id="rId4" imgW="1091880" imgH="317160" progId="Equation.DSMT4">
                  <p:embed/>
                </p:oleObj>
              </mc:Choice>
              <mc:Fallback>
                <p:oleObj name="Equation" r:id="rId4" imgW="1091880" imgH="317160" progId="Equation.DSMT4">
                  <p:embed/>
                  <p:pic>
                    <p:nvPicPr>
                      <p:cNvPr id="81" name="Object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7433" y="1820324"/>
                        <a:ext cx="2154238" cy="622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3" name="Straight Arrow Connector 82"/>
          <p:cNvCxnSpPr/>
          <p:nvPr/>
        </p:nvCxnSpPr>
        <p:spPr bwMode="auto">
          <a:xfrm flipH="1">
            <a:off x="2881754" y="3238455"/>
            <a:ext cx="435455" cy="1033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7" name="Donut 86"/>
          <p:cNvSpPr/>
          <p:nvPr/>
        </p:nvSpPr>
        <p:spPr bwMode="auto">
          <a:xfrm>
            <a:off x="2406560" y="2318981"/>
            <a:ext cx="1851387" cy="1851387"/>
          </a:xfrm>
          <a:prstGeom prst="donut">
            <a:avLst/>
          </a:prstGeom>
          <a:solidFill>
            <a:srgbClr val="FF0000">
              <a:alpha val="50000"/>
            </a:srgbClr>
          </a:solidFill>
          <a:ln w="25400" cap="flat" cmpd="sng" algn="ctr">
            <a:solidFill>
              <a:schemeClr val="tx1"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800" dirty="0" err="1"/>
          </a:p>
        </p:txBody>
      </p:sp>
      <p:graphicFrame>
        <p:nvGraphicFramePr>
          <p:cNvPr id="99" name="Object 98"/>
          <p:cNvGraphicFramePr>
            <a:graphicFrameLocks noChangeAspect="1"/>
          </p:cNvGraphicFramePr>
          <p:nvPr/>
        </p:nvGraphicFramePr>
        <p:xfrm>
          <a:off x="5307433" y="2601375"/>
          <a:ext cx="2154238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87" name="Equation" r:id="rId6" imgW="1091880" imgH="317160" progId="Equation.DSMT4">
                  <p:embed/>
                </p:oleObj>
              </mc:Choice>
              <mc:Fallback>
                <p:oleObj name="Equation" r:id="rId6" imgW="1091880" imgH="317160" progId="Equation.DSMT4">
                  <p:embed/>
                  <p:pic>
                    <p:nvPicPr>
                      <p:cNvPr id="99" name="Object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7433" y="2601375"/>
                        <a:ext cx="2154238" cy="6254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" name="Object 99"/>
          <p:cNvGraphicFramePr>
            <a:graphicFrameLocks noChangeAspect="1"/>
          </p:cNvGraphicFramePr>
          <p:nvPr/>
        </p:nvGraphicFramePr>
        <p:xfrm>
          <a:off x="3454822" y="3689880"/>
          <a:ext cx="325437" cy="3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88" name="Equation" r:id="rId8" imgW="164880" imgH="152280" progId="Equation.DSMT4">
                  <p:embed/>
                </p:oleObj>
              </mc:Choice>
              <mc:Fallback>
                <p:oleObj name="Equation" r:id="rId8" imgW="164880" imgH="152280" progId="Equation.DSMT4">
                  <p:embed/>
                  <p:pic>
                    <p:nvPicPr>
                      <p:cNvPr id="100" name="Object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4822" y="3689880"/>
                        <a:ext cx="325437" cy="3000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" name="Object 100"/>
          <p:cNvGraphicFramePr>
            <a:graphicFrameLocks noChangeAspect="1"/>
          </p:cNvGraphicFramePr>
          <p:nvPr/>
        </p:nvGraphicFramePr>
        <p:xfrm>
          <a:off x="2987846" y="2941329"/>
          <a:ext cx="250825" cy="27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89" name="Equation" r:id="rId10" imgW="126720" imgH="139680" progId="Equation.DSMT4">
                  <p:embed/>
                </p:oleObj>
              </mc:Choice>
              <mc:Fallback>
                <p:oleObj name="Equation" r:id="rId10" imgW="126720" imgH="139680" progId="Equation.DSMT4">
                  <p:embed/>
                  <p:pic>
                    <p:nvPicPr>
                      <p:cNvPr id="101" name="Object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46" y="2941329"/>
                        <a:ext cx="250825" cy="2746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" name="Object 101"/>
          <p:cNvGraphicFramePr>
            <a:graphicFrameLocks noChangeAspect="1"/>
          </p:cNvGraphicFramePr>
          <p:nvPr/>
        </p:nvGraphicFramePr>
        <p:xfrm>
          <a:off x="4120209" y="2198313"/>
          <a:ext cx="250825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90" name="Equation" r:id="rId12" imgW="126720" imgH="164880" progId="Equation.DSMT4">
                  <p:embed/>
                </p:oleObj>
              </mc:Choice>
              <mc:Fallback>
                <p:oleObj name="Equation" r:id="rId12" imgW="126720" imgH="164880" progId="Equation.DSMT4">
                  <p:embed/>
                  <p:pic>
                    <p:nvPicPr>
                      <p:cNvPr id="102" name="Object 1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0209" y="2198313"/>
                        <a:ext cx="250825" cy="3254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3" name="Straight Arrow Connector 102"/>
          <p:cNvCxnSpPr/>
          <p:nvPr/>
        </p:nvCxnSpPr>
        <p:spPr bwMode="auto">
          <a:xfrm rot="18000000" flipH="1">
            <a:off x="2628733" y="3184283"/>
            <a:ext cx="435455" cy="1033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aphicFrame>
        <p:nvGraphicFramePr>
          <p:cNvPr id="104" name="Object 103"/>
          <p:cNvGraphicFramePr>
            <a:graphicFrameLocks noChangeAspect="1"/>
          </p:cNvGraphicFramePr>
          <p:nvPr/>
        </p:nvGraphicFramePr>
        <p:xfrm>
          <a:off x="3643627" y="1521880"/>
          <a:ext cx="274638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91" name="Equation" r:id="rId14" imgW="139680" imgH="164880" progId="Equation.DSMT4">
                  <p:embed/>
                </p:oleObj>
              </mc:Choice>
              <mc:Fallback>
                <p:oleObj name="Equation" r:id="rId14" imgW="139680" imgH="164880" progId="Equation.DSMT4">
                  <p:embed/>
                  <p:pic>
                    <p:nvPicPr>
                      <p:cNvPr id="104" name="Object 1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3627" y="1521880"/>
                        <a:ext cx="274638" cy="3254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" name="Object 104"/>
          <p:cNvGraphicFramePr>
            <a:graphicFrameLocks noChangeAspect="1"/>
          </p:cNvGraphicFramePr>
          <p:nvPr/>
        </p:nvGraphicFramePr>
        <p:xfrm>
          <a:off x="6020222" y="3555461"/>
          <a:ext cx="727075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92" name="Equation" r:id="rId16" imgW="368280" imgH="152280" progId="Equation.DSMT4">
                  <p:embed/>
                </p:oleObj>
              </mc:Choice>
              <mc:Fallback>
                <p:oleObj name="Equation" r:id="rId16" imgW="368280" imgH="152280" progId="Equation.DSMT4">
                  <p:embed/>
                  <p:pic>
                    <p:nvPicPr>
                      <p:cNvPr id="105" name="Object 1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0222" y="3555461"/>
                        <a:ext cx="727075" cy="3000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" name="Object 105"/>
          <p:cNvGraphicFramePr>
            <a:graphicFrameLocks noChangeAspect="1"/>
          </p:cNvGraphicFramePr>
          <p:nvPr/>
        </p:nvGraphicFramePr>
        <p:xfrm>
          <a:off x="5847184" y="4196291"/>
          <a:ext cx="1076325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93" name="Equation" r:id="rId18" imgW="545760" imgH="190440" progId="Equation.DSMT4">
                  <p:embed/>
                </p:oleObj>
              </mc:Choice>
              <mc:Fallback>
                <p:oleObj name="Equation" r:id="rId18" imgW="545760" imgH="190440" progId="Equation.DSMT4">
                  <p:embed/>
                  <p:pic>
                    <p:nvPicPr>
                      <p:cNvPr id="106" name="Object 1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7184" y="4196291"/>
                        <a:ext cx="1076325" cy="3746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" name="Rectangle 6"/>
          <p:cNvSpPr>
            <a:spLocks noChangeArrowheads="1"/>
          </p:cNvSpPr>
          <p:nvPr/>
        </p:nvSpPr>
        <p:spPr bwMode="auto">
          <a:xfrm>
            <a:off x="7606609" y="2610829"/>
            <a:ext cx="290009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alt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Symmetry &amp; Differentiation </a:t>
            </a:r>
            <a:r>
              <a:rPr lang="en-US" altLang="en-US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n-US" sz="1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lang="en-US" altLang="en-US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opposite of B)</a:t>
            </a:r>
          </a:p>
        </p:txBody>
      </p:sp>
      <p:sp>
        <p:nvSpPr>
          <p:cNvPr id="108" name="Rectangle 6"/>
          <p:cNvSpPr>
            <a:spLocks noChangeArrowheads="1"/>
          </p:cNvSpPr>
          <p:nvPr/>
        </p:nvSpPr>
        <p:spPr bwMode="auto">
          <a:xfrm>
            <a:off x="7606609" y="3471826"/>
            <a:ext cx="290009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alt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Elimination</a:t>
            </a:r>
          </a:p>
        </p:txBody>
      </p:sp>
      <p:sp>
        <p:nvSpPr>
          <p:cNvPr id="109" name="Rectangle 6"/>
          <p:cNvSpPr>
            <a:spLocks noChangeArrowheads="1"/>
          </p:cNvSpPr>
          <p:nvPr/>
        </p:nvSpPr>
        <p:spPr bwMode="auto">
          <a:xfrm>
            <a:off x="7606609" y="4235114"/>
            <a:ext cx="290009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alt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Vectorized</a:t>
            </a:r>
          </a:p>
        </p:txBody>
      </p:sp>
      <p:cxnSp>
        <p:nvCxnSpPr>
          <p:cNvPr id="110" name="Straight Arrow Connector 109"/>
          <p:cNvCxnSpPr/>
          <p:nvPr/>
        </p:nvCxnSpPr>
        <p:spPr bwMode="auto">
          <a:xfrm rot="16200000" flipV="1">
            <a:off x="3103670" y="2585384"/>
            <a:ext cx="1332084" cy="2246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aphicFrame>
        <p:nvGraphicFramePr>
          <p:cNvPr id="111" name="Object 110"/>
          <p:cNvGraphicFramePr>
            <a:graphicFrameLocks noChangeAspect="1"/>
          </p:cNvGraphicFramePr>
          <p:nvPr/>
        </p:nvGraphicFramePr>
        <p:xfrm>
          <a:off x="4908475" y="3038636"/>
          <a:ext cx="225425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94" name="Equation" r:id="rId20" imgW="114120" imgH="152280" progId="Equation.DSMT4">
                  <p:embed/>
                </p:oleObj>
              </mc:Choice>
              <mc:Fallback>
                <p:oleObj name="Equation" r:id="rId20" imgW="114120" imgH="152280" progId="Equation.DSMT4">
                  <p:embed/>
                  <p:pic>
                    <p:nvPicPr>
                      <p:cNvPr id="111" name="Object 1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8475" y="3038636"/>
                        <a:ext cx="225425" cy="301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3" name="Straight Arrow Connector 112"/>
          <p:cNvCxnSpPr>
            <a:endCxn id="35" idx="4"/>
          </p:cNvCxnSpPr>
          <p:nvPr/>
        </p:nvCxnSpPr>
        <p:spPr bwMode="auto">
          <a:xfrm>
            <a:off x="3635647" y="3604259"/>
            <a:ext cx="298783" cy="35461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pic>
        <p:nvPicPr>
          <p:cNvPr id="371733" name="Picture 21" descr="http://hyperphysics.phy-astr.gsu.edu/hbase/electric/imgele/fday.gif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129" y="4751490"/>
            <a:ext cx="3991054" cy="192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Rectangle 6"/>
          <p:cNvSpPr>
            <a:spLocks noChangeArrowheads="1"/>
          </p:cNvSpPr>
          <p:nvPr/>
        </p:nvSpPr>
        <p:spPr bwMode="auto">
          <a:xfrm>
            <a:off x="6121587" y="4995675"/>
            <a:ext cx="438512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altLang="en-US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Actually, the above steps only compute the tangential component.  Any E component along the motion direction? How about charges move along a circle?</a:t>
            </a:r>
          </a:p>
        </p:txBody>
      </p:sp>
      <p:sp>
        <p:nvSpPr>
          <p:cNvPr id="3" name="Arc 2"/>
          <p:cNvSpPr/>
          <p:nvPr/>
        </p:nvSpPr>
        <p:spPr>
          <a:xfrm>
            <a:off x="2602711" y="2209560"/>
            <a:ext cx="1750142" cy="1830054"/>
          </a:xfrm>
          <a:prstGeom prst="arc">
            <a:avLst/>
          </a:prstGeom>
          <a:ln w="762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0074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Magnetic = Electric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7905" y="6268615"/>
            <a:ext cx="8346818" cy="504056"/>
          </a:xfrm>
        </p:spPr>
        <p:txBody>
          <a:bodyPr>
            <a:normAutofit lnSpcReduction="10000"/>
          </a:bodyPr>
          <a:lstStyle/>
          <a:p>
            <a:pPr marL="68580" indent="0" algn="ctr">
              <a:buNone/>
            </a:pPr>
            <a:r>
              <a:rPr lang="en-US" dirty="0"/>
              <a:t>You are looking slim.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059361" y="6352015"/>
            <a:ext cx="8839200" cy="337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691638"/>
              </a:buClr>
              <a:buNone/>
              <a:defRPr sz="2487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59920" indent="-253815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132">
                <a:solidFill>
                  <a:schemeClr val="tx2"/>
                </a:solidFill>
                <a:latin typeface="+mn-lt"/>
                <a:ea typeface="+mn-ea"/>
              </a:defRPr>
            </a:lvl2pPr>
            <a:lvl3pPr marL="1015260" indent="-203052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1776">
                <a:solidFill>
                  <a:schemeClr val="tx2"/>
                </a:solidFill>
                <a:latin typeface="+mn-lt"/>
                <a:ea typeface="+mn-ea"/>
              </a:defRPr>
            </a:lvl3pPr>
            <a:lvl4pPr marL="1421364" indent="-203052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1827469" indent="-203052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21">
                <a:solidFill>
                  <a:schemeClr val="tx2"/>
                </a:solidFill>
                <a:latin typeface="+mn-lt"/>
                <a:ea typeface="+mn-ea"/>
              </a:defRPr>
            </a:lvl5pPr>
            <a:lvl6pPr marL="2233573" indent="-203052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21">
                <a:solidFill>
                  <a:schemeClr val="tx1"/>
                </a:solidFill>
                <a:latin typeface="+mn-lt"/>
                <a:ea typeface="+mn-ea"/>
              </a:defRPr>
            </a:lvl6pPr>
            <a:lvl7pPr marL="2639677" indent="-203052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21">
                <a:solidFill>
                  <a:schemeClr val="tx1"/>
                </a:solidFill>
                <a:latin typeface="+mn-lt"/>
                <a:ea typeface="+mn-ea"/>
              </a:defRPr>
            </a:lvl7pPr>
            <a:lvl8pPr marL="3045781" indent="-203052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21">
                <a:solidFill>
                  <a:schemeClr val="tx1"/>
                </a:solidFill>
                <a:latin typeface="+mn-lt"/>
                <a:ea typeface="+mn-ea"/>
              </a:defRPr>
            </a:lvl8pPr>
            <a:lvl9pPr marL="3451885" indent="-203052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2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r"/>
            <a:r>
              <a:rPr lang="en-US" altLang="zh-CN" sz="1800" kern="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https://youtu.be/1TKSfAkWWN0</a:t>
            </a:r>
            <a:r>
              <a:rPr lang="en-US" altLang="zh-CN" sz="18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sz="1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906" y="1574641"/>
            <a:ext cx="8346817" cy="469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974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In the Lab Frame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" y="6365509"/>
            <a:ext cx="12076980" cy="504056"/>
          </a:xfrm>
        </p:spPr>
        <p:txBody>
          <a:bodyPr>
            <a:noAutofit/>
          </a:bodyPr>
          <a:lstStyle/>
          <a:p>
            <a:pPr marL="68580" indent="0" algn="ctr">
              <a:buNone/>
            </a:pPr>
            <a:r>
              <a:rPr lang="en-US" sz="2000" dirty="0"/>
              <a:t>Positive &amp; negative charges are neutralized where </a:t>
            </a:r>
            <a:r>
              <a:rPr lang="en-US" sz="2000" dirty="0">
                <a:solidFill>
                  <a:srgbClr val="00B050"/>
                </a:solidFill>
              </a:rPr>
              <a:t>negative charges &amp; the cat move.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590" y="1553934"/>
            <a:ext cx="8346817" cy="4684105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 bwMode="auto">
          <a:xfrm>
            <a:off x="5832348" y="3246456"/>
            <a:ext cx="648072" cy="297971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800" dirty="0" err="1"/>
          </a:p>
        </p:txBody>
      </p:sp>
      <p:sp>
        <p:nvSpPr>
          <p:cNvPr id="9" name="Right Arrow 8"/>
          <p:cNvSpPr/>
          <p:nvPr/>
        </p:nvSpPr>
        <p:spPr bwMode="auto">
          <a:xfrm>
            <a:off x="8615804" y="3449030"/>
            <a:ext cx="648072" cy="297971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800" dirty="0" err="1"/>
          </a:p>
        </p:txBody>
      </p:sp>
    </p:spTree>
    <p:extLst>
      <p:ext uri="{BB962C8B-B14F-4D97-AF65-F5344CB8AC3E}">
        <p14:creationId xmlns:p14="http://schemas.microsoft.com/office/powerpoint/2010/main" val="15742637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Cat Frame (Charges+)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5603" y="1682849"/>
            <a:ext cx="8320795" cy="4671095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-69011" y="6353944"/>
            <a:ext cx="12163245" cy="504056"/>
          </a:xfrm>
        </p:spPr>
        <p:txBody>
          <a:bodyPr>
            <a:noAutofit/>
          </a:bodyPr>
          <a:lstStyle/>
          <a:p>
            <a:pPr marL="68580" indent="0" algn="ctr">
              <a:buNone/>
            </a:pPr>
            <a:r>
              <a:rPr lang="en-US" sz="2000" dirty="0"/>
              <a:t>Positive charges become denser than before, </a:t>
            </a:r>
            <a:r>
              <a:rPr lang="en-US" sz="2000" dirty="0">
                <a:solidFill>
                  <a:srgbClr val="00B050"/>
                </a:solidFill>
              </a:rPr>
              <a:t>because they move in the cat frame.</a:t>
            </a:r>
          </a:p>
        </p:txBody>
      </p:sp>
      <p:sp>
        <p:nvSpPr>
          <p:cNvPr id="6" name="Right Arrow 5"/>
          <p:cNvSpPr/>
          <p:nvPr/>
        </p:nvSpPr>
        <p:spPr bwMode="auto">
          <a:xfrm rot="10800000">
            <a:off x="4239816" y="1920687"/>
            <a:ext cx="648072" cy="297971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800" dirty="0" err="1"/>
          </a:p>
        </p:txBody>
      </p:sp>
    </p:spTree>
    <p:extLst>
      <p:ext uri="{BB962C8B-B14F-4D97-AF65-F5344CB8AC3E}">
        <p14:creationId xmlns:p14="http://schemas.microsoft.com/office/powerpoint/2010/main" val="8530848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Cat Frame (Charges-)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044" y="1541645"/>
            <a:ext cx="8327300" cy="4697118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53683" y="6353944"/>
            <a:ext cx="11335109" cy="504056"/>
          </a:xfrm>
        </p:spPr>
        <p:txBody>
          <a:bodyPr>
            <a:noAutofit/>
          </a:bodyPr>
          <a:lstStyle/>
          <a:p>
            <a:pPr marL="68580" indent="0" algn="ctr">
              <a:buNone/>
            </a:pPr>
            <a:r>
              <a:rPr lang="en-US" sz="2000" dirty="0"/>
              <a:t>Negative charges become sparser than before, </a:t>
            </a:r>
            <a:r>
              <a:rPr lang="en-US" sz="2000" dirty="0">
                <a:solidFill>
                  <a:srgbClr val="00B050"/>
                </a:solidFill>
              </a:rPr>
              <a:t>because they move in the lab frame.</a:t>
            </a:r>
          </a:p>
        </p:txBody>
      </p:sp>
    </p:spTree>
    <p:extLst>
      <p:ext uri="{BB962C8B-B14F-4D97-AF65-F5344CB8AC3E}">
        <p14:creationId xmlns:p14="http://schemas.microsoft.com/office/powerpoint/2010/main" val="2340856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C074D9-457F-4EAE-AD98-25302B19A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261618"/>
            <a:ext cx="10905066" cy="4334762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2560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Cat’s Frame (Net Effect)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361" y="1542147"/>
            <a:ext cx="8301277" cy="4671095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32622" y="6213242"/>
            <a:ext cx="1128071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691638"/>
              </a:buClr>
              <a:buNone/>
              <a:defRPr sz="2487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59920" indent="-253815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132">
                <a:solidFill>
                  <a:schemeClr val="tx2"/>
                </a:solidFill>
                <a:latin typeface="+mn-lt"/>
                <a:ea typeface="+mn-ea"/>
              </a:defRPr>
            </a:lvl2pPr>
            <a:lvl3pPr marL="1015260" indent="-203052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1776">
                <a:solidFill>
                  <a:schemeClr val="tx2"/>
                </a:solidFill>
                <a:latin typeface="+mn-lt"/>
                <a:ea typeface="+mn-ea"/>
              </a:defRPr>
            </a:lvl3pPr>
            <a:lvl4pPr marL="1421364" indent="-203052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1827469" indent="-203052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21">
                <a:solidFill>
                  <a:schemeClr val="tx2"/>
                </a:solidFill>
                <a:latin typeface="+mn-lt"/>
                <a:ea typeface="+mn-ea"/>
              </a:defRPr>
            </a:lvl5pPr>
            <a:lvl6pPr marL="2233573" indent="-203052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21">
                <a:solidFill>
                  <a:schemeClr val="tx1"/>
                </a:solidFill>
                <a:latin typeface="+mn-lt"/>
                <a:ea typeface="+mn-ea"/>
              </a:defRPr>
            </a:lvl6pPr>
            <a:lvl7pPr marL="2639677" indent="-203052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21">
                <a:solidFill>
                  <a:schemeClr val="tx1"/>
                </a:solidFill>
                <a:latin typeface="+mn-lt"/>
                <a:ea typeface="+mn-ea"/>
              </a:defRPr>
            </a:lvl7pPr>
            <a:lvl8pPr marL="3045781" indent="-203052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21">
                <a:solidFill>
                  <a:schemeClr val="tx1"/>
                </a:solidFill>
                <a:latin typeface="+mn-lt"/>
                <a:ea typeface="+mn-ea"/>
              </a:defRPr>
            </a:lvl8pPr>
            <a:lvl9pPr marL="3451885" indent="-203052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2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en-US" sz="20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Hence, the wire tends to be electrically positive in two ways and repel the cat downward.</a:t>
            </a:r>
          </a:p>
        </p:txBody>
      </p:sp>
      <p:sp>
        <p:nvSpPr>
          <p:cNvPr id="6" name="Right Arrow 5"/>
          <p:cNvSpPr/>
          <p:nvPr/>
        </p:nvSpPr>
        <p:spPr bwMode="auto">
          <a:xfrm rot="5400000">
            <a:off x="5848941" y="3748068"/>
            <a:ext cx="648072" cy="297971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800" dirty="0" err="1"/>
          </a:p>
        </p:txBody>
      </p:sp>
    </p:spTree>
    <p:extLst>
      <p:ext uri="{BB962C8B-B14F-4D97-AF65-F5344CB8AC3E}">
        <p14:creationId xmlns:p14="http://schemas.microsoft.com/office/powerpoint/2010/main" val="29328664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990601"/>
          </a:xfrm>
        </p:spPr>
        <p:txBody>
          <a:bodyPr/>
          <a:lstStyle/>
          <a:p>
            <a:r>
              <a:rPr lang="en-US" dirty="0"/>
              <a:t>Alternative Theory in the Lab Frame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5601" y="1236239"/>
            <a:ext cx="8320795" cy="4684105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821578" y="6165982"/>
            <a:ext cx="1091633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691638"/>
              </a:buClr>
              <a:buNone/>
              <a:defRPr sz="2487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59920" indent="-253815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132">
                <a:solidFill>
                  <a:schemeClr val="tx2"/>
                </a:solidFill>
                <a:latin typeface="+mn-lt"/>
                <a:ea typeface="+mn-ea"/>
              </a:defRPr>
            </a:lvl2pPr>
            <a:lvl3pPr marL="1015260" indent="-203052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1776">
                <a:solidFill>
                  <a:schemeClr val="tx2"/>
                </a:solidFill>
                <a:latin typeface="+mn-lt"/>
                <a:ea typeface="+mn-ea"/>
              </a:defRPr>
            </a:lvl3pPr>
            <a:lvl4pPr marL="1421364" indent="-203052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1827469" indent="-203052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21">
                <a:solidFill>
                  <a:schemeClr val="tx2"/>
                </a:solidFill>
                <a:latin typeface="+mn-lt"/>
                <a:ea typeface="+mn-ea"/>
              </a:defRPr>
            </a:lvl5pPr>
            <a:lvl6pPr marL="2233573" indent="-203052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21">
                <a:solidFill>
                  <a:schemeClr val="tx1"/>
                </a:solidFill>
                <a:latin typeface="+mn-lt"/>
                <a:ea typeface="+mn-ea"/>
              </a:defRPr>
            </a:lvl6pPr>
            <a:lvl7pPr marL="2639677" indent="-203052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21">
                <a:solidFill>
                  <a:schemeClr val="tx1"/>
                </a:solidFill>
                <a:latin typeface="+mn-lt"/>
                <a:ea typeface="+mn-ea"/>
              </a:defRPr>
            </a:lvl7pPr>
            <a:lvl8pPr marL="3045781" indent="-203052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21">
                <a:solidFill>
                  <a:schemeClr val="tx1"/>
                </a:solidFill>
                <a:latin typeface="+mn-lt"/>
                <a:ea typeface="+mn-ea"/>
              </a:defRPr>
            </a:lvl8pPr>
            <a:lvl9pPr marL="3451885" indent="-203052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2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en-US" sz="20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alternative explanation is that the electrical current generates a magnetic field.</a:t>
            </a:r>
          </a:p>
        </p:txBody>
      </p:sp>
    </p:spTree>
    <p:extLst>
      <p:ext uri="{BB962C8B-B14F-4D97-AF65-F5344CB8AC3E}">
        <p14:creationId xmlns:p14="http://schemas.microsoft.com/office/powerpoint/2010/main" val="34435526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5744" y="2276327"/>
            <a:ext cx="8492091" cy="342724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3600" dirty="0"/>
              <a:t>Physics</a:t>
            </a:r>
          </a:p>
          <a:p>
            <a:pPr marL="571500" indent="-571500">
              <a:spcBef>
                <a:spcPts val="0"/>
              </a:spcBef>
              <a:buClr>
                <a:schemeClr val="tx1"/>
              </a:buClr>
            </a:pPr>
            <a:r>
              <a:rPr lang="en-US" sz="3600" dirty="0"/>
              <a:t>High School Electromagnetism</a:t>
            </a:r>
          </a:p>
          <a:p>
            <a:pPr marL="571500" indent="-571500">
              <a:spcBef>
                <a:spcPts val="0"/>
              </a:spcBef>
              <a:buClr>
                <a:schemeClr val="tx1"/>
              </a:buClr>
            </a:pPr>
            <a:r>
              <a:rPr lang="en-US" sz="3600" dirty="0"/>
              <a:t>Maxwell’s Equations</a:t>
            </a:r>
            <a:endParaRPr lang="en-US" sz="3600" kern="0" dirty="0"/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3600" dirty="0">
                <a:solidFill>
                  <a:srgbClr val="FF0000"/>
                </a:solidFill>
              </a:rPr>
              <a:t>Mechanics</a:t>
            </a:r>
          </a:p>
          <a:p>
            <a:pPr marL="571500" indent="-571500">
              <a:spcBef>
                <a:spcPts val="0"/>
              </a:spcBef>
              <a:buClr>
                <a:schemeClr val="tx1"/>
              </a:buClr>
            </a:pPr>
            <a:r>
              <a:rPr lang="en-US" sz="3600" dirty="0">
                <a:solidFill>
                  <a:srgbClr val="FF0000"/>
                </a:solidFill>
              </a:rPr>
              <a:t>Force to Torque</a:t>
            </a:r>
          </a:p>
          <a:p>
            <a:pPr marL="571500" indent="-571500">
              <a:spcBef>
                <a:spcPts val="0"/>
              </a:spcBef>
              <a:buClr>
                <a:schemeClr val="tx1"/>
              </a:buClr>
            </a:pPr>
            <a:r>
              <a:rPr lang="en-US" sz="3600" dirty="0">
                <a:solidFill>
                  <a:srgbClr val="FF0000"/>
                </a:solidFill>
              </a:rPr>
              <a:t>Precession</a:t>
            </a:r>
            <a:endParaRPr lang="en-US" sz="3600" dirty="0"/>
          </a:p>
          <a:p>
            <a:pPr marL="571500" indent="-571500">
              <a:spcBef>
                <a:spcPts val="0"/>
              </a:spcBef>
              <a:buClr>
                <a:schemeClr val="tx1"/>
              </a:buClr>
            </a:pPr>
            <a:endParaRPr lang="en-US" sz="3600" kern="0" dirty="0"/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en-US" sz="3600" dirty="0"/>
          </a:p>
          <a:p>
            <a:pPr marL="571500" indent="-571500">
              <a:spcBef>
                <a:spcPts val="0"/>
              </a:spcBef>
              <a:buClr>
                <a:schemeClr val="tx1"/>
              </a:buClr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244246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Centripetal Force Orthogonal to Motion</a:t>
            </a:r>
          </a:p>
        </p:txBody>
      </p:sp>
      <p:pic>
        <p:nvPicPr>
          <p:cNvPr id="304130" name="Picture 2" descr="http://necp6a13.files.wordpress.com/2010/02/circular_motion3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0988" y="1561869"/>
            <a:ext cx="6870023" cy="51525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60989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876"/>
            <a:ext cx="12192000" cy="1243479"/>
          </a:xfrm>
        </p:spPr>
        <p:txBody>
          <a:bodyPr/>
          <a:lstStyle/>
          <a:p>
            <a:pPr algn="ctr"/>
            <a:r>
              <a:rPr lang="en-US" sz="4400" dirty="0"/>
              <a:t>Circular Motion Demystified</a:t>
            </a:r>
          </a:p>
        </p:txBody>
      </p:sp>
      <p:pic>
        <p:nvPicPr>
          <p:cNvPr id="305154" name="Picture 2" descr="http://2.bp.blogspot.com/-KTrG75OQlJs/UA_4bFWeInI/AAAAAAAAAKU/e8hvJyP9Z28/s1600/circular_motio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9637" y="1374277"/>
            <a:ext cx="8312727" cy="5338777"/>
          </a:xfrm>
          <a:prstGeom prst="rect">
            <a:avLst/>
          </a:prstGeom>
          <a:noFill/>
        </p:spPr>
      </p:pic>
      <p:cxnSp>
        <p:nvCxnSpPr>
          <p:cNvPr id="14" name="Straight Arrow Connector 13"/>
          <p:cNvCxnSpPr/>
          <p:nvPr/>
        </p:nvCxnSpPr>
        <p:spPr>
          <a:xfrm>
            <a:off x="4917129" y="1912499"/>
            <a:ext cx="264670" cy="485229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746784" y="2213062"/>
            <a:ext cx="963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800" b="1" i="1" dirty="0">
                <a:solidFill>
                  <a:srgbClr val="FF0000"/>
                </a:solidFill>
              </a:rPr>
              <a:t>Δ</a:t>
            </a:r>
            <a:r>
              <a:rPr lang="en-US" sz="1800" b="1" i="1" dirty="0">
                <a:solidFill>
                  <a:srgbClr val="FF0000"/>
                </a:solidFill>
              </a:rPr>
              <a:t>s=v</a:t>
            </a:r>
            <a:r>
              <a:rPr lang="el-GR" sz="1800" b="1" i="1" dirty="0">
                <a:solidFill>
                  <a:srgbClr val="FF0000"/>
                </a:solidFill>
              </a:rPr>
              <a:t>Δ</a:t>
            </a:r>
            <a:r>
              <a:rPr lang="en-US" sz="1800" b="1" i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16724" y="3050872"/>
            <a:ext cx="1587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800" b="1" i="1" dirty="0">
                <a:solidFill>
                  <a:srgbClr val="FF0000"/>
                </a:solidFill>
              </a:rPr>
              <a:t>Δ</a:t>
            </a:r>
            <a:r>
              <a:rPr lang="en-US" sz="1800" b="1" i="1">
                <a:solidFill>
                  <a:srgbClr val="FF0000"/>
                </a:solidFill>
              </a:rPr>
              <a:t>s’=</a:t>
            </a:r>
            <a:r>
              <a:rPr lang="en-US" sz="1800" b="1" i="1" dirty="0">
                <a:solidFill>
                  <a:srgbClr val="FF0000"/>
                </a:solidFill>
              </a:rPr>
              <a:t>0.5a(</a:t>
            </a:r>
            <a:r>
              <a:rPr lang="el-GR" sz="1800" b="1" i="1" dirty="0">
                <a:solidFill>
                  <a:srgbClr val="FF0000"/>
                </a:solidFill>
              </a:rPr>
              <a:t>Δ</a:t>
            </a:r>
            <a:r>
              <a:rPr lang="en-US" sz="1800" b="1" i="1" dirty="0">
                <a:solidFill>
                  <a:srgbClr val="FF0000"/>
                </a:solidFill>
              </a:rPr>
              <a:t>t)</a:t>
            </a:r>
            <a:r>
              <a:rPr lang="en-US" sz="1800" b="1" i="1" baseline="30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60096" y="4731840"/>
            <a:ext cx="3570744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b="1" i="1" dirty="0">
                <a:solidFill>
                  <a:srgbClr val="FF0000"/>
                </a:solidFill>
              </a:rPr>
              <a:t>Radial displacement change is a higher order infinitesimal quantity (i.e., (</a:t>
            </a:r>
            <a:r>
              <a:rPr lang="el-GR" sz="1800" b="1" i="1" dirty="0">
                <a:solidFill>
                  <a:srgbClr val="FF0000"/>
                </a:solidFill>
              </a:rPr>
              <a:t>Δ</a:t>
            </a:r>
            <a:r>
              <a:rPr lang="en-US" sz="1800" b="1" i="1" dirty="0">
                <a:solidFill>
                  <a:srgbClr val="FF0000"/>
                </a:solidFill>
              </a:rPr>
              <a:t>t)</a:t>
            </a:r>
            <a:r>
              <a:rPr lang="en-US" sz="1800" b="1" i="1" baseline="30000" dirty="0">
                <a:solidFill>
                  <a:srgbClr val="FF0000"/>
                </a:solidFill>
              </a:rPr>
              <a:t>2 </a:t>
            </a:r>
            <a:r>
              <a:rPr lang="en-US" sz="1800" b="1" i="1" dirty="0">
                <a:solidFill>
                  <a:srgbClr val="FF0000"/>
                </a:solidFill>
              </a:rPr>
              <a:t>vs. </a:t>
            </a:r>
            <a:r>
              <a:rPr lang="el-GR" sz="1800" b="1" i="1" dirty="0">
                <a:solidFill>
                  <a:srgbClr val="FF0000"/>
                </a:solidFill>
              </a:rPr>
              <a:t>Δ</a:t>
            </a:r>
            <a:r>
              <a:rPr lang="en-US" sz="1800" b="1" i="1" dirty="0">
                <a:solidFill>
                  <a:srgbClr val="FF0000"/>
                </a:solidFill>
              </a:rPr>
              <a:t>t ).</a:t>
            </a:r>
          </a:p>
          <a:p>
            <a:r>
              <a:rPr lang="en-US" sz="1800" b="1" i="1" dirty="0">
                <a:solidFill>
                  <a:srgbClr val="FF0000"/>
                </a:solidFill>
              </a:rPr>
              <a:t>Hence, the magnitude is still v, and only the angle changes (try to give details).</a:t>
            </a:r>
          </a:p>
        </p:txBody>
      </p:sp>
    </p:spTree>
    <p:extLst>
      <p:ext uri="{BB962C8B-B14F-4D97-AF65-F5344CB8AC3E}">
        <p14:creationId xmlns:p14="http://schemas.microsoft.com/office/powerpoint/2010/main" val="101271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/>
              <a:t>Precession</a:t>
            </a:r>
          </a:p>
        </p:txBody>
      </p:sp>
      <p:pic>
        <p:nvPicPr>
          <p:cNvPr id="2467844" name="Picture 4" descr="Precession of a gyroscope">
            <a:hlinkClick r:id="rId3" tooltip="Precession of a gyroscope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1011" y="1938909"/>
            <a:ext cx="4020218" cy="4545165"/>
          </a:xfrm>
          <a:prstGeom prst="rect">
            <a:avLst/>
          </a:prstGeom>
          <a:noFill/>
        </p:spPr>
      </p:pic>
      <p:pic>
        <p:nvPicPr>
          <p:cNvPr id="2467845" name="Picture 5" descr="precess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99964" y="1994452"/>
            <a:ext cx="3440787" cy="3924255"/>
          </a:xfrm>
          <a:prstGeom prst="rect">
            <a:avLst/>
          </a:prstGeom>
          <a:noFill/>
        </p:spPr>
      </p:pic>
      <p:pic>
        <p:nvPicPr>
          <p:cNvPr id="246784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1536" y="1929972"/>
            <a:ext cx="3668428" cy="4264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67847" name="Rectangle 7"/>
          <p:cNvSpPr>
            <a:spLocks noChangeArrowheads="1"/>
          </p:cNvSpPr>
          <p:nvPr/>
        </p:nvSpPr>
        <p:spPr bwMode="auto">
          <a:xfrm>
            <a:off x="8111471" y="6403555"/>
            <a:ext cx="394665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FF9900"/>
                </a:solidFill>
              </a:rPr>
              <a:t>http://www.simplyphysics.com/MRIntro.html</a:t>
            </a:r>
          </a:p>
        </p:txBody>
      </p:sp>
    </p:spTree>
    <p:extLst>
      <p:ext uri="{BB962C8B-B14F-4D97-AF65-F5344CB8AC3E}">
        <p14:creationId xmlns:p14="http://schemas.microsoft.com/office/powerpoint/2010/main" val="123711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Torque &amp; Angular Momentum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4706" y="2159739"/>
            <a:ext cx="6037294" cy="39658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52B2072-7A05-4353-A40B-7991DA0669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59739"/>
            <a:ext cx="6416379" cy="396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1540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AD4DCA-2385-40BC-9632-27C269CC1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381" y="1698225"/>
            <a:ext cx="5547688" cy="285938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EF2C576-BAFA-43CA-AF34-6D456E088215}"/>
              </a:ext>
            </a:extLst>
          </p:cNvPr>
          <p:cNvSpPr/>
          <p:nvPr/>
        </p:nvSpPr>
        <p:spPr>
          <a:xfrm>
            <a:off x="6227946" y="1254514"/>
            <a:ext cx="4337825" cy="5575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Angular Momentum Changed by Torque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15413"/>
            <a:ext cx="6349796" cy="53425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C769B7-D7E3-41A9-A812-7D77C67F71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9143" y="4719563"/>
            <a:ext cx="2597317" cy="207651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54C6D68-3A1D-4B55-BAF6-9DC2FABC998D}"/>
              </a:ext>
            </a:extLst>
          </p:cNvPr>
          <p:cNvSpPr/>
          <p:nvPr/>
        </p:nvSpPr>
        <p:spPr>
          <a:xfrm>
            <a:off x="6349796" y="2724411"/>
            <a:ext cx="1209662" cy="49477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01B612-F92A-4878-8D14-38CC90949481}"/>
              </a:ext>
            </a:extLst>
          </p:cNvPr>
          <p:cNvSpPr/>
          <p:nvPr/>
        </p:nvSpPr>
        <p:spPr>
          <a:xfrm>
            <a:off x="7769143" y="4736064"/>
            <a:ext cx="2597316" cy="206001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8397F3-6239-427D-9168-A01445C88E7A}"/>
              </a:ext>
            </a:extLst>
          </p:cNvPr>
          <p:cNvSpPr/>
          <p:nvPr/>
        </p:nvSpPr>
        <p:spPr>
          <a:xfrm>
            <a:off x="2637917" y="6363222"/>
            <a:ext cx="1209662" cy="49477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AA2DE7E7-5810-4C4C-974B-EDA4984E942B}"/>
              </a:ext>
            </a:extLst>
          </p:cNvPr>
          <p:cNvCxnSpPr>
            <a:stCxn id="9" idx="3"/>
            <a:endCxn id="6" idx="1"/>
          </p:cNvCxnSpPr>
          <p:nvPr/>
        </p:nvCxnSpPr>
        <p:spPr>
          <a:xfrm flipV="1">
            <a:off x="3847579" y="2971800"/>
            <a:ext cx="2502217" cy="3638811"/>
          </a:xfrm>
          <a:prstGeom prst="curvedConnector3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86FF7659-5CFE-4E26-90AA-49AB9C9BD2CE}"/>
              </a:ext>
            </a:extLst>
          </p:cNvPr>
          <p:cNvCxnSpPr>
            <a:cxnSpLocks/>
            <a:stCxn id="8" idx="3"/>
            <a:endCxn id="6" idx="3"/>
          </p:cNvCxnSpPr>
          <p:nvPr/>
        </p:nvCxnSpPr>
        <p:spPr>
          <a:xfrm flipH="1" flipV="1">
            <a:off x="7559458" y="2971800"/>
            <a:ext cx="2807001" cy="2794273"/>
          </a:xfrm>
          <a:prstGeom prst="curvedConnector3">
            <a:avLst>
              <a:gd name="adj1" fmla="val -8144"/>
            </a:avLst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91561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68826"/>
            <a:ext cx="12192000" cy="1426464"/>
          </a:xfrm>
        </p:spPr>
        <p:txBody>
          <a:bodyPr/>
          <a:lstStyle/>
          <a:p>
            <a:r>
              <a:rPr lang="en-US" sz="4400" dirty="0"/>
              <a:t>More Formally, Newton’s 2</a:t>
            </a:r>
            <a:r>
              <a:rPr lang="en-US" sz="4400" baseline="30000" dirty="0"/>
              <a:t>nd</a:t>
            </a:r>
            <a:r>
              <a:rPr lang="en-US" sz="4400" dirty="0"/>
              <a:t> Law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637" y="1426464"/>
            <a:ext cx="8312726" cy="526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8571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Change of Angular Momentum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9" y="1426464"/>
            <a:ext cx="5993262" cy="53340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 bwMode="auto">
          <a:xfrm>
            <a:off x="10738510" y="5911666"/>
            <a:ext cx="0" cy="28803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6057" y="1537180"/>
            <a:ext cx="2820219" cy="33093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2890" y="1556612"/>
            <a:ext cx="3064055" cy="328993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 bwMode="auto">
          <a:xfrm>
            <a:off x="6212702" y="5911666"/>
            <a:ext cx="0" cy="28803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6222975" y="5173584"/>
            <a:ext cx="1476164" cy="1476164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800" dirty="0" err="1"/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10019322" y="5911666"/>
            <a:ext cx="733223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oval" w="med" len="med"/>
            <a:tailEnd type="triangle"/>
          </a:ln>
          <a:effectLst/>
        </p:spPr>
      </p:cxnSp>
      <p:sp>
        <p:nvSpPr>
          <p:cNvPr id="11" name="Oval 10"/>
          <p:cNvSpPr/>
          <p:nvPr/>
        </p:nvSpPr>
        <p:spPr bwMode="auto">
          <a:xfrm>
            <a:off x="9276380" y="5173584"/>
            <a:ext cx="1476164" cy="1476164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800" dirty="0" err="1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0800000">
            <a:off x="6198405" y="5911666"/>
            <a:ext cx="733223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oval" w="med" len="med"/>
            <a:tailEnd type="triangle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6487219" y="554233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66190" y="5871017"/>
            <a:ext cx="562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b="1" i="1" dirty="0">
                <a:solidFill>
                  <a:srgbClr val="7030A0"/>
                </a:solidFill>
              </a:rPr>
              <a:t>v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63684" y="554233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187772" y="5872913"/>
            <a:ext cx="579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b="1" i="1" dirty="0">
                <a:solidFill>
                  <a:srgbClr val="7030A0"/>
                </a:solidFill>
                <a:cs typeface="Arial" panose="020B0604020202020204" pitchFamily="34" charset="0"/>
              </a:rPr>
              <a:t>L</a:t>
            </a:r>
            <a:endParaRPr lang="en-US" b="1" i="1" dirty="0">
              <a:solidFill>
                <a:srgbClr val="7030A0"/>
              </a:solidFill>
            </a:endParaRPr>
          </a:p>
        </p:txBody>
      </p:sp>
      <p:sp>
        <p:nvSpPr>
          <p:cNvPr id="17" name="Left-Right Arrow 16"/>
          <p:cNvSpPr/>
          <p:nvPr/>
        </p:nvSpPr>
        <p:spPr bwMode="auto">
          <a:xfrm>
            <a:off x="8407700" y="3021557"/>
            <a:ext cx="720080" cy="360040"/>
          </a:xfrm>
          <a:prstGeom prst="leftRight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800" dirty="0" err="1"/>
          </a:p>
        </p:txBody>
      </p:sp>
      <p:sp>
        <p:nvSpPr>
          <p:cNvPr id="18" name="Left-Right Arrow 17"/>
          <p:cNvSpPr/>
          <p:nvPr/>
        </p:nvSpPr>
        <p:spPr bwMode="auto">
          <a:xfrm>
            <a:off x="7905936" y="5731646"/>
            <a:ext cx="720080" cy="360040"/>
          </a:xfrm>
          <a:prstGeom prst="leftRight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800" dirty="0" err="1"/>
          </a:p>
        </p:txBody>
      </p:sp>
    </p:spTree>
    <p:extLst>
      <p:ext uri="{BB962C8B-B14F-4D97-AF65-F5344CB8AC3E}">
        <p14:creationId xmlns:p14="http://schemas.microsoft.com/office/powerpoint/2010/main" val="1228317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1515E9-5755-4314-B358-8BB193A513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648208"/>
            <a:ext cx="10905066" cy="5561582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7806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05890"/>
          </a:xfrm>
        </p:spPr>
        <p:txBody>
          <a:bodyPr/>
          <a:lstStyle/>
          <a:p>
            <a:r>
              <a:rPr lang="en-US" altLang="zh-CN" sz="4400" dirty="0"/>
              <a:t>Homework</a:t>
            </a:r>
            <a:endParaRPr lang="en-US" sz="4400" dirty="0"/>
          </a:p>
        </p:txBody>
      </p:sp>
      <p:sp>
        <p:nvSpPr>
          <p:cNvPr id="70" name="Rectangle 2"/>
          <p:cNvSpPr txBox="1">
            <a:spLocks noChangeArrowheads="1"/>
          </p:cNvSpPr>
          <p:nvPr/>
        </p:nvSpPr>
        <p:spPr bwMode="auto">
          <a:xfrm>
            <a:off x="1422484" y="1901833"/>
            <a:ext cx="9782048" cy="4229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908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908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908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908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06104" algn="l" rtl="0" fontAlgn="base">
              <a:spcBef>
                <a:spcPct val="0"/>
              </a:spcBef>
              <a:spcAft>
                <a:spcPct val="0"/>
              </a:spcAft>
              <a:defRPr sz="3908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812209" algn="l" rtl="0" fontAlgn="base">
              <a:spcBef>
                <a:spcPct val="0"/>
              </a:spcBef>
              <a:spcAft>
                <a:spcPct val="0"/>
              </a:spcAft>
              <a:defRPr sz="3908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218312" algn="l" rtl="0" fontAlgn="base">
              <a:spcBef>
                <a:spcPct val="0"/>
              </a:spcBef>
              <a:spcAft>
                <a:spcPct val="0"/>
              </a:spcAft>
              <a:defRPr sz="3908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624417" algn="l" rtl="0" fontAlgn="base">
              <a:spcBef>
                <a:spcPct val="0"/>
              </a:spcBef>
              <a:spcAft>
                <a:spcPct val="0"/>
              </a:spcAft>
              <a:defRPr sz="3908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algn="l">
              <a:spcAft>
                <a:spcPts val="600"/>
              </a:spcAft>
            </a:pPr>
            <a:r>
              <a:rPr lang="en-US" altLang="en-US" sz="3600" kern="0" dirty="0">
                <a:latin typeface="Arial" panose="020B0604020202020204" pitchFamily="34" charset="0"/>
                <a:cs typeface="Arial" panose="020B0604020202020204" pitchFamily="34" charset="0"/>
              </a:rPr>
              <a:t>Just read and try to understand</a:t>
            </a:r>
          </a:p>
          <a:p>
            <a:pPr marL="914400" indent="-914400" algn="l">
              <a:spcAft>
                <a:spcPts val="600"/>
              </a:spcAft>
              <a:buAutoNum type="arabicParenR"/>
            </a:pPr>
            <a:r>
              <a:rPr lang="en-US" altLang="en-US" sz="3600" kern="0" dirty="0">
                <a:latin typeface="Arial" panose="020B0604020202020204" pitchFamily="34" charset="0"/>
                <a:cs typeface="Arial" panose="020B0604020202020204" pitchFamily="34" charset="0"/>
              </a:rPr>
              <a:t>Maxwell’s equations and</a:t>
            </a:r>
          </a:p>
          <a:p>
            <a:pPr marL="914400" indent="-914400" algn="l">
              <a:spcAft>
                <a:spcPts val="600"/>
              </a:spcAft>
              <a:buAutoNum type="arabicParenR"/>
            </a:pPr>
            <a:r>
              <a:rPr lang="en-US" altLang="en-US" sz="3600" kern="0" dirty="0">
                <a:latin typeface="Arial" panose="020B0604020202020204" pitchFamily="34" charset="0"/>
                <a:cs typeface="Arial" panose="020B0604020202020204" pitchFamily="34" charset="0"/>
              </a:rPr>
              <a:t>precessional motion!</a:t>
            </a:r>
          </a:p>
          <a:p>
            <a:pPr algn="l">
              <a:spcAft>
                <a:spcPts val="600"/>
              </a:spcAft>
            </a:pPr>
            <a:endParaRPr lang="en-US" altLang="en-US" sz="3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Aft>
                <a:spcPts val="600"/>
              </a:spcAft>
            </a:pPr>
            <a:r>
              <a:rPr lang="en-US" altLang="en-US" sz="3600" kern="0" dirty="0">
                <a:latin typeface="Arial" panose="020B0604020202020204" pitchFamily="34" charset="0"/>
                <a:cs typeface="Arial" panose="020B0604020202020204" pitchFamily="34" charset="0"/>
              </a:rPr>
              <a:t>Additionally, read the latest review on the CT recon history, and write a 1-page summary of the paper</a:t>
            </a:r>
          </a:p>
        </p:txBody>
      </p:sp>
    </p:spTree>
    <p:extLst>
      <p:ext uri="{BB962C8B-B14F-4D97-AF65-F5344CB8AC3E}">
        <p14:creationId xmlns:p14="http://schemas.microsoft.com/office/powerpoint/2010/main" val="2248602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MI Schedule for F21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992355" y="1539625"/>
          <a:ext cx="10363200" cy="4850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2431">
                  <a:extLst>
                    <a:ext uri="{9D8B030D-6E8A-4147-A177-3AD203B41FA5}">
                      <a16:colId xmlns:a16="http://schemas.microsoft.com/office/drawing/2014/main" val="1553029894"/>
                    </a:ext>
                  </a:extLst>
                </a:gridCol>
                <a:gridCol w="3681009">
                  <a:extLst>
                    <a:ext uri="{9D8B030D-6E8A-4147-A177-3AD203B41FA5}">
                      <a16:colId xmlns:a16="http://schemas.microsoft.com/office/drawing/2014/main" val="63396358"/>
                    </a:ext>
                  </a:extLst>
                </a:gridCol>
                <a:gridCol w="876727">
                  <a:extLst>
                    <a:ext uri="{9D8B030D-6E8A-4147-A177-3AD203B41FA5}">
                      <a16:colId xmlns:a16="http://schemas.microsoft.com/office/drawing/2014/main" val="977348966"/>
                    </a:ext>
                  </a:extLst>
                </a:gridCol>
                <a:gridCol w="4823033">
                  <a:extLst>
                    <a:ext uri="{9D8B030D-6E8A-4147-A177-3AD203B41FA5}">
                      <a16:colId xmlns:a16="http://schemas.microsoft.com/office/drawing/2014/main" val="28703604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Tue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Topic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Topic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70038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08/31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Introduction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09/03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Neuron, Network &amp; Backpropagation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4722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09/07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 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09/10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Hands-on 1: Python,</a:t>
                      </a:r>
                      <a:r>
                        <a:rPr lang="en-US" sz="1400" b="1" baseline="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Colab, &amp; TensorF</a:t>
                      </a:r>
                      <a:endParaRPr lang="en-US" sz="1400" b="1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62724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09/14</a:t>
                      </a:r>
                      <a:endParaRPr lang="en-US" sz="1400" b="1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Architectures &amp; Training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09/19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Hands-on 2: MNIST Classification</a:t>
                      </a:r>
                      <a:endParaRPr lang="en-US" sz="1400" b="1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59303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09/21</a:t>
                      </a:r>
                      <a:endParaRPr lang="en-US" sz="1400" b="1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Image Quality I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09/24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 Physics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43406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09/28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 Reconstruction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10/01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Deep CT Reconstruction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83250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10/05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Hands-on 3: CT Networks</a:t>
                      </a:r>
                      <a:endParaRPr lang="en-US" sz="1400" b="1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10/08</a:t>
                      </a:r>
                      <a:endParaRPr lang="en-US" sz="1400" b="1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More CT Contents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5902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10/12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MRI Physics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10/15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Spin-Echo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53794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10/19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K-Space Theorem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10/22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More MRI Contents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9882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10/26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Mid</a:t>
                      </a:r>
                      <a:r>
                        <a:rPr lang="en-US" sz="1400" b="1" kern="1200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Exam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10/29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Deep MRI Reconstruction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57392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11/02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Hands-on 4: MRI Networks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11/05</a:t>
                      </a:r>
                      <a:endParaRPr lang="en-US" sz="1400" b="1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Nuclear Physics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99698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11/09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Nuclear Imaging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11/12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 Imaging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13689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11/16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Optical Imaging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11/19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Multimodality Imaging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98999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11/23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Hands-on 5: Image Conversion</a:t>
                      </a:r>
                      <a:endParaRPr lang="en-US" sz="1400" b="1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11/26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Thanksgiving</a:t>
                      </a:r>
                      <a:endParaRPr lang="en-US" sz="1400" b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8270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11/30</a:t>
                      </a:r>
                      <a:endParaRPr lang="en-US" sz="1400" b="1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Image Quality II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12/03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Stability, Interpretability, &amp; Others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50781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12/07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Overview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12/10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Final Exam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334702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BB7FDAE-7540-46E2-AA82-45E539EF2D48}"/>
              </a:ext>
            </a:extLst>
          </p:cNvPr>
          <p:cNvSpPr txBox="1"/>
          <p:nvPr/>
        </p:nvSpPr>
        <p:spPr>
          <a:xfrm>
            <a:off x="1018040" y="6419115"/>
            <a:ext cx="10363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b="1" dirty="0">
                <a:solidFill>
                  <a:srgbClr val="00B050"/>
                </a:solidFill>
              </a:rPr>
              <a:t>Office Hour: Teaching Day 5-6pm: </a:t>
            </a:r>
            <a:r>
              <a:rPr lang="en-US" sz="1400" b="1" dirty="0">
                <a:solidFill>
                  <a:srgbClr val="FF0000"/>
                </a:solidFill>
              </a:rPr>
              <a:t>https://rensselaer.webex.com/meet/wangg6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55F6A0-E51C-4D9C-A3F0-93448C9A700D}"/>
              </a:ext>
            </a:extLst>
          </p:cNvPr>
          <p:cNvSpPr/>
          <p:nvPr/>
        </p:nvSpPr>
        <p:spPr>
          <a:xfrm>
            <a:off x="-1" y="1860114"/>
            <a:ext cx="12191999" cy="1784959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733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Magnetic Resonance Imaging (MRI)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84" y="1501158"/>
            <a:ext cx="7367469" cy="5207790"/>
          </a:xfrm>
          <a:prstGeom prst="rect">
            <a:avLst/>
          </a:prstGeom>
        </p:spPr>
      </p:pic>
      <p:pic>
        <p:nvPicPr>
          <p:cNvPr id="64514" name="Picture 2" descr="Image result for mr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277" y="2465223"/>
            <a:ext cx="4619539" cy="3071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059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5744" y="2207747"/>
            <a:ext cx="8492091" cy="343867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3600" dirty="0">
                <a:solidFill>
                  <a:srgbClr val="FF0000"/>
                </a:solidFill>
              </a:rPr>
              <a:t>Physics</a:t>
            </a:r>
          </a:p>
          <a:p>
            <a:pPr marL="571500" indent="-571500">
              <a:spcBef>
                <a:spcPts val="0"/>
              </a:spcBef>
              <a:buClr>
                <a:schemeClr val="tx1"/>
              </a:buClr>
            </a:pPr>
            <a:r>
              <a:rPr lang="en-US" sz="3600" dirty="0">
                <a:solidFill>
                  <a:srgbClr val="FF0000"/>
                </a:solidFill>
              </a:rPr>
              <a:t>High School Electromagnetism</a:t>
            </a:r>
          </a:p>
          <a:p>
            <a:pPr marL="571500" indent="-571500">
              <a:spcBef>
                <a:spcPts val="0"/>
              </a:spcBef>
              <a:buClr>
                <a:schemeClr val="tx1"/>
              </a:buClr>
            </a:pPr>
            <a:r>
              <a:rPr lang="en-US" sz="3600" dirty="0">
                <a:solidFill>
                  <a:srgbClr val="FF0000"/>
                </a:solidFill>
              </a:rPr>
              <a:t>Maxwell’s Equations</a:t>
            </a:r>
            <a:endParaRPr lang="en-US" sz="3600" kern="0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3600" dirty="0"/>
              <a:t>Mechanics</a:t>
            </a:r>
          </a:p>
          <a:p>
            <a:pPr marL="571500" indent="-571500">
              <a:spcBef>
                <a:spcPts val="0"/>
              </a:spcBef>
              <a:buClr>
                <a:schemeClr val="tx1"/>
              </a:buClr>
            </a:pPr>
            <a:r>
              <a:rPr lang="en-US" sz="3600" dirty="0"/>
              <a:t>Force to Torque</a:t>
            </a:r>
          </a:p>
          <a:p>
            <a:pPr marL="571500" indent="-571500">
              <a:spcBef>
                <a:spcPts val="0"/>
              </a:spcBef>
              <a:buClr>
                <a:schemeClr val="tx1"/>
              </a:buClr>
            </a:pPr>
            <a:r>
              <a:rPr lang="en-US" sz="3600" dirty="0"/>
              <a:t>Precession</a:t>
            </a:r>
          </a:p>
          <a:p>
            <a:pPr marL="571500" indent="-571500">
              <a:spcBef>
                <a:spcPts val="0"/>
              </a:spcBef>
              <a:buClr>
                <a:schemeClr val="tx1"/>
              </a:buClr>
            </a:pPr>
            <a:endParaRPr lang="en-US" sz="3600" kern="0" dirty="0"/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en-US" sz="3600" dirty="0"/>
          </a:p>
          <a:p>
            <a:pPr marL="571500" indent="-571500">
              <a:spcBef>
                <a:spcPts val="0"/>
              </a:spcBef>
              <a:buClr>
                <a:schemeClr val="tx1"/>
              </a:buClr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08097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26" y="1222678"/>
            <a:ext cx="7905750" cy="5324475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0541"/>
          </a:xfrm>
        </p:spPr>
        <p:txBody>
          <a:bodyPr/>
          <a:lstStyle/>
          <a:p>
            <a:r>
              <a:rPr lang="en-US" sz="4400" dirty="0"/>
              <a:t>Electric Charges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6450" y="3212976"/>
            <a:ext cx="8939101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922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Appearance of an Electron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031" y="1634075"/>
            <a:ext cx="8643938" cy="469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9238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037D29BF67744493AC767626542B74" ma:contentTypeVersion="8" ma:contentTypeDescription="Create a new document." ma:contentTypeScope="" ma:versionID="9fba13bb70f6fdc0d8881ca83cca6939">
  <xsd:schema xmlns:xsd="http://www.w3.org/2001/XMLSchema" xmlns:xs="http://www.w3.org/2001/XMLSchema" xmlns:p="http://schemas.microsoft.com/office/2006/metadata/properties" xmlns:ns3="e5cbae32-1e56-4ed1-98f0-920e58778960" targetNamespace="http://schemas.microsoft.com/office/2006/metadata/properties" ma:root="true" ma:fieldsID="e0701a60e0df51587e5e07234ec8de35" ns3:_="">
    <xsd:import namespace="e5cbae32-1e56-4ed1-98f0-920e5877896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cbae32-1e56-4ed1-98f0-920e587789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538D22B-7418-4B83-9BEF-05CEE3E2AF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cbae32-1e56-4ed1-98f0-920e587789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5B10355-A441-4EDA-B44D-7727BD6250A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7E0D81F-FD3B-4692-82F9-CF66C76BDE22}">
  <ds:schemaRefs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e5cbae32-1e56-4ed1-98f0-920e58778960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21096</TotalTime>
  <Words>761</Words>
  <Application>Microsoft Office PowerPoint</Application>
  <PresentationFormat>Widescreen</PresentationFormat>
  <Paragraphs>177</Paragraphs>
  <Slides>40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Arial</vt:lpstr>
      <vt:lpstr>Cambria Math</vt:lpstr>
      <vt:lpstr>Corbel</vt:lpstr>
      <vt:lpstr>Linux Libertine</vt:lpstr>
      <vt:lpstr>Wingdings</vt:lpstr>
      <vt:lpstr>Wingdings 2</vt:lpstr>
      <vt:lpstr>Metro</vt:lpstr>
      <vt:lpstr>Equation</vt:lpstr>
      <vt:lpstr>PowerPoint Presentation</vt:lpstr>
      <vt:lpstr>Homework</vt:lpstr>
      <vt:lpstr>PowerPoint Presentation</vt:lpstr>
      <vt:lpstr>PowerPoint Presentation</vt:lpstr>
      <vt:lpstr>MI Schedule for F21</vt:lpstr>
      <vt:lpstr>Magnetic Resonance Imaging (MRI)</vt:lpstr>
      <vt:lpstr>Outline</vt:lpstr>
      <vt:lpstr>Electric Charges</vt:lpstr>
      <vt:lpstr>Appearance of an Electron</vt:lpstr>
      <vt:lpstr>Electrical Force</vt:lpstr>
      <vt:lpstr>Electrical Field</vt:lpstr>
      <vt:lpstr>Magnet</vt:lpstr>
      <vt:lpstr>Magnetic Field</vt:lpstr>
      <vt:lpstr>Electric Field to Magnetic Field (Ampere’s Law)</vt:lpstr>
      <vt:lpstr>Magnetic Field to Electric Field (Faraday’s Law)</vt:lpstr>
      <vt:lpstr>Lorentz Force</vt:lpstr>
      <vt:lpstr>Physical Background: Divergence &amp; Curl</vt:lpstr>
      <vt:lpstr>Formulation of Divergence &amp; Curl</vt:lpstr>
      <vt:lpstr>Math Operations: Dot &amp; Cross Products</vt:lpstr>
      <vt:lpstr>PowerPoint Presentation</vt:lpstr>
      <vt:lpstr>Maxwell's Equations</vt:lpstr>
      <vt:lpstr>Displacement Current</vt:lpstr>
      <vt:lpstr>Speed of Light</vt:lpstr>
      <vt:lpstr>Lorentz Force Derived</vt:lpstr>
      <vt:lpstr>Ge’s Explanation</vt:lpstr>
      <vt:lpstr>Magnetic = Electric</vt:lpstr>
      <vt:lpstr>In the Lab Frame</vt:lpstr>
      <vt:lpstr>In the Cat Frame (Charges+)</vt:lpstr>
      <vt:lpstr>In the Cat Frame (Charges-)</vt:lpstr>
      <vt:lpstr>In the Cat’s Frame (Net Effect)</vt:lpstr>
      <vt:lpstr>Alternative Theory in the Lab Frame</vt:lpstr>
      <vt:lpstr>Outline</vt:lpstr>
      <vt:lpstr>Centripetal Force Orthogonal to Motion</vt:lpstr>
      <vt:lpstr>Circular Motion Demystified</vt:lpstr>
      <vt:lpstr>Precession</vt:lpstr>
      <vt:lpstr>Torque &amp; Angular Momentum</vt:lpstr>
      <vt:lpstr>Angular Momentum Changed by Torque</vt:lpstr>
      <vt:lpstr>More Formally, Newton’s 2nd Law</vt:lpstr>
      <vt:lpstr>Change of Angular Momentum</vt:lpstr>
      <vt:lpstr>Homework</vt:lpstr>
    </vt:vector>
  </TitlesOfParts>
  <Company>Virginia Tech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VT PowerPoint Template2</dc:title>
  <dc:creator>David Stanley</dc:creator>
  <cp:lastModifiedBy>Wang, Ge</cp:lastModifiedBy>
  <cp:revision>3179</cp:revision>
  <cp:lastPrinted>2012-03-08T21:40:16Z</cp:lastPrinted>
  <dcterms:created xsi:type="dcterms:W3CDTF">2006-10-23T16:36:06Z</dcterms:created>
  <dcterms:modified xsi:type="dcterms:W3CDTF">2021-10-12T11:28:34Z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0x010100AE037D29BF67744493AC767626542B74</vt:lpwstr>
  </property>
</Properties>
</file>