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1214" r:id="rId5"/>
    <p:sldId id="1899" r:id="rId6"/>
    <p:sldId id="1581" r:id="rId7"/>
    <p:sldId id="1969" r:id="rId8"/>
    <p:sldId id="1916" r:id="rId9"/>
    <p:sldId id="1917" r:id="rId10"/>
    <p:sldId id="1915" r:id="rId11"/>
    <p:sldId id="1933" r:id="rId12"/>
    <p:sldId id="1934" r:id="rId13"/>
    <p:sldId id="1935" r:id="rId14"/>
    <p:sldId id="1936" r:id="rId15"/>
    <p:sldId id="1947" r:id="rId16"/>
    <p:sldId id="1948" r:id="rId17"/>
    <p:sldId id="1949" r:id="rId18"/>
    <p:sldId id="1953" r:id="rId19"/>
    <p:sldId id="1954" r:id="rId20"/>
    <p:sldId id="1956" r:id="rId21"/>
    <p:sldId id="1957" r:id="rId22"/>
    <p:sldId id="1980" r:id="rId23"/>
    <p:sldId id="1922" r:id="rId24"/>
    <p:sldId id="1923" r:id="rId25"/>
    <p:sldId id="1924" r:id="rId26"/>
    <p:sldId id="1925" r:id="rId27"/>
    <p:sldId id="1926" r:id="rId28"/>
    <p:sldId id="1920" r:id="rId29"/>
    <p:sldId id="1960" r:id="rId30"/>
    <p:sldId id="1961" r:id="rId31"/>
    <p:sldId id="1962" r:id="rId32"/>
    <p:sldId id="1975" r:id="rId33"/>
    <p:sldId id="1921" r:id="rId34"/>
    <p:sldId id="1908" r:id="rId35"/>
    <p:sldId id="1909" r:id="rId36"/>
    <p:sldId id="1910" r:id="rId37"/>
    <p:sldId id="1911" r:id="rId38"/>
    <p:sldId id="1912" r:id="rId39"/>
    <p:sldId id="1913" r:id="rId40"/>
    <p:sldId id="1974" r:id="rId41"/>
    <p:sldId id="1958" r:id="rId42"/>
    <p:sldId id="1959" r:id="rId43"/>
    <p:sldId id="1979" r:id="rId44"/>
    <p:sldId id="1978" r:id="rId45"/>
    <p:sldId id="1977" r:id="rId4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9900FF"/>
    <a:srgbClr val="33CC33"/>
    <a:srgbClr val="CC0000"/>
    <a:srgbClr val="003366"/>
    <a:srgbClr val="009900"/>
    <a:srgbClr val="CCFFFF"/>
    <a:srgbClr val="C5F3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7216" autoAdjust="0"/>
  </p:normalViewPr>
  <p:slideViewPr>
    <p:cSldViewPr snapToGrid="0">
      <p:cViewPr varScale="1">
        <p:scale>
          <a:sx n="59" d="100"/>
          <a:sy n="59" d="100"/>
        </p:scale>
        <p:origin x="31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6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172"/>
    </p:cViewPr>
  </p:sorterViewPr>
  <p:notesViewPr>
    <p:cSldViewPr snapToGrid="0">
      <p:cViewPr varScale="1">
        <p:scale>
          <a:sx n="84" d="100"/>
          <a:sy n="84" d="100"/>
        </p:scale>
        <p:origin x="38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4316-6637-4CE1-9B72-F0CA3A461E3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BF9BD-D9D2-4553-9EC6-6BBB2D7F9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since Professor Wang has a conference today</a:t>
            </a:r>
            <a:r>
              <a:rPr lang="en-US" baseline="0" dirty="0"/>
              <a:t> out of town</a:t>
            </a:r>
            <a:r>
              <a:rPr lang="en-US" dirty="0"/>
              <a:t>, I will give this hands-on introduction</a:t>
            </a:r>
            <a:r>
              <a:rPr lang="en-US" baseline="0" dirty="0"/>
              <a:t> based on this PPT we prepared together. As he mentioned last time,</a:t>
            </a:r>
            <a:r>
              <a:rPr lang="en-US" dirty="0"/>
              <a:t> we will have deep learning final projects by the end of the semester. Tentatively, we will have five lectures on deep learning hands-on,</a:t>
            </a:r>
            <a:r>
              <a:rPr lang="en-US" baseline="0" dirty="0"/>
              <a:t> including this one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1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C7AA0B-8B0A-B14A-8FDE-4EE06647A1C7}" type="slidenum">
              <a:rPr lang="nl-BE" smtClean="0"/>
              <a:pPr>
                <a:defRPr/>
              </a:pPr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249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C7AA0B-8B0A-B14A-8FDE-4EE06647A1C7}" type="slidenum">
              <a:rPr lang="nl-BE" smtClean="0"/>
              <a:pPr>
                <a:defRPr/>
              </a:pPr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221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8013"/>
            <a:ext cx="5486400" cy="36147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3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B656-96AB-4B78-8EA5-C82FE78C7608}" type="datetime1">
              <a:rPr lang="en-US" smtClean="0"/>
              <a:t>9/28/2021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9340-0AFB-4924-A558-5568C0609C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74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AD0C-DDA8-41F8-B355-8FC9FC1D91D6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BA215-C6CD-4E2F-96B1-2280DCFBB8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C58-476B-4006-B784-E343E3609029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83724-F38A-4329-8323-400DF434F3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264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>
              <a:defRPr sz="4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342900">
              <a:buFont typeface="Arial" panose="020B0604020202020204" pitchFamily="34" charset="0"/>
              <a:buChar char="•"/>
              <a:defRPr/>
            </a:lvl1pPr>
            <a:lvl2pPr marL="740664" indent="-285750">
              <a:buFont typeface="Arial" panose="020B0604020202020204" pitchFamily="34" charset="0"/>
              <a:buChar char="•"/>
              <a:defRPr/>
            </a:lvl2pPr>
            <a:lvl3pPr marL="996696" indent="-228600">
              <a:buFont typeface="Arial" panose="020B0604020202020204" pitchFamily="34" charset="0"/>
              <a:buChar char="•"/>
              <a:defRPr/>
            </a:lvl3pPr>
            <a:lvl4pPr marL="1261872" indent="-228600">
              <a:buFont typeface="Arial" panose="020B0604020202020204" pitchFamily="34" charset="0"/>
              <a:buChar char="•"/>
              <a:defRPr/>
            </a:lvl4pPr>
            <a:lvl5pPr marL="1481328" indent="-210312"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13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4" y="4246568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9A26-BFCB-49C7-BDA3-6C4EAADC552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4DB9F-C2A9-4DA1-8168-14E954073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9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92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AFE1-5DCF-4C10-81B8-B7CC92F60F92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DA1F-CCFE-42FC-8C6A-1168F5C4F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020" y="6446496"/>
            <a:ext cx="520237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744-4202-4B78-8640-C8EB1C667614}" type="datetime1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46C9-A841-4F2A-9FD5-0D30883EB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396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73A-30F8-4BFE-9C82-4AED503D8992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E770A-854C-46B1-A8DF-99DCD4C29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4151-F107-4210-85EB-AF6F1712F0F0}" type="datetime1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4FD61-213A-40C2-9122-0632383D1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6DEE-364E-4BA0-AFFE-B3858B53AE08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8ED9-5CFF-48E8-9D63-1C87EF331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5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5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6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5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1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425B349-B583-4A5D-98C2-DCEC0016445A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pPr>
              <a:defRPr/>
            </a:pPr>
            <a:fld id="{69B8646F-6C54-4D73-BE5F-D7471B73A5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83AEBA2D-B4AE-4DD3-A7AC-69EDD2B88F39}" type="datetime1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80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Slide</a:t>
            </a:r>
            <a:fld id="{088F9C99-2D15-43C9-BB30-1A2892BDD4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Tx/>
        <a:buSzPct val="95000"/>
        <a:buFont typeface="Wingdings" panose="05000000000000000000" pitchFamily="2" charset="2"/>
        <a:buChar char="l"/>
        <a:defRPr kumimoji="0" sz="3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0664" indent="-285750" algn="l" rtl="0" eaLnBrk="1" latinLnBrk="0" hangingPunct="1">
        <a:spcBef>
          <a:spcPct val="20000"/>
        </a:spcBef>
        <a:buClrTx/>
        <a:buSzPct val="90000"/>
        <a:buFont typeface="Wingdings" panose="05000000000000000000" pitchFamily="2" charset="2"/>
        <a:buChar char="l"/>
        <a:defRPr kumimoji="0" sz="2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1872" indent="-228600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328" indent="-210312" algn="l" rtl="0" eaLnBrk="1" latinLnBrk="0" hangingPunct="1">
        <a:spcBef>
          <a:spcPct val="20000"/>
        </a:spcBef>
        <a:buClrTx/>
        <a:buFont typeface="Wingdings" panose="05000000000000000000" pitchFamily="2" charset="2"/>
        <a:buChar char="l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55.emf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57.png"/><Relationship Id="rId7" Type="http://schemas.openxmlformats.org/officeDocument/2006/relationships/image" Target="../media/image59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png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66.wmf"/><Relationship Id="rId3" Type="http://schemas.openxmlformats.org/officeDocument/2006/relationships/image" Target="../media/image57.pn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27.bin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85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92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93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3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242365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13.png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41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10751"/>
            <a:ext cx="1453662" cy="1382751"/>
          </a:xfrm>
          <a:prstGeom prst="rect">
            <a:avLst/>
          </a:prstGeom>
        </p:spPr>
      </p:pic>
      <p:pic>
        <p:nvPicPr>
          <p:cNvPr id="6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0752"/>
            <a:ext cx="6324600" cy="1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" y="4038600"/>
            <a:ext cx="1218324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8755" y="1493503"/>
            <a:ext cx="12192000" cy="2946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116" charset="-128"/>
                <a:cs typeface="Arial" panose="020B0604020202020204" pitchFamily="34" charset="0"/>
              </a:rPr>
              <a:t>CT Image Reconstruction</a:t>
            </a:r>
            <a:endParaRPr kumimoji="0" lang="en-US" sz="4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16" charset="-128"/>
              <a:cs typeface="Arial" panose="020B0604020202020204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 Wang</a:t>
            </a:r>
          </a:p>
          <a:p>
            <a:pPr lvl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AI-based X-ray Imaging System (AXIS) Lab</a:t>
            </a: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Rensselaer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Polytechnic Institute, Troy, 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</a:t>
            </a:r>
            <a:r>
              <a:rPr lang="en-U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0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98" y="383121"/>
            <a:ext cx="3738993" cy="60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27" y="875930"/>
            <a:ext cx="3389257" cy="320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38" y="4301751"/>
            <a:ext cx="4045806" cy="21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41" name="Straight Arrow Connector 6"/>
          <p:cNvCxnSpPr>
            <a:cxnSpLocks noChangeShapeType="1"/>
          </p:cNvCxnSpPr>
          <p:nvPr/>
        </p:nvCxnSpPr>
        <p:spPr bwMode="auto">
          <a:xfrm flipV="1">
            <a:off x="6428251" y="4551334"/>
            <a:ext cx="1278125" cy="174391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2" name="Straight Arrow Connector 7"/>
          <p:cNvCxnSpPr>
            <a:cxnSpLocks noChangeShapeType="1"/>
          </p:cNvCxnSpPr>
          <p:nvPr/>
        </p:nvCxnSpPr>
        <p:spPr bwMode="auto">
          <a:xfrm flipV="1">
            <a:off x="8281850" y="4551334"/>
            <a:ext cx="1278125" cy="174391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6279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Parallel-beam FBP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49" y="1533270"/>
            <a:ext cx="5238252" cy="5086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91797"/>
            <a:ext cx="3753348" cy="3515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553837" y="5816734"/>
            <a:ext cx="2594403" cy="68675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6" name="Rectangle 5"/>
          <p:cNvSpPr/>
          <p:nvPr/>
        </p:nvSpPr>
        <p:spPr bwMode="auto">
          <a:xfrm>
            <a:off x="6553837" y="3431474"/>
            <a:ext cx="2594403" cy="68675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</p:spTree>
    <p:extLst>
      <p:ext uri="{BB962C8B-B14F-4D97-AF65-F5344CB8AC3E}">
        <p14:creationId xmlns:p14="http://schemas.microsoft.com/office/powerpoint/2010/main" val="2461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Equi</a:t>
            </a:r>
            <a:r>
              <a:rPr lang="en-US" sz="4400" dirty="0"/>
              <a:t>-angular/spatial Fan-beam Geometry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35799"/>
            <a:ext cx="5580392" cy="3777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60" y="1521351"/>
            <a:ext cx="3745836" cy="4178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3752" y="5652183"/>
            <a:ext cx="3690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Homework on Half-scan</a:t>
            </a:r>
          </a:p>
        </p:txBody>
      </p:sp>
    </p:spTree>
    <p:extLst>
      <p:ext uri="{BB962C8B-B14F-4D97-AF65-F5344CB8AC3E}">
        <p14:creationId xmlns:p14="http://schemas.microsoft.com/office/powerpoint/2010/main" val="108674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Parallel- to Fan-beam FBP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91" y="2535984"/>
            <a:ext cx="5298852" cy="3316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67" y="5200280"/>
            <a:ext cx="514350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31" y="1632313"/>
            <a:ext cx="4217128" cy="903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574075" y="1632314"/>
            <a:ext cx="5365192" cy="34982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8" name="Rectangle 7"/>
          <p:cNvSpPr/>
          <p:nvPr/>
        </p:nvSpPr>
        <p:spPr bwMode="auto">
          <a:xfrm>
            <a:off x="1574075" y="5274594"/>
            <a:ext cx="5365192" cy="144016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7306960" y="2733990"/>
            <a:ext cx="3603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Parallel-beam</a:t>
            </a:r>
          </a:p>
          <a:p>
            <a:r>
              <a:rPr lang="en-US" b="1" dirty="0">
                <a:solidFill>
                  <a:srgbClr val="FF0000"/>
                </a:solidFill>
              </a:rPr>
              <a:t>Filtered Backprojection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6960" y="5437248"/>
            <a:ext cx="3603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Fan-beam</a:t>
            </a:r>
          </a:p>
          <a:p>
            <a:r>
              <a:rPr lang="en-US" b="1" dirty="0">
                <a:solidFill>
                  <a:srgbClr val="0000FF"/>
                </a:solidFill>
              </a:rPr>
              <a:t>Filtered Backprojection</a:t>
            </a:r>
          </a:p>
        </p:txBody>
      </p:sp>
      <p:cxnSp>
        <p:nvCxnSpPr>
          <p:cNvPr id="11" name="Curved Connector 10"/>
          <p:cNvCxnSpPr>
            <a:stCxn id="7" idx="3"/>
            <a:endCxn id="8" idx="3"/>
          </p:cNvCxnSpPr>
          <p:nvPr/>
        </p:nvCxnSpPr>
        <p:spPr bwMode="auto">
          <a:xfrm>
            <a:off x="6939267" y="3381446"/>
            <a:ext cx="12700" cy="2613228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789171" y="2791268"/>
            <a:ext cx="874270" cy="36849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13" name="Rectangle 12"/>
          <p:cNvSpPr/>
          <p:nvPr/>
        </p:nvSpPr>
        <p:spPr bwMode="auto">
          <a:xfrm>
            <a:off x="5858124" y="5484255"/>
            <a:ext cx="766196" cy="368492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cxnSp>
        <p:nvCxnSpPr>
          <p:cNvPr id="14" name="Curved Connector 13"/>
          <p:cNvCxnSpPr>
            <a:stCxn id="12" idx="3"/>
            <a:endCxn id="13" idx="0"/>
          </p:cNvCxnSpPr>
          <p:nvPr/>
        </p:nvCxnSpPr>
        <p:spPr bwMode="auto">
          <a:xfrm>
            <a:off x="4663441" y="2975514"/>
            <a:ext cx="1577781" cy="2508741"/>
          </a:xfrm>
          <a:prstGeom prst="curvedConnector2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306960" y="3837917"/>
            <a:ext cx="3486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Key Idea: Convert Parallel-beam Data to Fan-beam Data</a:t>
            </a:r>
          </a:p>
        </p:txBody>
      </p:sp>
    </p:spTree>
    <p:extLst>
      <p:ext uri="{BB962C8B-B14F-4D97-AF65-F5344CB8AC3E}">
        <p14:creationId xmlns:p14="http://schemas.microsoft.com/office/powerpoint/2010/main" val="26884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Equi-spatial Fan-beam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2" y="2246598"/>
            <a:ext cx="5269881" cy="281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126" y="5965530"/>
            <a:ext cx="6632474" cy="703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061" y="1530454"/>
            <a:ext cx="3738993" cy="42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68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87" y="1637906"/>
            <a:ext cx="7382813" cy="2854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Fan-beam FBP = Parallel-beam FBP</a:t>
            </a:r>
          </a:p>
        </p:txBody>
      </p:sp>
      <p:pic>
        <p:nvPicPr>
          <p:cNvPr id="133122" name="Picture 2" descr="Image result for Jacobian transform geometrical mea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67" y="2188605"/>
            <a:ext cx="431277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489" y="5102216"/>
            <a:ext cx="4305300" cy="149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21" y="1531597"/>
            <a:ext cx="3486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Key Idea: Convert Parallel-beam Data to Fan-beam Data</a:t>
            </a:r>
          </a:p>
        </p:txBody>
      </p:sp>
    </p:spTree>
    <p:extLst>
      <p:ext uri="{BB962C8B-B14F-4D97-AF65-F5344CB8AC3E}">
        <p14:creationId xmlns:p14="http://schemas.microsoft.com/office/powerpoint/2010/main" val="316902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Fan- to Parallel-beam FBP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491" y="2535984"/>
            <a:ext cx="5298852" cy="3316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67" y="5200280"/>
            <a:ext cx="514350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531" y="1632313"/>
            <a:ext cx="4217128" cy="903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282475" y="1632314"/>
            <a:ext cx="5365192" cy="34982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8" name="Rectangle 7"/>
          <p:cNvSpPr/>
          <p:nvPr/>
        </p:nvSpPr>
        <p:spPr bwMode="auto">
          <a:xfrm>
            <a:off x="5282475" y="5274594"/>
            <a:ext cx="5365192" cy="144016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9" name="TextBox 8"/>
          <p:cNvSpPr txBox="1"/>
          <p:nvPr/>
        </p:nvSpPr>
        <p:spPr>
          <a:xfrm>
            <a:off x="1266925" y="2826323"/>
            <a:ext cx="3603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Parallel-beam</a:t>
            </a:r>
          </a:p>
          <a:p>
            <a:r>
              <a:rPr lang="en-US" b="1" dirty="0">
                <a:solidFill>
                  <a:srgbClr val="FF0000"/>
                </a:solidFill>
              </a:rPr>
              <a:t>Filtered Backprojection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6925" y="5529581"/>
            <a:ext cx="3603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Fan-beam</a:t>
            </a:r>
          </a:p>
          <a:p>
            <a:r>
              <a:rPr lang="en-US" b="1" dirty="0">
                <a:solidFill>
                  <a:srgbClr val="0000FF"/>
                </a:solidFill>
              </a:rPr>
              <a:t>Filtered Backprojection</a:t>
            </a:r>
          </a:p>
        </p:txBody>
      </p:sp>
      <p:cxnSp>
        <p:nvCxnSpPr>
          <p:cNvPr id="11" name="Curved Connector 10"/>
          <p:cNvCxnSpPr>
            <a:stCxn id="8" idx="1"/>
            <a:endCxn id="7" idx="1"/>
          </p:cNvCxnSpPr>
          <p:nvPr/>
        </p:nvCxnSpPr>
        <p:spPr bwMode="auto">
          <a:xfrm rot="10800000">
            <a:off x="5282475" y="3381448"/>
            <a:ext cx="12700" cy="2613227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266925" y="3776500"/>
            <a:ext cx="3486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Key Idea: Convert Fan-beam Data to Parallel-beam Data or We Do It Heuristically!</a:t>
            </a:r>
          </a:p>
        </p:txBody>
      </p:sp>
    </p:spTree>
    <p:extLst>
      <p:ext uri="{BB962C8B-B14F-4D97-AF65-F5344CB8AC3E}">
        <p14:creationId xmlns:p14="http://schemas.microsoft.com/office/powerpoint/2010/main" val="288265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Heuristics behind the Fan-beam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2189959"/>
            <a:ext cx="10363200" cy="38044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If you want to see directly the correctness of the fan-beam formula, you can read the rest of the slides.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The key idea is that if we just consider a point object near the system origin, then all the factors in the fan-beam formula becomes immediately clear!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And that understanding is valid no matter the source to the original distance is large or small. Hence, we got a generalized fan-beam formula!</a:t>
            </a:r>
          </a:p>
        </p:txBody>
      </p:sp>
    </p:spTree>
    <p:extLst>
      <p:ext uri="{BB962C8B-B14F-4D97-AF65-F5344CB8AC3E}">
        <p14:creationId xmlns:p14="http://schemas.microsoft.com/office/powerpoint/2010/main" val="258634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Equi-spatial Fan-beam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69" y="1662132"/>
            <a:ext cx="6724465" cy="3595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88" y="5458741"/>
            <a:ext cx="8637012" cy="915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240590" y="2711726"/>
            <a:ext cx="228918" cy="30522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6" name="Rectangle 5"/>
          <p:cNvSpPr/>
          <p:nvPr/>
        </p:nvSpPr>
        <p:spPr bwMode="auto">
          <a:xfrm>
            <a:off x="7001332" y="3154866"/>
            <a:ext cx="161468" cy="30522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7" name="Rectangle 6"/>
          <p:cNvSpPr/>
          <p:nvPr/>
        </p:nvSpPr>
        <p:spPr bwMode="auto">
          <a:xfrm>
            <a:off x="5256634" y="3123017"/>
            <a:ext cx="228918" cy="30522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</p:spTree>
    <p:extLst>
      <p:ext uri="{BB962C8B-B14F-4D97-AF65-F5344CB8AC3E}">
        <p14:creationId xmlns:p14="http://schemas.microsoft.com/office/powerpoint/2010/main" val="52042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Function on a Scaled Axis</a:t>
            </a:r>
          </a:p>
        </p:txBody>
      </p:sp>
      <p:graphicFrame>
        <p:nvGraphicFramePr>
          <p:cNvPr id="1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80137"/>
              </p:ext>
            </p:extLst>
          </p:nvPr>
        </p:nvGraphicFramePr>
        <p:xfrm>
          <a:off x="913310" y="3547728"/>
          <a:ext cx="2716811" cy="81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634680" progId="Equation.DSMT4">
                  <p:embed/>
                </p:oleObj>
              </mc:Choice>
              <mc:Fallback>
                <p:oleObj name="Equation" r:id="rId2" imgW="2133360" imgH="634680" progId="Equation.DSMT4">
                  <p:embed/>
                  <p:pic>
                    <p:nvPicPr>
                      <p:cNvPr id="1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310" y="3547728"/>
                        <a:ext cx="2716811" cy="810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077" y="2365346"/>
            <a:ext cx="6661101" cy="38996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5947" y="1657877"/>
            <a:ext cx="1188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Projecting with a Divergent Beam: The Impulse Becomes Stronger (Larger Area)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5987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088" y="1595021"/>
            <a:ext cx="64644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0"/>
              </a:rPr>
              <a:t>X-ray Nature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Wave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	Particle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0"/>
              </a:rPr>
              <a:t>X-ray Attenuation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000000"/>
                </a:solidFill>
                <a:ea typeface="ＭＳ Ｐゴシック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Mechanisms</a:t>
            </a:r>
          </a:p>
          <a:p>
            <a:pPr lvl="1" eaLnBrk="1" hangingPunct="1"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	Beer’s Law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000000"/>
                </a:solidFill>
                <a:ea typeface="ＭＳ Ｐゴシック" charset="0"/>
              </a:rPr>
              <a:t>X-ray Tubes/Sources &amp; Detectors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ea typeface="ＭＳ Ｐゴシック" charset="0"/>
              </a:rPr>
              <a:t>	</a:t>
            </a:r>
            <a:r>
              <a:rPr lang="en-US" altLang="zh-CN" sz="2800" dirty="0">
                <a:solidFill>
                  <a:srgbClr val="000000"/>
                </a:solidFill>
                <a:ea typeface="ＭＳ Ｐゴシック" charset="0"/>
              </a:rPr>
              <a:t>Sources &amp; Detectors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ea typeface="ＭＳ Ｐゴシック" charset="0"/>
              </a:rPr>
              <a:t>	Breast Imaging Examples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ＭＳ Ｐゴシック" charset="0"/>
              </a:rPr>
              <a:t>Radiation Dose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ＭＳ Ｐゴシック" charset="0"/>
              </a:rPr>
              <a:t>	</a:t>
            </a:r>
            <a:r>
              <a:rPr lang="en-US" altLang="zh-CN" sz="2800" dirty="0">
                <a:solidFill>
                  <a:srgbClr val="FF0000"/>
                </a:solidFill>
                <a:ea typeface="ＭＳ Ｐゴシック" charset="0"/>
              </a:rPr>
              <a:t>Dosimetry</a:t>
            </a: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FF0000"/>
                </a:solidFill>
                <a:ea typeface="ＭＳ Ｐゴシック" charset="0"/>
              </a:rPr>
              <a:t>	Low-dose CT</a:t>
            </a:r>
          </a:p>
        </p:txBody>
      </p:sp>
    </p:spTree>
    <p:extLst>
      <p:ext uri="{BB962C8B-B14F-4D97-AF65-F5344CB8AC3E}">
        <p14:creationId xmlns:p14="http://schemas.microsoft.com/office/powerpoint/2010/main" val="553593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Function on a Tilted Axis</a:t>
            </a:r>
          </a:p>
        </p:txBody>
      </p:sp>
      <p:graphicFrame>
        <p:nvGraphicFramePr>
          <p:cNvPr id="5" name="Object 42"/>
          <p:cNvGraphicFramePr>
            <a:graphicFrameLocks noChangeAspect="1"/>
          </p:cNvGraphicFramePr>
          <p:nvPr/>
        </p:nvGraphicFramePr>
        <p:xfrm>
          <a:off x="2918012" y="2392856"/>
          <a:ext cx="1584938" cy="38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304560" progId="Equation.DSMT4">
                  <p:embed/>
                </p:oleObj>
              </mc:Choice>
              <mc:Fallback>
                <p:oleObj name="Equation" r:id="rId3" imgW="1244520" imgH="304560" progId="Equation.DSMT4">
                  <p:embed/>
                  <p:pic>
                    <p:nvPicPr>
                      <p:cNvPr id="5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012" y="2392856"/>
                        <a:ext cx="1584938" cy="382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1735270" y="4054733"/>
            <a:ext cx="236548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6200000">
            <a:off x="1468199" y="3558744"/>
            <a:ext cx="236548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650941" y="3367979"/>
            <a:ext cx="0" cy="6867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3" name="Object 42"/>
          <p:cNvGraphicFramePr>
            <a:graphicFrameLocks noChangeAspect="1"/>
          </p:cNvGraphicFramePr>
          <p:nvPr/>
        </p:nvGraphicFramePr>
        <p:xfrm>
          <a:off x="6060686" y="2139891"/>
          <a:ext cx="37830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71800" imgH="698400" progId="Equation.DSMT4">
                  <p:embed/>
                </p:oleObj>
              </mc:Choice>
              <mc:Fallback>
                <p:oleObj name="Equation" r:id="rId5" imgW="2971800" imgH="698400" progId="Equation.DSMT4">
                  <p:embed/>
                  <p:pic>
                    <p:nvPicPr>
                      <p:cNvPr id="1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686" y="2139891"/>
                        <a:ext cx="37830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4787509" y="4054733"/>
            <a:ext cx="236548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>
            <a:off x="4520439" y="3558744"/>
            <a:ext cx="236548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703180" y="3215367"/>
            <a:ext cx="0" cy="83936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7" name="Object 42"/>
          <p:cNvGraphicFramePr>
            <a:graphicFrameLocks noChangeAspect="1"/>
          </p:cNvGraphicFramePr>
          <p:nvPr/>
        </p:nvGraphicFramePr>
        <p:xfrm>
          <a:off x="3910783" y="3705000"/>
          <a:ext cx="227328" cy="2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190440" progId="Equation.DSMT4">
                  <p:embed/>
                </p:oleObj>
              </mc:Choice>
              <mc:Fallback>
                <p:oleObj name="Equation" r:id="rId7" imgW="177480" imgH="190440" progId="Equation.DSMT4">
                  <p:embed/>
                  <p:pic>
                    <p:nvPicPr>
                      <p:cNvPr id="17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783" y="3705000"/>
                        <a:ext cx="227328" cy="2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 bwMode="auto">
          <a:xfrm rot="1800000">
            <a:off x="1675087" y="4177141"/>
            <a:ext cx="236548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9" name="Object 42"/>
          <p:cNvGraphicFramePr>
            <a:graphicFrameLocks noChangeAspect="1"/>
          </p:cNvGraphicFramePr>
          <p:nvPr/>
        </p:nvGraphicFramePr>
        <p:xfrm>
          <a:off x="3913170" y="4493492"/>
          <a:ext cx="146253" cy="27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215640" progId="Equation.DSMT4">
                  <p:embed/>
                </p:oleObj>
              </mc:Choice>
              <mc:Fallback>
                <p:oleObj name="Equation" r:id="rId9" imgW="114120" imgH="215640" progId="Equation.DSMT4">
                  <p:embed/>
                  <p:pic>
                    <p:nvPicPr>
                      <p:cNvPr id="1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70" y="4493492"/>
                        <a:ext cx="146253" cy="275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2"/>
          <p:cNvGraphicFramePr>
            <a:graphicFrameLocks noChangeAspect="1"/>
          </p:cNvGraphicFramePr>
          <p:nvPr/>
        </p:nvGraphicFramePr>
        <p:xfrm>
          <a:off x="3388370" y="4137383"/>
          <a:ext cx="227329" cy="30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2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370" y="4137383"/>
                        <a:ext cx="227329" cy="308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rc 20"/>
          <p:cNvSpPr/>
          <p:nvPr/>
        </p:nvSpPr>
        <p:spPr bwMode="auto">
          <a:xfrm>
            <a:off x="3011479" y="3784735"/>
            <a:ext cx="382269" cy="594550"/>
          </a:xfrm>
          <a:prstGeom prst="arc">
            <a:avLst>
              <a:gd name="adj1" fmla="val 21144105"/>
              <a:gd name="adj2" fmla="val 5399619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defTabSz="915680"/>
            <a:endParaRPr lang="en-US" sz="2403"/>
          </a:p>
        </p:txBody>
      </p:sp>
      <p:graphicFrame>
        <p:nvGraphicFramePr>
          <p:cNvPr id="23" name="Object 42"/>
          <p:cNvGraphicFramePr>
            <a:graphicFrameLocks noChangeAspect="1"/>
          </p:cNvGraphicFramePr>
          <p:nvPr/>
        </p:nvGraphicFramePr>
        <p:xfrm>
          <a:off x="3388370" y="4861401"/>
          <a:ext cx="1341713" cy="30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54080" imgH="241200" progId="Equation.DSMT4">
                  <p:embed/>
                </p:oleObj>
              </mc:Choice>
              <mc:Fallback>
                <p:oleObj name="Equation" r:id="rId13" imgW="1054080" imgH="241200" progId="Equation.DSMT4">
                  <p:embed/>
                  <p:pic>
                    <p:nvPicPr>
                      <p:cNvPr id="2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370" y="4861401"/>
                        <a:ext cx="1341713" cy="308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be 2"/>
          <p:cNvSpPr/>
          <p:nvPr/>
        </p:nvSpPr>
        <p:spPr bwMode="auto">
          <a:xfrm>
            <a:off x="8374627" y="5563364"/>
            <a:ext cx="1220896" cy="1162078"/>
          </a:xfrm>
          <a:prstGeom prst="cub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4" name="Parallelogram 3"/>
          <p:cNvSpPr/>
          <p:nvPr/>
        </p:nvSpPr>
        <p:spPr bwMode="auto">
          <a:xfrm>
            <a:off x="7922336" y="5316927"/>
            <a:ext cx="2124002" cy="833041"/>
          </a:xfrm>
          <a:prstGeom prst="parallelogram">
            <a:avLst/>
          </a:prstGeom>
          <a:solidFill>
            <a:srgbClr val="9900FF">
              <a:alpha val="50000"/>
            </a:srgbClr>
          </a:solidFill>
          <a:ln w="952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25" name="Cube 24"/>
          <p:cNvSpPr/>
          <p:nvPr/>
        </p:nvSpPr>
        <p:spPr bwMode="auto">
          <a:xfrm>
            <a:off x="8373889" y="4691022"/>
            <a:ext cx="1220896" cy="1162078"/>
          </a:xfrm>
          <a:prstGeom prst="cub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26" name="Parallelogram 25"/>
          <p:cNvSpPr/>
          <p:nvPr/>
        </p:nvSpPr>
        <p:spPr bwMode="auto">
          <a:xfrm rot="19800000">
            <a:off x="7524431" y="3506739"/>
            <a:ext cx="2864735" cy="833041"/>
          </a:xfrm>
          <a:prstGeom prst="parallelogram">
            <a:avLst/>
          </a:prstGeom>
          <a:solidFill>
            <a:srgbClr val="00B050">
              <a:alpha val="50000"/>
            </a:srgbClr>
          </a:solidFill>
          <a:ln w="952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cxnSp>
        <p:nvCxnSpPr>
          <p:cNvPr id="8" name="Curved Connector 7"/>
          <p:cNvCxnSpPr/>
          <p:nvPr/>
        </p:nvCxnSpPr>
        <p:spPr bwMode="auto">
          <a:xfrm flipV="1">
            <a:off x="3882115" y="4054734"/>
            <a:ext cx="905394" cy="713779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6346" y="3676858"/>
            <a:ext cx="156649" cy="297914"/>
          </a:xfrm>
          <a:prstGeom prst="rect">
            <a:avLst/>
          </a:prstGeom>
        </p:spPr>
      </p:pic>
      <p:sp>
        <p:nvSpPr>
          <p:cNvPr id="24" name="Parallelogram 23"/>
          <p:cNvSpPr/>
          <p:nvPr/>
        </p:nvSpPr>
        <p:spPr bwMode="auto">
          <a:xfrm rot="19800000">
            <a:off x="8208340" y="3573156"/>
            <a:ext cx="1617068" cy="625876"/>
          </a:xfrm>
          <a:prstGeom prst="parallelogram">
            <a:avLst/>
          </a:prstGeom>
          <a:solidFill>
            <a:srgbClr val="FF0000"/>
          </a:solidFill>
          <a:ln w="952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27" name="TextBox 26"/>
          <p:cNvSpPr txBox="1"/>
          <p:nvPr/>
        </p:nvSpPr>
        <p:spPr>
          <a:xfrm>
            <a:off x="440124" y="1529639"/>
            <a:ext cx="1131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Projecting onto a Tilted Plane: The Impulse Becomes Stronger (Larger Area)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12635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Obliqueness of the Detector Array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56848"/>
            <a:ext cx="4883583" cy="45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2" y="4588268"/>
            <a:ext cx="4742098" cy="19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6"/>
          <p:cNvSpPr>
            <a:spLocks noChangeArrowheads="1"/>
          </p:cNvSpPr>
          <p:nvPr/>
        </p:nvSpPr>
        <p:spPr bwMode="auto">
          <a:xfrm>
            <a:off x="6455275" y="3179119"/>
            <a:ext cx="3497357" cy="645421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99FF"/>
          </a:solidFill>
          <a:ln>
            <a:noFill/>
          </a:ln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ea typeface="+mn-ea"/>
            </a:endParaRPr>
          </a:p>
        </p:txBody>
      </p:sp>
      <p:cxnSp>
        <p:nvCxnSpPr>
          <p:cNvPr id="18" name="Straight Connector 10"/>
          <p:cNvCxnSpPr>
            <a:cxnSpLocks noChangeShapeType="1"/>
          </p:cNvCxnSpPr>
          <p:nvPr/>
        </p:nvCxnSpPr>
        <p:spPr bwMode="auto">
          <a:xfrm rot="10800000" flipV="1">
            <a:off x="3941947" y="3179787"/>
            <a:ext cx="1197050" cy="1031720"/>
          </a:xfrm>
          <a:prstGeom prst="line">
            <a:avLst/>
          </a:prstGeom>
          <a:noFill/>
          <a:ln w="50800" algn="ctr">
            <a:solidFill>
              <a:srgbClr val="8901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4"/>
          <p:cNvCxnSpPr>
            <a:cxnSpLocks noChangeShapeType="1"/>
          </p:cNvCxnSpPr>
          <p:nvPr/>
        </p:nvCxnSpPr>
        <p:spPr bwMode="auto">
          <a:xfrm rot="10800000" flipV="1">
            <a:off x="3989639" y="3273579"/>
            <a:ext cx="1807497" cy="937928"/>
          </a:xfrm>
          <a:prstGeom prst="line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7"/>
          <p:cNvCxnSpPr>
            <a:cxnSpLocks noChangeShapeType="1"/>
          </p:cNvCxnSpPr>
          <p:nvPr/>
        </p:nvCxnSpPr>
        <p:spPr bwMode="auto">
          <a:xfrm rot="5400000">
            <a:off x="8180904" y="3354780"/>
            <a:ext cx="1689859" cy="422862"/>
          </a:xfrm>
          <a:prstGeom prst="line">
            <a:avLst/>
          </a:prstGeom>
          <a:noFill/>
          <a:ln w="50800" algn="ctr">
            <a:solidFill>
              <a:srgbClr val="00B050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6200000" flipH="1">
            <a:off x="7927344" y="3524083"/>
            <a:ext cx="1761396" cy="12718"/>
          </a:xfrm>
          <a:prstGeom prst="line">
            <a:avLst/>
          </a:prstGeom>
          <a:noFill/>
          <a:ln w="50800" algn="ctr">
            <a:solidFill>
              <a:srgbClr val="8901F3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720609" y="4780622"/>
            <a:ext cx="880698" cy="599320"/>
          </a:xfrm>
          <a:prstGeom prst="rect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ea typeface="+mn-ea"/>
            </a:endParaRP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7816065" y="3360345"/>
            <a:ext cx="281379" cy="2829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ea typeface="+mn-ea"/>
            </a:endParaRPr>
          </a:p>
        </p:txBody>
      </p:sp>
      <p:graphicFrame>
        <p:nvGraphicFramePr>
          <p:cNvPr id="12" name="Object 42"/>
          <p:cNvGraphicFramePr>
            <a:graphicFrameLocks noChangeAspect="1"/>
          </p:cNvGraphicFramePr>
          <p:nvPr/>
        </p:nvGraphicFramePr>
        <p:xfrm>
          <a:off x="6224588" y="1611971"/>
          <a:ext cx="37830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71800" imgH="698400" progId="Equation.DSMT4">
                  <p:embed/>
                </p:oleObj>
              </mc:Choice>
              <mc:Fallback>
                <p:oleObj name="Equation" r:id="rId4" imgW="2971800" imgH="698400" progId="Equation.DSMT4">
                  <p:embed/>
                  <p:pic>
                    <p:nvPicPr>
                      <p:cNvPr id="1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1611971"/>
                        <a:ext cx="37830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auto">
          <a:xfrm>
            <a:off x="3965791" y="2906136"/>
            <a:ext cx="1729969" cy="1300269"/>
          </a:xfrm>
          <a:custGeom>
            <a:avLst/>
            <a:gdLst>
              <a:gd name="connsiteX0" fmla="*/ 0 w 3429000"/>
              <a:gd name="connsiteY0" fmla="*/ 0 h 2454442"/>
              <a:gd name="connsiteX1" fmla="*/ 60158 w 3429000"/>
              <a:gd name="connsiteY1" fmla="*/ 2454442 h 2454442"/>
              <a:gd name="connsiteX2" fmla="*/ 3429000 w 3429000"/>
              <a:gd name="connsiteY2" fmla="*/ 2430379 h 2454442"/>
              <a:gd name="connsiteX3" fmla="*/ 0 w 3429000"/>
              <a:gd name="connsiteY3" fmla="*/ 0 h 2454442"/>
              <a:gd name="connsiteX0" fmla="*/ 984871 w 3368842"/>
              <a:gd name="connsiteY0" fmla="*/ 0 h 1735985"/>
              <a:gd name="connsiteX1" fmla="*/ 0 w 3368842"/>
              <a:gd name="connsiteY1" fmla="*/ 1735985 h 1735985"/>
              <a:gd name="connsiteX2" fmla="*/ 3368842 w 3368842"/>
              <a:gd name="connsiteY2" fmla="*/ 1711922 h 1735985"/>
              <a:gd name="connsiteX3" fmla="*/ 984871 w 3368842"/>
              <a:gd name="connsiteY3" fmla="*/ 0 h 1735985"/>
              <a:gd name="connsiteX0" fmla="*/ 1164486 w 3548457"/>
              <a:gd name="connsiteY0" fmla="*/ 0 h 1711922"/>
              <a:gd name="connsiteX1" fmla="*/ 0 w 3548457"/>
              <a:gd name="connsiteY1" fmla="*/ 1589028 h 1711922"/>
              <a:gd name="connsiteX2" fmla="*/ 3548457 w 3548457"/>
              <a:gd name="connsiteY2" fmla="*/ 1711922 h 1711922"/>
              <a:gd name="connsiteX3" fmla="*/ 1164486 w 3548457"/>
              <a:gd name="connsiteY3" fmla="*/ 0 h 1711922"/>
              <a:gd name="connsiteX0" fmla="*/ 1164486 w 3450486"/>
              <a:gd name="connsiteY0" fmla="*/ 0 h 1597622"/>
              <a:gd name="connsiteX1" fmla="*/ 0 w 3450486"/>
              <a:gd name="connsiteY1" fmla="*/ 1589028 h 1597622"/>
              <a:gd name="connsiteX2" fmla="*/ 3450486 w 3450486"/>
              <a:gd name="connsiteY2" fmla="*/ 1597622 h 1597622"/>
              <a:gd name="connsiteX3" fmla="*/ 1164486 w 3450486"/>
              <a:gd name="connsiteY3" fmla="*/ 0 h 1597622"/>
              <a:gd name="connsiteX0" fmla="*/ 1164486 w 3438454"/>
              <a:gd name="connsiteY0" fmla="*/ 0 h 1589028"/>
              <a:gd name="connsiteX1" fmla="*/ 0 w 3438454"/>
              <a:gd name="connsiteY1" fmla="*/ 1589028 h 1589028"/>
              <a:gd name="connsiteX2" fmla="*/ 3438454 w 3438454"/>
              <a:gd name="connsiteY2" fmla="*/ 1573559 h 1589028"/>
              <a:gd name="connsiteX3" fmla="*/ 1164486 w 3438454"/>
              <a:gd name="connsiteY3" fmla="*/ 0 h 1589028"/>
              <a:gd name="connsiteX0" fmla="*/ 1609655 w 3438454"/>
              <a:gd name="connsiteY0" fmla="*/ 0 h 1408554"/>
              <a:gd name="connsiteX1" fmla="*/ 0 w 3438454"/>
              <a:gd name="connsiteY1" fmla="*/ 1408554 h 1408554"/>
              <a:gd name="connsiteX2" fmla="*/ 3438454 w 3438454"/>
              <a:gd name="connsiteY2" fmla="*/ 1393085 h 1408554"/>
              <a:gd name="connsiteX3" fmla="*/ 1609655 w 3438454"/>
              <a:gd name="connsiteY3" fmla="*/ 0 h 1408554"/>
              <a:gd name="connsiteX0" fmla="*/ 1609655 w 2812812"/>
              <a:gd name="connsiteY0" fmla="*/ 74767 h 1483321"/>
              <a:gd name="connsiteX1" fmla="*/ 0 w 2812812"/>
              <a:gd name="connsiteY1" fmla="*/ 1483321 h 1483321"/>
              <a:gd name="connsiteX2" fmla="*/ 2812812 w 2812812"/>
              <a:gd name="connsiteY2" fmla="*/ 0 h 1483321"/>
              <a:gd name="connsiteX3" fmla="*/ 1609655 w 2812812"/>
              <a:gd name="connsiteY3" fmla="*/ 74767 h 1483321"/>
              <a:gd name="connsiteX0" fmla="*/ 1609655 w 1874348"/>
              <a:gd name="connsiteY0" fmla="*/ 0 h 1408554"/>
              <a:gd name="connsiteX1" fmla="*/ 0 w 1874348"/>
              <a:gd name="connsiteY1" fmla="*/ 1408554 h 1408554"/>
              <a:gd name="connsiteX2" fmla="*/ 1874348 w 1874348"/>
              <a:gd name="connsiteY2" fmla="*/ 454622 h 1408554"/>
              <a:gd name="connsiteX3" fmla="*/ 1609655 w 1874348"/>
              <a:gd name="connsiteY3" fmla="*/ 0 h 1408554"/>
              <a:gd name="connsiteX0" fmla="*/ 1609655 w 1886380"/>
              <a:gd name="connsiteY0" fmla="*/ 0 h 1408554"/>
              <a:gd name="connsiteX1" fmla="*/ 0 w 1886380"/>
              <a:gd name="connsiteY1" fmla="*/ 1408554 h 1408554"/>
              <a:gd name="connsiteX2" fmla="*/ 1886380 w 1886380"/>
              <a:gd name="connsiteY2" fmla="*/ 442591 h 1408554"/>
              <a:gd name="connsiteX3" fmla="*/ 1609655 w 1886380"/>
              <a:gd name="connsiteY3" fmla="*/ 0 h 1408554"/>
              <a:gd name="connsiteX0" fmla="*/ 1609655 w 1742001"/>
              <a:gd name="connsiteY0" fmla="*/ 0 h 1408554"/>
              <a:gd name="connsiteX1" fmla="*/ 0 w 1742001"/>
              <a:gd name="connsiteY1" fmla="*/ 1408554 h 1408554"/>
              <a:gd name="connsiteX2" fmla="*/ 1742001 w 1742001"/>
              <a:gd name="connsiteY2" fmla="*/ 562907 h 1408554"/>
              <a:gd name="connsiteX3" fmla="*/ 1609655 w 1742001"/>
              <a:gd name="connsiteY3" fmla="*/ 0 h 1408554"/>
              <a:gd name="connsiteX0" fmla="*/ 1549497 w 1742001"/>
              <a:gd name="connsiteY0" fmla="*/ 0 h 1324332"/>
              <a:gd name="connsiteX1" fmla="*/ 0 w 1742001"/>
              <a:gd name="connsiteY1" fmla="*/ 1324332 h 1324332"/>
              <a:gd name="connsiteX2" fmla="*/ 1742001 w 1742001"/>
              <a:gd name="connsiteY2" fmla="*/ 478685 h 1324332"/>
              <a:gd name="connsiteX3" fmla="*/ 1549497 w 1742001"/>
              <a:gd name="connsiteY3" fmla="*/ 0 h 1324332"/>
              <a:gd name="connsiteX0" fmla="*/ 1501371 w 1742001"/>
              <a:gd name="connsiteY0" fmla="*/ 0 h 1300269"/>
              <a:gd name="connsiteX1" fmla="*/ 0 w 1742001"/>
              <a:gd name="connsiteY1" fmla="*/ 1300269 h 1300269"/>
              <a:gd name="connsiteX2" fmla="*/ 1742001 w 1742001"/>
              <a:gd name="connsiteY2" fmla="*/ 454622 h 1300269"/>
              <a:gd name="connsiteX3" fmla="*/ 1501371 w 1742001"/>
              <a:gd name="connsiteY3" fmla="*/ 0 h 1300269"/>
              <a:gd name="connsiteX0" fmla="*/ 1477308 w 1742001"/>
              <a:gd name="connsiteY0" fmla="*/ 0 h 1300269"/>
              <a:gd name="connsiteX1" fmla="*/ 0 w 1742001"/>
              <a:gd name="connsiteY1" fmla="*/ 1300269 h 1300269"/>
              <a:gd name="connsiteX2" fmla="*/ 1742001 w 1742001"/>
              <a:gd name="connsiteY2" fmla="*/ 454622 h 1300269"/>
              <a:gd name="connsiteX3" fmla="*/ 1477308 w 1742001"/>
              <a:gd name="connsiteY3" fmla="*/ 0 h 1300269"/>
              <a:gd name="connsiteX0" fmla="*/ 1477308 w 1729969"/>
              <a:gd name="connsiteY0" fmla="*/ 0 h 1300269"/>
              <a:gd name="connsiteX1" fmla="*/ 0 w 1729969"/>
              <a:gd name="connsiteY1" fmla="*/ 1300269 h 1300269"/>
              <a:gd name="connsiteX2" fmla="*/ 1729969 w 1729969"/>
              <a:gd name="connsiteY2" fmla="*/ 454622 h 1300269"/>
              <a:gd name="connsiteX3" fmla="*/ 1477308 w 1729969"/>
              <a:gd name="connsiteY3" fmla="*/ 0 h 130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969" h="1300269">
                <a:moveTo>
                  <a:pt x="1477308" y="0"/>
                </a:moveTo>
                <a:lnTo>
                  <a:pt x="0" y="1300269"/>
                </a:lnTo>
                <a:lnTo>
                  <a:pt x="1729969" y="454622"/>
                </a:lnTo>
                <a:lnTo>
                  <a:pt x="1477308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dirty="0" err="1"/>
          </a:p>
        </p:txBody>
      </p:sp>
      <p:sp>
        <p:nvSpPr>
          <p:cNvPr id="14" name="Freeform 13"/>
          <p:cNvSpPr/>
          <p:nvPr/>
        </p:nvSpPr>
        <p:spPr bwMode="auto">
          <a:xfrm>
            <a:off x="2783632" y="1934527"/>
            <a:ext cx="1729971" cy="2306626"/>
          </a:xfrm>
          <a:custGeom>
            <a:avLst/>
            <a:gdLst>
              <a:gd name="connsiteX0" fmla="*/ 0 w 3429000"/>
              <a:gd name="connsiteY0" fmla="*/ 0 h 2454442"/>
              <a:gd name="connsiteX1" fmla="*/ 60158 w 3429000"/>
              <a:gd name="connsiteY1" fmla="*/ 2454442 h 2454442"/>
              <a:gd name="connsiteX2" fmla="*/ 3429000 w 3429000"/>
              <a:gd name="connsiteY2" fmla="*/ 2430379 h 2454442"/>
              <a:gd name="connsiteX3" fmla="*/ 0 w 3429000"/>
              <a:gd name="connsiteY3" fmla="*/ 0 h 2454442"/>
              <a:gd name="connsiteX0" fmla="*/ 984871 w 3368842"/>
              <a:gd name="connsiteY0" fmla="*/ 0 h 1735985"/>
              <a:gd name="connsiteX1" fmla="*/ 0 w 3368842"/>
              <a:gd name="connsiteY1" fmla="*/ 1735985 h 1735985"/>
              <a:gd name="connsiteX2" fmla="*/ 3368842 w 3368842"/>
              <a:gd name="connsiteY2" fmla="*/ 1711922 h 1735985"/>
              <a:gd name="connsiteX3" fmla="*/ 984871 w 3368842"/>
              <a:gd name="connsiteY3" fmla="*/ 0 h 1735985"/>
              <a:gd name="connsiteX0" fmla="*/ 1164486 w 3548457"/>
              <a:gd name="connsiteY0" fmla="*/ 0 h 1711922"/>
              <a:gd name="connsiteX1" fmla="*/ 0 w 3548457"/>
              <a:gd name="connsiteY1" fmla="*/ 1589028 h 1711922"/>
              <a:gd name="connsiteX2" fmla="*/ 3548457 w 3548457"/>
              <a:gd name="connsiteY2" fmla="*/ 1711922 h 1711922"/>
              <a:gd name="connsiteX3" fmla="*/ 1164486 w 3548457"/>
              <a:gd name="connsiteY3" fmla="*/ 0 h 1711922"/>
              <a:gd name="connsiteX0" fmla="*/ 1164486 w 3450486"/>
              <a:gd name="connsiteY0" fmla="*/ 0 h 1597622"/>
              <a:gd name="connsiteX1" fmla="*/ 0 w 3450486"/>
              <a:gd name="connsiteY1" fmla="*/ 1589028 h 1597622"/>
              <a:gd name="connsiteX2" fmla="*/ 3450486 w 3450486"/>
              <a:gd name="connsiteY2" fmla="*/ 1597622 h 1597622"/>
              <a:gd name="connsiteX3" fmla="*/ 1164486 w 3450486"/>
              <a:gd name="connsiteY3" fmla="*/ 0 h 1597622"/>
              <a:gd name="connsiteX0" fmla="*/ 1164486 w 3438454"/>
              <a:gd name="connsiteY0" fmla="*/ 0 h 1589028"/>
              <a:gd name="connsiteX1" fmla="*/ 0 w 3438454"/>
              <a:gd name="connsiteY1" fmla="*/ 1589028 h 1589028"/>
              <a:gd name="connsiteX2" fmla="*/ 3438454 w 3438454"/>
              <a:gd name="connsiteY2" fmla="*/ 1573559 h 1589028"/>
              <a:gd name="connsiteX3" fmla="*/ 1164486 w 3438454"/>
              <a:gd name="connsiteY3" fmla="*/ 0 h 1589028"/>
              <a:gd name="connsiteX0" fmla="*/ 1609655 w 3438454"/>
              <a:gd name="connsiteY0" fmla="*/ 0 h 1408554"/>
              <a:gd name="connsiteX1" fmla="*/ 0 w 3438454"/>
              <a:gd name="connsiteY1" fmla="*/ 1408554 h 1408554"/>
              <a:gd name="connsiteX2" fmla="*/ 3438454 w 3438454"/>
              <a:gd name="connsiteY2" fmla="*/ 1393085 h 1408554"/>
              <a:gd name="connsiteX3" fmla="*/ 1609655 w 3438454"/>
              <a:gd name="connsiteY3" fmla="*/ 0 h 1408554"/>
              <a:gd name="connsiteX0" fmla="*/ 1609655 w 2812812"/>
              <a:gd name="connsiteY0" fmla="*/ 74767 h 1483321"/>
              <a:gd name="connsiteX1" fmla="*/ 0 w 2812812"/>
              <a:gd name="connsiteY1" fmla="*/ 1483321 h 1483321"/>
              <a:gd name="connsiteX2" fmla="*/ 2812812 w 2812812"/>
              <a:gd name="connsiteY2" fmla="*/ 0 h 1483321"/>
              <a:gd name="connsiteX3" fmla="*/ 1609655 w 2812812"/>
              <a:gd name="connsiteY3" fmla="*/ 74767 h 1483321"/>
              <a:gd name="connsiteX0" fmla="*/ 1609655 w 1898412"/>
              <a:gd name="connsiteY0" fmla="*/ 0 h 5171001"/>
              <a:gd name="connsiteX1" fmla="*/ 0 w 1898412"/>
              <a:gd name="connsiteY1" fmla="*/ 1408554 h 5171001"/>
              <a:gd name="connsiteX2" fmla="*/ 1898412 w 1898412"/>
              <a:gd name="connsiteY2" fmla="*/ 5171001 h 5171001"/>
              <a:gd name="connsiteX3" fmla="*/ 1609655 w 1898412"/>
              <a:gd name="connsiteY3" fmla="*/ 0 h 5171001"/>
              <a:gd name="connsiteX0" fmla="*/ 1729971 w 1898412"/>
              <a:gd name="connsiteY0" fmla="*/ 2044509 h 3762447"/>
              <a:gd name="connsiteX1" fmla="*/ 0 w 1898412"/>
              <a:gd name="connsiteY1" fmla="*/ 0 h 3762447"/>
              <a:gd name="connsiteX2" fmla="*/ 1898412 w 1898412"/>
              <a:gd name="connsiteY2" fmla="*/ 3762447 h 3762447"/>
              <a:gd name="connsiteX3" fmla="*/ 1729971 w 1898412"/>
              <a:gd name="connsiteY3" fmla="*/ 2044509 h 3762447"/>
              <a:gd name="connsiteX0" fmla="*/ 1729971 w 1729971"/>
              <a:gd name="connsiteY0" fmla="*/ 2044509 h 2306626"/>
              <a:gd name="connsiteX1" fmla="*/ 0 w 1729971"/>
              <a:gd name="connsiteY1" fmla="*/ 0 h 2306626"/>
              <a:gd name="connsiteX2" fmla="*/ 1176517 w 1729971"/>
              <a:gd name="connsiteY2" fmla="*/ 2306626 h 2306626"/>
              <a:gd name="connsiteX3" fmla="*/ 1729971 w 1729971"/>
              <a:gd name="connsiteY3" fmla="*/ 2044509 h 230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971" h="2306626">
                <a:moveTo>
                  <a:pt x="1729971" y="2044509"/>
                </a:moveTo>
                <a:lnTo>
                  <a:pt x="0" y="0"/>
                </a:lnTo>
                <a:lnTo>
                  <a:pt x="1176517" y="2306626"/>
                </a:lnTo>
                <a:lnTo>
                  <a:pt x="1729971" y="2044509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800" dirty="0" err="1"/>
          </a:p>
        </p:txBody>
      </p:sp>
      <p:graphicFrame>
        <p:nvGraphicFramePr>
          <p:cNvPr id="23" name="Object 42"/>
          <p:cNvGraphicFramePr>
            <a:graphicFrameLocks noChangeAspect="1"/>
          </p:cNvGraphicFramePr>
          <p:nvPr/>
        </p:nvGraphicFramePr>
        <p:xfrm>
          <a:off x="3499303" y="3025131"/>
          <a:ext cx="2254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41200" progId="Equation.DSMT4">
                  <p:embed/>
                </p:oleObj>
              </mc:Choice>
              <mc:Fallback>
                <p:oleObj name="Equation" r:id="rId6" imgW="177480" imgH="241200" progId="Equation.DSMT4">
                  <p:embed/>
                  <p:pic>
                    <p:nvPicPr>
                      <p:cNvPr id="2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303" y="3025131"/>
                        <a:ext cx="2254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2"/>
          <p:cNvGraphicFramePr>
            <a:graphicFrameLocks noChangeAspect="1"/>
          </p:cNvGraphicFramePr>
          <p:nvPr/>
        </p:nvGraphicFramePr>
        <p:xfrm>
          <a:off x="5265692" y="3153549"/>
          <a:ext cx="2254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41200" progId="Equation.DSMT4">
                  <p:embed/>
                </p:oleObj>
              </mc:Choice>
              <mc:Fallback>
                <p:oleObj name="Equation" r:id="rId8" imgW="177480" imgH="241200" progId="Equation.DSMT4">
                  <p:embed/>
                  <p:pic>
                    <p:nvPicPr>
                      <p:cNvPr id="2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692" y="3153549"/>
                        <a:ext cx="2254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5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70"/>
            <a:ext cx="12192000" cy="117113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6" dirty="0"/>
              <a:t>Divergence of the X-ray Beam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018120"/>
            <a:ext cx="4883583" cy="45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2" y="4644316"/>
            <a:ext cx="4742098" cy="19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V="1">
            <a:off x="4177223" y="3541059"/>
            <a:ext cx="1197050" cy="1031720"/>
          </a:xfrm>
          <a:prstGeom prst="line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20"/>
          <p:cNvCxnSpPr>
            <a:cxnSpLocks noChangeShapeType="1"/>
          </p:cNvCxnSpPr>
          <p:nvPr/>
        </p:nvCxnSpPr>
        <p:spPr bwMode="auto">
          <a:xfrm rot="16200000" flipH="1">
            <a:off x="7927344" y="3428188"/>
            <a:ext cx="1761396" cy="12718"/>
          </a:xfrm>
          <a:prstGeom prst="line">
            <a:avLst/>
          </a:prstGeom>
          <a:noFill/>
          <a:ln w="50800" algn="ctr">
            <a:solidFill>
              <a:srgbClr val="00B050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Isosceles Triangle 9"/>
          <p:cNvSpPr/>
          <p:nvPr/>
        </p:nvSpPr>
        <p:spPr bwMode="auto">
          <a:xfrm rot="16200000">
            <a:off x="7346306" y="2236704"/>
            <a:ext cx="599320" cy="2301897"/>
          </a:xfrm>
          <a:prstGeom prst="triangle">
            <a:avLst/>
          </a:prstGeom>
          <a:solidFill>
            <a:srgbClr val="0099FF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>
              <a:ea typeface="+mn-ea"/>
            </a:endParaRP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7816065" y="3246167"/>
            <a:ext cx="281379" cy="2829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ea typeface="+mn-ea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7347102" y="4820773"/>
            <a:ext cx="715369" cy="621576"/>
          </a:xfrm>
          <a:prstGeom prst="rect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ea typeface="+mn-ea"/>
            </a:endParaRPr>
          </a:p>
        </p:txBody>
      </p:sp>
      <p:cxnSp>
        <p:nvCxnSpPr>
          <p:cNvPr id="14" name="Straight Connector 10"/>
          <p:cNvCxnSpPr>
            <a:cxnSpLocks noChangeShapeType="1"/>
          </p:cNvCxnSpPr>
          <p:nvPr/>
        </p:nvCxnSpPr>
        <p:spPr bwMode="auto">
          <a:xfrm rot="10800000" flipV="1">
            <a:off x="3806821" y="3183500"/>
            <a:ext cx="1197050" cy="1031720"/>
          </a:xfrm>
          <a:prstGeom prst="line">
            <a:avLst/>
          </a:prstGeom>
          <a:noFill/>
          <a:ln w="50800" algn="ctr">
            <a:solidFill>
              <a:srgbClr val="8901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" name="Object 42"/>
          <p:cNvGraphicFramePr>
            <a:graphicFrameLocks noChangeAspect="1"/>
          </p:cNvGraphicFramePr>
          <p:nvPr/>
        </p:nvGraphicFramePr>
        <p:xfrm>
          <a:off x="5136613" y="3745338"/>
          <a:ext cx="2716811" cy="81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634680" progId="Equation.DSMT4">
                  <p:embed/>
                </p:oleObj>
              </mc:Choice>
              <mc:Fallback>
                <p:oleObj name="Equation" r:id="rId5" imgW="2133360" imgH="634680" progId="Equation.DSMT4">
                  <p:embed/>
                  <p:pic>
                    <p:nvPicPr>
                      <p:cNvPr id="15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613" y="3745338"/>
                        <a:ext cx="2716811" cy="810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003872" y="1304111"/>
            <a:ext cx="4893531" cy="118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8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anose="02020603050405020304" pitchFamily="18" charset="0"/>
              <a:buChar char="•"/>
              <a:defRPr sz="2100">
                <a:solidFill>
                  <a:schemeClr val="tx2"/>
                </a:solidFill>
                <a:latin typeface="+mn-lt"/>
                <a:ea typeface="+mn-ea"/>
              </a:defRPr>
            </a:lvl2pPr>
            <a:lvl3pPr marL="1012825" indent="-201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1700">
                <a:solidFill>
                  <a:schemeClr val="tx2"/>
                </a:solidFill>
                <a:latin typeface="+mn-lt"/>
                <a:ea typeface="+mn-ea"/>
              </a:defRPr>
            </a:lvl3pPr>
            <a:lvl4pPr marL="1419225" indent="-2016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1824038" indent="-2016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5pPr>
            <a:lvl6pPr marL="2230450" indent="-2027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19">
                <a:solidFill>
                  <a:schemeClr val="tx1"/>
                </a:solidFill>
                <a:latin typeface="+mn-lt"/>
                <a:ea typeface="+mn-ea"/>
              </a:defRPr>
            </a:lvl6pPr>
            <a:lvl7pPr marL="2635987" indent="-2027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19">
                <a:solidFill>
                  <a:schemeClr val="tx1"/>
                </a:solidFill>
                <a:latin typeface="+mn-lt"/>
                <a:ea typeface="+mn-ea"/>
              </a:defRPr>
            </a:lvl7pPr>
            <a:lvl8pPr marL="3041523" indent="-2027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19">
                <a:solidFill>
                  <a:schemeClr val="tx1"/>
                </a:solidFill>
                <a:latin typeface="+mn-lt"/>
                <a:ea typeface="+mn-ea"/>
              </a:defRPr>
            </a:lvl8pPr>
            <a:lvl9pPr marL="3447059" indent="-20276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19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1800" kern="0" dirty="0">
                <a:solidFill>
                  <a:schemeClr val="tx1"/>
                </a:solidFill>
              </a:rPr>
              <a:t>This Scaling Factor Applies the Same Way from the Opposite View Angles (Generally Speaking, Either Magnified or De-magnified Depending on Which Side)</a:t>
            </a:r>
          </a:p>
        </p:txBody>
      </p:sp>
      <p:cxnSp>
        <p:nvCxnSpPr>
          <p:cNvPr id="21" name="Elbow Connector 20"/>
          <p:cNvCxnSpPr>
            <a:stCxn id="20" idx="3"/>
            <a:endCxn id="22" idx="3"/>
          </p:cNvCxnSpPr>
          <p:nvPr/>
        </p:nvCxnSpPr>
        <p:spPr bwMode="auto">
          <a:xfrm flipH="1">
            <a:off x="9462082" y="1898060"/>
            <a:ext cx="435321" cy="1470131"/>
          </a:xfrm>
          <a:prstGeom prst="bentConnector3">
            <a:avLst>
              <a:gd name="adj1" fmla="val -52513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2" name="Object 42"/>
          <p:cNvGraphicFramePr>
            <a:graphicFrameLocks noChangeAspect="1"/>
          </p:cNvGraphicFramePr>
          <p:nvPr/>
        </p:nvGraphicFramePr>
        <p:xfrm>
          <a:off x="9106481" y="2978460"/>
          <a:ext cx="3556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60" imgH="609480" progId="Equation.DSMT4">
                  <p:embed/>
                </p:oleObj>
              </mc:Choice>
              <mc:Fallback>
                <p:oleObj name="Equation" r:id="rId7" imgW="279360" imgH="609480" progId="Equation.DSMT4">
                  <p:embed/>
                  <p:pic>
                    <p:nvPicPr>
                      <p:cNvPr id="2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6481" y="2978460"/>
                        <a:ext cx="3556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76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 bwMode="auto">
          <a:xfrm flipH="1">
            <a:off x="5561859" y="4214779"/>
            <a:ext cx="24707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6" dirty="0"/>
              <a:t>Difference Between </a:t>
            </a:r>
            <a:r>
              <a:rPr lang="el-GR" altLang="en-US" sz="4006" dirty="0"/>
              <a:t>θ</a:t>
            </a:r>
            <a:r>
              <a:rPr lang="en-US" altLang="en-US" sz="4006" dirty="0"/>
              <a:t> &amp; </a:t>
            </a:r>
            <a:r>
              <a:rPr lang="el-GR" altLang="en-US" sz="4006" dirty="0"/>
              <a:t>β</a:t>
            </a:r>
            <a:r>
              <a:rPr lang="en-US" altLang="en-US" sz="4006" dirty="0"/>
              <a:t> Angles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11796"/>
            <a:ext cx="4883583" cy="45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2" y="4925944"/>
            <a:ext cx="4742098" cy="19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8232064" y="5723977"/>
            <a:ext cx="229422" cy="475322"/>
          </a:xfrm>
          <a:prstGeom prst="rect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ea typeface="+mn-ea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7347102" y="5102401"/>
            <a:ext cx="715369" cy="621576"/>
          </a:xfrm>
          <a:prstGeom prst="rect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ea typeface="+mn-ea"/>
            </a:endParaRPr>
          </a:p>
        </p:txBody>
      </p:sp>
      <p:cxnSp>
        <p:nvCxnSpPr>
          <p:cNvPr id="13" name="Straight Connector 10"/>
          <p:cNvCxnSpPr>
            <a:cxnSpLocks noChangeShapeType="1"/>
          </p:cNvCxnSpPr>
          <p:nvPr/>
        </p:nvCxnSpPr>
        <p:spPr bwMode="auto">
          <a:xfrm>
            <a:off x="2823234" y="2606813"/>
            <a:ext cx="1098633" cy="2310386"/>
          </a:xfrm>
          <a:prstGeom prst="line">
            <a:avLst/>
          </a:prstGeom>
          <a:noFill/>
          <a:ln w="50800" algn="ctr">
            <a:solidFill>
              <a:srgbClr val="8901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3569835" y="4288943"/>
            <a:ext cx="281379" cy="2829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ea typeface="+mn-ea"/>
            </a:endParaRPr>
          </a:p>
        </p:txBody>
      </p:sp>
      <p:cxnSp>
        <p:nvCxnSpPr>
          <p:cNvPr id="20" name="Straight Connector 10"/>
          <p:cNvCxnSpPr>
            <a:cxnSpLocks noChangeShapeType="1"/>
          </p:cNvCxnSpPr>
          <p:nvPr/>
        </p:nvCxnSpPr>
        <p:spPr bwMode="auto">
          <a:xfrm>
            <a:off x="6760118" y="2115044"/>
            <a:ext cx="1287204" cy="2844781"/>
          </a:xfrm>
          <a:prstGeom prst="line">
            <a:avLst/>
          </a:prstGeom>
          <a:noFill/>
          <a:ln w="50800" algn="ctr">
            <a:solidFill>
              <a:srgbClr val="8901F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14"/>
          <p:cNvCxnSpPr>
            <a:cxnSpLocks noChangeShapeType="1"/>
            <a:endCxn id="37" idx="1"/>
          </p:cNvCxnSpPr>
          <p:nvPr/>
        </p:nvCxnSpPr>
        <p:spPr bwMode="auto">
          <a:xfrm>
            <a:off x="6760119" y="2115043"/>
            <a:ext cx="674291" cy="1995714"/>
          </a:xfrm>
          <a:prstGeom prst="line">
            <a:avLst/>
          </a:prstGeom>
          <a:noFill/>
          <a:ln w="508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6714484" y="2102594"/>
            <a:ext cx="133752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8039961" y="2090546"/>
            <a:ext cx="0" cy="286927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4" name="Object 42"/>
          <p:cNvGraphicFramePr>
            <a:graphicFrameLocks noChangeAspect="1"/>
          </p:cNvGraphicFramePr>
          <p:nvPr/>
        </p:nvGraphicFramePr>
        <p:xfrm>
          <a:off x="8698741" y="2211047"/>
          <a:ext cx="1112642" cy="250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2692080" progId="Equation.DSMT4">
                  <p:embed/>
                </p:oleObj>
              </mc:Choice>
              <mc:Fallback>
                <p:oleObj name="Equation" r:id="rId4" imgW="1180800" imgH="2692080" progId="Equation.DSMT4">
                  <p:embed/>
                  <p:pic>
                    <p:nvPicPr>
                      <p:cNvPr id="3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741" y="2211047"/>
                        <a:ext cx="1112642" cy="250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2"/>
          <p:cNvGraphicFramePr>
            <a:graphicFrameLocks noChangeAspect="1"/>
          </p:cNvGraphicFramePr>
          <p:nvPr/>
        </p:nvGraphicFramePr>
        <p:xfrm>
          <a:off x="7363894" y="1741733"/>
          <a:ext cx="259123" cy="28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3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894" y="1741733"/>
                        <a:ext cx="259123" cy="28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2"/>
          <p:cNvGraphicFramePr>
            <a:graphicFrameLocks noChangeAspect="1"/>
          </p:cNvGraphicFramePr>
          <p:nvPr/>
        </p:nvGraphicFramePr>
        <p:xfrm>
          <a:off x="7316896" y="2753202"/>
          <a:ext cx="346556" cy="28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304560" progId="Equation.DSMT4">
                  <p:embed/>
                </p:oleObj>
              </mc:Choice>
              <mc:Fallback>
                <p:oleObj name="Equation" r:id="rId8" imgW="368280" imgH="304560" progId="Equation.DSMT4">
                  <p:embed/>
                  <p:pic>
                    <p:nvPicPr>
                      <p:cNvPr id="1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896" y="2753202"/>
                        <a:ext cx="346556" cy="282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c 2"/>
          <p:cNvSpPr/>
          <p:nvPr/>
        </p:nvSpPr>
        <p:spPr bwMode="auto">
          <a:xfrm>
            <a:off x="7261956" y="3028141"/>
            <a:ext cx="1259759" cy="529987"/>
          </a:xfrm>
          <a:prstGeom prst="arc">
            <a:avLst>
              <a:gd name="adj1" fmla="val 11191615"/>
              <a:gd name="adj2" fmla="val 18165738"/>
            </a:avLst>
          </a:prstGeom>
          <a:noFill/>
          <a:ln w="31750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defTabSz="915680"/>
            <a:endParaRPr lang="en-US" sz="2403"/>
          </a:p>
        </p:txBody>
      </p:sp>
      <p:sp>
        <p:nvSpPr>
          <p:cNvPr id="19" name="Arc 18"/>
          <p:cNvSpPr/>
          <p:nvPr/>
        </p:nvSpPr>
        <p:spPr bwMode="auto">
          <a:xfrm>
            <a:off x="7011546" y="2559633"/>
            <a:ext cx="851388" cy="505789"/>
          </a:xfrm>
          <a:prstGeom prst="arc">
            <a:avLst>
              <a:gd name="adj1" fmla="val 10918258"/>
              <a:gd name="adj2" fmla="val 21546514"/>
            </a:avLst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defTabSz="915680"/>
            <a:endParaRPr lang="en-US" sz="2403"/>
          </a:p>
        </p:txBody>
      </p:sp>
      <p:graphicFrame>
        <p:nvGraphicFramePr>
          <p:cNvPr id="22" name="Object 42"/>
          <p:cNvGraphicFramePr>
            <a:graphicFrameLocks noChangeAspect="1"/>
          </p:cNvGraphicFramePr>
          <p:nvPr/>
        </p:nvGraphicFramePr>
        <p:xfrm>
          <a:off x="7308948" y="2228698"/>
          <a:ext cx="313173" cy="23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253800" progId="Equation.DSMT4">
                  <p:embed/>
                </p:oleObj>
              </mc:Choice>
              <mc:Fallback>
                <p:oleObj name="Equation" r:id="rId10" imgW="330120" imgH="253800" progId="Equation.DSMT4">
                  <p:embed/>
                  <p:pic>
                    <p:nvPicPr>
                      <p:cNvPr id="2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948" y="2228698"/>
                        <a:ext cx="313173" cy="238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 bwMode="auto">
          <a:xfrm flipH="1">
            <a:off x="5376958" y="2098507"/>
            <a:ext cx="133752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5561859" y="4959824"/>
            <a:ext cx="24707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5785429" y="2106681"/>
            <a:ext cx="0" cy="28531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9900FF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27" name="Object 42"/>
          <p:cNvGraphicFramePr>
            <a:graphicFrameLocks noChangeAspect="1"/>
          </p:cNvGraphicFramePr>
          <p:nvPr/>
        </p:nvGraphicFramePr>
        <p:xfrm>
          <a:off x="5518536" y="3469736"/>
          <a:ext cx="205073" cy="21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228600" progId="Equation.DSMT4">
                  <p:embed/>
                </p:oleObj>
              </mc:Choice>
              <mc:Fallback>
                <p:oleObj name="Equation" r:id="rId12" imgW="215640" imgH="228600" progId="Equation.DSMT4">
                  <p:embed/>
                  <p:pic>
                    <p:nvPicPr>
                      <p:cNvPr id="27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536" y="3469736"/>
                        <a:ext cx="205073" cy="214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 flipV="1">
            <a:off x="6477530" y="2115045"/>
            <a:ext cx="0" cy="20957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31" name="Object 42"/>
          <p:cNvGraphicFramePr>
            <a:graphicFrameLocks noChangeAspect="1"/>
          </p:cNvGraphicFramePr>
          <p:nvPr/>
        </p:nvGraphicFramePr>
        <p:xfrm>
          <a:off x="6177076" y="3056837"/>
          <a:ext cx="228918" cy="225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200" imgH="241200" progId="Equation.DSMT4">
                  <p:embed/>
                </p:oleObj>
              </mc:Choice>
              <mc:Fallback>
                <p:oleObj name="Equation" r:id="rId14" imgW="241200" imgH="241200" progId="Equation.DSMT4">
                  <p:embed/>
                  <p:pic>
                    <p:nvPicPr>
                      <p:cNvPr id="31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076" y="3056837"/>
                        <a:ext cx="228918" cy="225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14"/>
          <p:cNvCxnSpPr>
            <a:cxnSpLocks noChangeShapeType="1"/>
          </p:cNvCxnSpPr>
          <p:nvPr/>
        </p:nvCxnSpPr>
        <p:spPr bwMode="auto">
          <a:xfrm flipH="1">
            <a:off x="7598276" y="2115043"/>
            <a:ext cx="434383" cy="2095758"/>
          </a:xfrm>
          <a:prstGeom prst="line">
            <a:avLst/>
          </a:prstGeom>
          <a:noFill/>
          <a:ln w="508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7393203" y="4069318"/>
            <a:ext cx="281379" cy="2829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1546" y="1389629"/>
            <a:ext cx="1173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For Simplicity, Let Us Only Consider the Impulse (Red) Near the System Origin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70466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6" dirty="0"/>
              <a:t>From Full-scan to Half-scan</a:t>
            </a:r>
            <a:endParaRPr lang="en-US" sz="4006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37" y="2254480"/>
            <a:ext cx="4883583" cy="45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2" y="4670837"/>
            <a:ext cx="4742098" cy="19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7046646" y="5479999"/>
            <a:ext cx="205073" cy="484861"/>
          </a:xfrm>
          <a:prstGeom prst="rect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solidFill>
                <a:srgbClr val="0000FF"/>
              </a:solidFill>
              <a:ea typeface="+mn-ea"/>
            </a:endParaRPr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6704858" y="2254480"/>
            <a:ext cx="2015750" cy="2015750"/>
          </a:xfrm>
          <a:prstGeom prst="ellipse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204">
              <a:ea typeface="+mn-ea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12733" y="2009955"/>
            <a:ext cx="1282894" cy="245104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8" name="TextBox 7"/>
          <p:cNvSpPr txBox="1"/>
          <p:nvPr/>
        </p:nvSpPr>
        <p:spPr>
          <a:xfrm>
            <a:off x="211220" y="1426464"/>
            <a:ext cx="1198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Full-scan Fan-beam Dataset (360˚) Consists of Two Parallel-beam Datasets (180˚)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70239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Equi-spatial Fan-beam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69" y="1662132"/>
            <a:ext cx="6724465" cy="3595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88" y="5458741"/>
            <a:ext cx="8637012" cy="915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240590" y="2711726"/>
            <a:ext cx="228918" cy="30522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6" name="Rectangle 5"/>
          <p:cNvSpPr/>
          <p:nvPr/>
        </p:nvSpPr>
        <p:spPr bwMode="auto">
          <a:xfrm>
            <a:off x="7001332" y="3154866"/>
            <a:ext cx="315564" cy="30522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  <p:sp>
        <p:nvSpPr>
          <p:cNvPr id="7" name="Rectangle 6"/>
          <p:cNvSpPr/>
          <p:nvPr/>
        </p:nvSpPr>
        <p:spPr bwMode="auto">
          <a:xfrm>
            <a:off x="5256634" y="3123017"/>
            <a:ext cx="228918" cy="30522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67" tIns="45784" rIns="91567" bIns="45784" numCol="1" rtlCol="0" anchor="t" anchorCtr="0" compatLnSpc="1">
            <a:prstTxWarp prst="textNoShape">
              <a:avLst/>
            </a:prstTxWarp>
          </a:bodyPr>
          <a:lstStyle/>
          <a:p>
            <a:pPr algn="ctr" defTabSz="915680"/>
            <a:endParaRPr lang="en-US" sz="1803" dirty="0" err="1"/>
          </a:p>
        </p:txBody>
      </p:sp>
    </p:spTree>
    <p:extLst>
      <p:ext uri="{BB962C8B-B14F-4D97-AF65-F5344CB8AC3E}">
        <p14:creationId xmlns:p14="http://schemas.microsoft.com/office/powerpoint/2010/main" val="189024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6" dirty="0"/>
              <a:t>Extended Fan-beam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19" y="1500930"/>
            <a:ext cx="7594162" cy="52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05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6" dirty="0"/>
              <a:t>More General Scanning Trajectory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68" y="1851180"/>
            <a:ext cx="4017408" cy="4331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691" y="3238777"/>
            <a:ext cx="5810169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7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6" dirty="0"/>
              <a:t>Simulation Results</a:t>
            </a: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211956" y="1597560"/>
          <a:ext cx="2103854" cy="210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61423" imgH="2561423" progId="Photoshop.Image.4">
                  <p:embed/>
                </p:oleObj>
              </mc:Choice>
              <mc:Fallback>
                <p:oleObj name="Image" r:id="rId2" imgW="2561423" imgH="2561423" progId="Photoshop.Image.4">
                  <p:embed/>
                  <p:pic>
                    <p:nvPicPr>
                      <p:cNvPr id="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956" y="1597560"/>
                        <a:ext cx="2103854" cy="2103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3746807" y="3730911"/>
          <a:ext cx="2103854" cy="210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561423" imgH="2561423" progId="Photoshop.Image.4">
                  <p:embed/>
                </p:oleObj>
              </mc:Choice>
              <mc:Fallback>
                <p:oleObj name="Image" r:id="rId4" imgW="2561423" imgH="2561423" progId="Photoshop.Image.4">
                  <p:embed/>
                  <p:pic>
                    <p:nvPicPr>
                      <p:cNvPr id="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807" y="3730911"/>
                        <a:ext cx="2103854" cy="2103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6204130" y="3730911"/>
          <a:ext cx="2103854" cy="210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2561423" imgH="2561423" progId="Photoshop.Image.4">
                  <p:embed/>
                </p:oleObj>
              </mc:Choice>
              <mc:Fallback>
                <p:oleObj name="Image" r:id="rId6" imgW="2561423" imgH="2561423" progId="Photoshop.Image.4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130" y="3730911"/>
                        <a:ext cx="2103854" cy="2103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3501598" y="1564952"/>
          <a:ext cx="2643839" cy="2184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2432927" imgH="2011940" progId="Photoshop.Image.4">
                  <p:embed/>
                </p:oleObj>
              </mc:Choice>
              <mc:Fallback>
                <p:oleObj name="Image" r:id="rId8" imgW="2432927" imgH="2011940" progId="Photoshop.Image.4">
                  <p:embed/>
                  <p:pic>
                    <p:nvPicPr>
                      <p:cNvPr id="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598" y="1564952"/>
                        <a:ext cx="2643839" cy="2184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676401" y="5915635"/>
            <a:ext cx="8675136" cy="7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573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288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8003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57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714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71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29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403" i="1" dirty="0">
                <a:latin typeface="Arial" panose="020B0604020202020204" pitchFamily="34" charset="0"/>
                <a:cs typeface="Arial" panose="020B0604020202020204" pitchFamily="34" charset="0"/>
              </a:rPr>
              <a:t>Effectiveness of the derivative-free noncircular fan-beam reconstruction (256</a:t>
            </a:r>
            <a:r>
              <a:rPr lang="en-US" altLang="en-US" sz="2403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3" i="1" dirty="0">
                <a:latin typeface="Arial" panose="020B0604020202020204" pitchFamily="34" charset="0"/>
                <a:cs typeface="Arial" panose="020B0604020202020204" pitchFamily="34" charset="0"/>
              </a:rPr>
              <a:t> pixels, 256 projections, 256 detectors)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61" y="1871392"/>
            <a:ext cx="2175247" cy="1571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3" i="1" dirty="0">
                <a:cs typeface="Arial" panose="020B0604020202020204" pitchFamily="34" charset="0"/>
              </a:rPr>
              <a:t>Circle-like and triangle-like random scanning loci</a:t>
            </a:r>
            <a:endParaRPr lang="en-US" sz="2403" dirty="0"/>
          </a:p>
        </p:txBody>
      </p:sp>
      <p:sp>
        <p:nvSpPr>
          <p:cNvPr id="11" name="Rectangle 10"/>
          <p:cNvSpPr/>
          <p:nvPr/>
        </p:nvSpPr>
        <p:spPr>
          <a:xfrm>
            <a:off x="8382331" y="1905911"/>
            <a:ext cx="2285670" cy="1571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3" i="1" dirty="0">
                <a:cs typeface="Arial" panose="020B0604020202020204" pitchFamily="34" charset="0"/>
              </a:rPr>
              <a:t>True slice from the 3D Shepp-Logan phantom</a:t>
            </a:r>
            <a:endParaRPr lang="en-US" sz="2403" dirty="0"/>
          </a:p>
        </p:txBody>
      </p:sp>
      <p:sp>
        <p:nvSpPr>
          <p:cNvPr id="12" name="Rectangle 11"/>
          <p:cNvSpPr/>
          <p:nvPr/>
        </p:nvSpPr>
        <p:spPr>
          <a:xfrm>
            <a:off x="1730635" y="3923491"/>
            <a:ext cx="1857098" cy="1571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3" i="1" dirty="0">
                <a:cs typeface="Arial" panose="020B0604020202020204" pitchFamily="34" charset="0"/>
              </a:rPr>
              <a:t>Computed using the circle-like locus</a:t>
            </a:r>
            <a:endParaRPr lang="en-US" sz="2403" dirty="0"/>
          </a:p>
        </p:txBody>
      </p:sp>
      <p:sp>
        <p:nvSpPr>
          <p:cNvPr id="13" name="Rectangle 12"/>
          <p:cNvSpPr/>
          <p:nvPr/>
        </p:nvSpPr>
        <p:spPr>
          <a:xfrm>
            <a:off x="8389598" y="3923491"/>
            <a:ext cx="1857098" cy="1571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3" i="1" dirty="0">
                <a:cs typeface="Arial" panose="020B0604020202020204" pitchFamily="34" charset="0"/>
              </a:rPr>
              <a:t>Computed using the triangle-like locus</a:t>
            </a:r>
            <a:endParaRPr lang="en-US" sz="2403" dirty="0"/>
          </a:p>
        </p:txBody>
      </p:sp>
    </p:spTree>
    <p:extLst>
      <p:ext uri="{BB962C8B-B14F-4D97-AF65-F5344CB8AC3E}">
        <p14:creationId xmlns:p14="http://schemas.microsoft.com/office/powerpoint/2010/main" val="1241226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46968" y="2353252"/>
            <a:ext cx="10282934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Filtered Backprojection (FBP)</a:t>
            </a:r>
          </a:p>
          <a:p>
            <a:pPr marL="68580" indent="0">
              <a:buNone/>
            </a:pPr>
            <a:r>
              <a:rPr lang="en-US" sz="3600" dirty="0"/>
              <a:t>	Fan-beam Case</a:t>
            </a:r>
          </a:p>
          <a:p>
            <a:pPr marL="68580" indent="0">
              <a:buNone/>
            </a:pPr>
            <a:r>
              <a:rPr lang="en-US" sz="3600" dirty="0"/>
              <a:t>	Heuristic 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Mammography, Breast Tomosynthesis &amp; CT</a:t>
            </a:r>
          </a:p>
        </p:txBody>
      </p:sp>
    </p:spTree>
    <p:extLst>
      <p:ext uri="{BB962C8B-B14F-4D97-AF65-F5344CB8AC3E}">
        <p14:creationId xmlns:p14="http://schemas.microsoft.com/office/powerpoint/2010/main" val="393415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 Schedule for F21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2355" y="1539625"/>
          <a:ext cx="10363200" cy="485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31">
                  <a:extLst>
                    <a:ext uri="{9D8B030D-6E8A-4147-A177-3AD203B41FA5}">
                      <a16:colId xmlns:a16="http://schemas.microsoft.com/office/drawing/2014/main" val="1553029894"/>
                    </a:ext>
                  </a:extLst>
                </a:gridCol>
                <a:gridCol w="3681009">
                  <a:extLst>
                    <a:ext uri="{9D8B030D-6E8A-4147-A177-3AD203B41FA5}">
                      <a16:colId xmlns:a16="http://schemas.microsoft.com/office/drawing/2014/main" val="63396358"/>
                    </a:ext>
                  </a:extLst>
                </a:gridCol>
                <a:gridCol w="876727">
                  <a:extLst>
                    <a:ext uri="{9D8B030D-6E8A-4147-A177-3AD203B41FA5}">
                      <a16:colId xmlns:a16="http://schemas.microsoft.com/office/drawing/2014/main" val="977348966"/>
                    </a:ext>
                  </a:extLst>
                </a:gridCol>
                <a:gridCol w="4823033">
                  <a:extLst>
                    <a:ext uri="{9D8B030D-6E8A-4147-A177-3AD203B41FA5}">
                      <a16:colId xmlns:a16="http://schemas.microsoft.com/office/drawing/2014/main" val="28703604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0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08/31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Neuron, Network &amp; Backpropagation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47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Hands-on 1: Python,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Colab, &amp; TensorF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272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Architectures &amp; Training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2: MNIST Classification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30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09/21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3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CT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25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3: CT Networks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10/08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CT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90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Spin-Echo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79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K-Space Theorem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MRI Contents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8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en-US" sz="1400" b="1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Exam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MRI Reconstruction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739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4: MRI Networks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8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Multimodality Imaging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9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Hands-on 5: Image Conversion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Thanksgiving</a:t>
                      </a:r>
                      <a:endParaRPr lang="en-US" sz="1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11/30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Quality II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Stability, Interpretability, &amp; Others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78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Exam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470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B7FDAE-7540-46E2-AA82-45E539EF2D48}"/>
              </a:ext>
            </a:extLst>
          </p:cNvPr>
          <p:cNvSpPr txBox="1"/>
          <p:nvPr/>
        </p:nvSpPr>
        <p:spPr>
          <a:xfrm>
            <a:off x="1018040" y="6419115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B050"/>
                </a:solidFill>
              </a:rPr>
              <a:t>Office Hour: Teaching Day 5-6pm: </a:t>
            </a:r>
            <a:r>
              <a:rPr lang="en-US" sz="1400" b="1" dirty="0">
                <a:solidFill>
                  <a:srgbClr val="FF0000"/>
                </a:solidFill>
              </a:rPr>
              <a:t>https://rensselaer.webex.com/meet/wangg6</a:t>
            </a:r>
          </a:p>
        </p:txBody>
      </p:sp>
    </p:spTree>
    <p:extLst>
      <p:ext uri="{BB962C8B-B14F-4D97-AF65-F5344CB8AC3E}">
        <p14:creationId xmlns:p14="http://schemas.microsoft.com/office/powerpoint/2010/main" val="112385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Radiography/Mammography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238" y="1559616"/>
            <a:ext cx="6297521" cy="5038016"/>
          </a:xfrm>
          <a:prstGeom prst="rect">
            <a:avLst/>
          </a:prstGeom>
        </p:spPr>
      </p:pic>
      <p:pic>
        <p:nvPicPr>
          <p:cNvPr id="5" name="Picture 4" descr="Image result for breast cancer statistics 20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9" y="2615949"/>
            <a:ext cx="5082839" cy="316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62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Breast Tomosynthesis</a:t>
            </a:r>
            <a:endParaRPr lang="zh-CN" alt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3" y="1710441"/>
            <a:ext cx="5469679" cy="4826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382" y="2493136"/>
            <a:ext cx="4752528" cy="3407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82857" y="2293081"/>
            <a:ext cx="1311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20-49kVp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7636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Breast CT</a:t>
            </a:r>
            <a:endParaRPr lang="zh-CN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246184"/>
            <a:ext cx="5467350" cy="405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2246184"/>
            <a:ext cx="5143500" cy="3857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38900" y="5690044"/>
            <a:ext cx="5143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49kVp, 200mA, 8ms Pulse Width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05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Mathematical Insight</a:t>
            </a:r>
            <a:endParaRPr lang="zh-CN" altLang="en-US" sz="4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323758" y="2513864"/>
            <a:ext cx="0" cy="2880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0596" name="Picture 4" descr="Image result for circular dot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66" y="1973870"/>
            <a:ext cx="3420314" cy="34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8166263" y="3143967"/>
            <a:ext cx="1080120" cy="108012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747694" y="3610816"/>
            <a:ext cx="10801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611790" y="2513864"/>
            <a:ext cx="0" cy="2880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035726" y="2513864"/>
            <a:ext cx="0" cy="2880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2153344" y="5850026"/>
            <a:ext cx="2466558" cy="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Radiography</a:t>
            </a:r>
          </a:p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(Single View)</a:t>
            </a:r>
            <a:endParaRPr lang="zh-CN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7473044" y="5835645"/>
            <a:ext cx="2466558" cy="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Tomography</a:t>
            </a:r>
          </a:p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(Full Scan)</a:t>
            </a:r>
            <a:endParaRPr lang="zh-CN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9" y="1649768"/>
            <a:ext cx="142875" cy="43815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 bwMode="auto">
          <a:xfrm>
            <a:off x="5421666" y="3545711"/>
            <a:ext cx="1080120" cy="13021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858" name="Picture 2" descr="Image result for question mar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68" y="1793784"/>
            <a:ext cx="849716" cy="8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73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Mathematical Insight</a:t>
            </a:r>
            <a:endParaRPr lang="zh-CN" altLang="en-US" sz="4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476158" y="2750923"/>
            <a:ext cx="0" cy="2880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6123052" y="2473188"/>
            <a:ext cx="0" cy="2880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900000">
            <a:off x="6131311" y="2424116"/>
            <a:ext cx="0" cy="2880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20700000">
            <a:off x="6123052" y="2424116"/>
            <a:ext cx="0" cy="2880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0596" name="Picture 4" descr="Image result for circular dot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66" y="2210929"/>
            <a:ext cx="3420314" cy="34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873" y="1888850"/>
            <a:ext cx="1895475" cy="28398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8318663" y="3381026"/>
            <a:ext cx="1080120" cy="108012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900094" y="3847875"/>
            <a:ext cx="10801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764190" y="2750923"/>
            <a:ext cx="0" cy="2880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188126" y="2750923"/>
            <a:ext cx="0" cy="2880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5574066" y="3600640"/>
            <a:ext cx="1080120" cy="4944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2305744" y="6087085"/>
            <a:ext cx="2466558" cy="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Radiography</a:t>
            </a:r>
          </a:p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(Single View)</a:t>
            </a:r>
            <a:endParaRPr lang="zh-CN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898032" y="6072705"/>
            <a:ext cx="2466558" cy="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Tomosynthesis</a:t>
            </a:r>
          </a:p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(Limited Angle)</a:t>
            </a:r>
            <a:endParaRPr lang="zh-CN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7625444" y="6072704"/>
            <a:ext cx="2466558" cy="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Tomography</a:t>
            </a:r>
          </a:p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(Full Scan)</a:t>
            </a:r>
            <a:endParaRPr lang="zh-CN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089" y="1886827"/>
            <a:ext cx="1428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43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Physical Insight</a:t>
            </a:r>
            <a:endParaRPr lang="zh-CN" altLang="en-US" sz="44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119477" y="2174941"/>
            <a:ext cx="2376264" cy="331236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119477" y="5943151"/>
            <a:ext cx="2466558" cy="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Radiography</a:t>
            </a:r>
          </a:p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(Lowest kVp)</a:t>
            </a:r>
            <a:endParaRPr lang="zh-CN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4711765" y="5928771"/>
            <a:ext cx="2466558" cy="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Tomosynthesis</a:t>
            </a:r>
          </a:p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(Modest kVp)</a:t>
            </a:r>
            <a:endParaRPr lang="zh-CN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7439177" y="5928770"/>
            <a:ext cx="2466558" cy="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Tomography</a:t>
            </a:r>
          </a:p>
          <a:p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(Highest kVp)</a:t>
            </a:r>
            <a:endParaRPr lang="zh-CN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14829" y="3327069"/>
            <a:ext cx="450961" cy="49567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135660" y="3687109"/>
            <a:ext cx="450961" cy="4956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701161" y="2174941"/>
            <a:ext cx="237626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96513" y="3327069"/>
            <a:ext cx="450961" cy="49567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717344" y="3687109"/>
            <a:ext cx="450961" cy="4956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599764" y="3208269"/>
            <a:ext cx="450961" cy="49567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301933" y="3063826"/>
            <a:ext cx="450961" cy="49567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439177" y="2159643"/>
            <a:ext cx="2376264" cy="331236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834529" y="3311771"/>
            <a:ext cx="450961" cy="4956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455360" y="3671811"/>
            <a:ext cx="450961" cy="4956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285490" y="2758909"/>
            <a:ext cx="450961" cy="4956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97104" y="1696852"/>
            <a:ext cx="1311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20-49kVp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48342" y="1696852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49kVp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60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Ballpark Analysis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704942" y="4510245"/>
          <a:ext cx="17637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41200" progId="Equation.DSMT4">
                  <p:embed/>
                </p:oleObj>
              </mc:Choice>
              <mc:Fallback>
                <p:oleObj name="Equation" r:id="rId2" imgW="672840" imgH="241200" progId="Equation.DSMT4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42" y="4510245"/>
                        <a:ext cx="176371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353014" y="2129618"/>
            <a:ext cx="6336704" cy="1682363"/>
          </a:xfrm>
          <a:prstGeom prst="rect">
            <a:avLst/>
          </a:prstGeom>
          <a:solidFill>
            <a:srgbClr val="FF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sp>
        <p:nvSpPr>
          <p:cNvPr id="9" name="Rectangle 8"/>
          <p:cNvSpPr/>
          <p:nvPr/>
        </p:nvSpPr>
        <p:spPr bwMode="auto">
          <a:xfrm>
            <a:off x="5385462" y="2681059"/>
            <a:ext cx="1835348" cy="925127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err="1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971403" y="1727594"/>
            <a:ext cx="0" cy="2612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959810" y="1727594"/>
            <a:ext cx="0" cy="2612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064982" y="2129618"/>
            <a:ext cx="0" cy="16823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169438" y="2684101"/>
            <a:ext cx="0" cy="9220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2992162" y="4504549"/>
          <a:ext cx="51228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20" imgH="241200" progId="Equation.DSMT4">
                  <p:embed/>
                </p:oleObj>
              </mc:Choice>
              <mc:Fallback>
                <p:oleObj name="Equation" r:id="rId4" imgW="1955520" imgH="241200" progId="Equation.DSMT4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162" y="4504549"/>
                        <a:ext cx="512286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776951" y="5681524"/>
          <a:ext cx="48228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393480" progId="Equation.DSMT4">
                  <p:embed/>
                </p:oleObj>
              </mc:Choice>
              <mc:Fallback>
                <p:oleObj name="Equation" r:id="rId6" imgW="1841400" imgH="393480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51" y="5681524"/>
                        <a:ext cx="482282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643805" y="2899925"/>
          <a:ext cx="3333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05" y="2899925"/>
                        <a:ext cx="3333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4463784" y="2885728"/>
          <a:ext cx="5667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177480" progId="Equation.DSMT4">
                  <p:embed/>
                </p:oleObj>
              </mc:Choice>
              <mc:Fallback>
                <p:oleObj name="Equation" r:id="rId10" imgW="215640" imgH="177480" progId="Equation.DSMT4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784" y="2885728"/>
                        <a:ext cx="5667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2367823" y="2875841"/>
          <a:ext cx="400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164880" progId="Equation.DSMT4">
                  <p:embed/>
                </p:oleObj>
              </mc:Choice>
              <mc:Fallback>
                <p:oleObj name="Equation" r:id="rId12" imgW="152280" imgH="164880" progId="Equation.DSMT4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823" y="2875841"/>
                        <a:ext cx="4000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/>
        </p:nvGraphicFramePr>
        <p:xfrm>
          <a:off x="6129658" y="2867748"/>
          <a:ext cx="5000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203040" progId="Equation.DSMT4">
                  <p:embed/>
                </p:oleObj>
              </mc:Choice>
              <mc:Fallback>
                <p:oleObj name="Equation" r:id="rId14" imgW="190440" imgH="203040" progId="Equation.DSMT4">
                  <p:embed/>
                  <p:pic>
                    <p:nvPicPr>
                      <p:cNvPr id="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658" y="2867748"/>
                        <a:ext cx="50006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2"/>
          <p:cNvGraphicFramePr>
            <a:graphicFrameLocks noChangeAspect="1"/>
          </p:cNvGraphicFramePr>
          <p:nvPr/>
        </p:nvGraphicFramePr>
        <p:xfrm>
          <a:off x="2106680" y="1495807"/>
          <a:ext cx="39846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80" y="1495807"/>
                        <a:ext cx="39846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/>
          <p:cNvGraphicFramePr>
            <a:graphicFrameLocks noChangeAspect="1"/>
          </p:cNvGraphicFramePr>
          <p:nvPr/>
        </p:nvGraphicFramePr>
        <p:xfrm>
          <a:off x="6103905" y="1494197"/>
          <a:ext cx="39846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228600" progId="Equation.DSMT4">
                  <p:embed/>
                </p:oleObj>
              </mc:Choice>
              <mc:Fallback>
                <p:oleObj name="Equation" r:id="rId18" imgW="152280" imgH="228600" progId="Equation.DSMT4">
                  <p:embed/>
                  <p:pic>
                    <p:nvPicPr>
                      <p:cNvPr id="2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05" y="1494197"/>
                        <a:ext cx="39846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 bwMode="auto">
          <a:xfrm>
            <a:off x="6303136" y="5300542"/>
            <a:ext cx="5358140" cy="11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</a:p>
          <a:p>
            <a:pPr algn="l"/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kVp should be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to maximize </a:t>
            </a:r>
            <a:r>
              <a:rPr lang="el-GR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Δµ</a:t>
            </a:r>
            <a:endParaRPr lang="en-US" altLang="zh-CN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kVp should be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altLang="zh-CN" sz="2000" kern="0" dirty="0">
                <a:latin typeface="Arial" panose="020B0604020202020204" pitchFamily="34" charset="0"/>
                <a:cs typeface="Arial" panose="020B0604020202020204" pitchFamily="34" charset="0"/>
              </a:rPr>
              <a:t> to minimize noise</a:t>
            </a:r>
            <a:endParaRPr lang="zh-CN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81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59E6-C41D-4DB5-8109-395E0217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Koning Breast CT Images</a:t>
            </a:r>
          </a:p>
        </p:txBody>
      </p:sp>
      <p:pic>
        <p:nvPicPr>
          <p:cNvPr id="2050" name="Picture 2" descr="Koning positions breast CT scanner as 1-stop diagnostic shop">
            <a:extLst>
              <a:ext uri="{FF2B5EF4-FFF2-40B4-BE49-F238E27FC236}">
                <a16:creationId xmlns:a16="http://schemas.microsoft.com/office/drawing/2014/main" id="{A1BE05BF-7D39-41A7-950D-A251C7A4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5" y="1426464"/>
            <a:ext cx="7593354" cy="546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DA Approves 3D-Koning Breast CT">
            <a:extLst>
              <a:ext uri="{FF2B5EF4-FFF2-40B4-BE49-F238E27FC236}">
                <a16:creationId xmlns:a16="http://schemas.microsoft.com/office/drawing/2014/main" id="{817971E0-6589-47C6-8FD8-3897FF962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16" y="2224491"/>
            <a:ext cx="4035151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57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3820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Homework</a:t>
            </a:r>
            <a:endParaRPr lang="en-US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33420" y="2210635"/>
            <a:ext cx="8035963" cy="3392020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>
                <a:solidFill>
                  <a:schemeClr val="tx1"/>
                </a:solidFill>
              </a:rPr>
              <a:t>hat is the angular range [0, x] for </a:t>
            </a:r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en-US" dirty="0">
                <a:solidFill>
                  <a:schemeClr val="tx1"/>
                </a:solidFill>
              </a:rPr>
              <a:t> so that fan-beam projection data meet the sufficient condition for image reconstruction?  In other words, x=?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383" y="1631802"/>
            <a:ext cx="36219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36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99" y="2633190"/>
            <a:ext cx="5133688" cy="299143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There is a mathematical error in my paper, please find it, and email me </a:t>
            </a:r>
            <a:r>
              <a:rPr lang="en-US" dirty="0">
                <a:solidFill>
                  <a:srgbClr val="00B050"/>
                </a:solidFill>
              </a:rPr>
              <a:t>(I am curious to see who is the first)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247" y="1479129"/>
            <a:ext cx="6887593" cy="4741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2239" y="6266321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https://ieeexplore.ieee.org/document/242365/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3820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6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Derivation of Beer’s Law</a:t>
            </a:r>
            <a:endParaRPr lang="en-US" sz="4400" dirty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172" y="1652489"/>
            <a:ext cx="3031874" cy="1034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236" y="5183465"/>
            <a:ext cx="3356292" cy="1181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052" y="3380429"/>
            <a:ext cx="2489373" cy="1532335"/>
          </a:xfrm>
          <a:prstGeom prst="rect">
            <a:avLst/>
          </a:prstGeom>
        </p:spPr>
      </p:pic>
      <p:sp>
        <p:nvSpPr>
          <p:cNvPr id="28" name="Cube 27"/>
          <p:cNvSpPr/>
          <p:nvPr/>
        </p:nvSpPr>
        <p:spPr>
          <a:xfrm>
            <a:off x="2535066" y="3380430"/>
            <a:ext cx="2223971" cy="1532335"/>
          </a:xfrm>
          <a:prstGeom prst="cub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1159" y="3552604"/>
            <a:ext cx="3737960" cy="1004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2881" y="3988888"/>
            <a:ext cx="471121" cy="53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5956" y="4925551"/>
            <a:ext cx="529564" cy="4138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32" name="Straight Arrow Connector 31"/>
          <p:cNvCxnSpPr/>
          <p:nvPr/>
        </p:nvCxnSpPr>
        <p:spPr>
          <a:xfrm>
            <a:off x="1962881" y="4912839"/>
            <a:ext cx="79547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80253" y="5020659"/>
            <a:ext cx="323225" cy="3256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34" name="Elbow Connector 33"/>
          <p:cNvCxnSpPr>
            <a:stCxn id="25" idx="3"/>
            <a:endCxn id="26" idx="3"/>
          </p:cNvCxnSpPr>
          <p:nvPr/>
        </p:nvCxnSpPr>
        <p:spPr>
          <a:xfrm flipH="1">
            <a:off x="9296528" y="2169530"/>
            <a:ext cx="580518" cy="3604924"/>
          </a:xfrm>
          <a:prstGeom prst="bentConnector3">
            <a:avLst>
              <a:gd name="adj1" fmla="val -18668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14"/>
          <p:cNvCxnSpPr>
            <a:stCxn id="25" idx="2"/>
          </p:cNvCxnSpPr>
          <p:nvPr/>
        </p:nvCxnSpPr>
        <p:spPr>
          <a:xfrm flipH="1">
            <a:off x="8361004" y="2686570"/>
            <a:ext cx="105" cy="86560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064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7EA40-0071-417F-A337-ADCDB8C4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386"/>
            <a:ext cx="12192000" cy="5691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65ACB73-8E75-495B-876C-0DF39EA0B292}"/>
              </a:ext>
            </a:extLst>
          </p:cNvPr>
          <p:cNvSpPr/>
          <p:nvPr/>
        </p:nvSpPr>
        <p:spPr>
          <a:xfrm>
            <a:off x="1017202" y="5929202"/>
            <a:ext cx="476138" cy="47613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9FC262-5789-40E3-A62B-637BF8AB31C8}"/>
              </a:ext>
            </a:extLst>
          </p:cNvPr>
          <p:cNvSpPr/>
          <p:nvPr/>
        </p:nvSpPr>
        <p:spPr>
          <a:xfrm>
            <a:off x="7500064" y="1980328"/>
            <a:ext cx="476138" cy="47613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58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0B66D-1BF9-4176-8C1D-3E035780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4004"/>
            <a:ext cx="12192000" cy="30499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D76853-62A4-4236-A03A-95E1E318A5C5}"/>
              </a:ext>
            </a:extLst>
          </p:cNvPr>
          <p:cNvSpPr/>
          <p:nvPr/>
        </p:nvSpPr>
        <p:spPr>
          <a:xfrm>
            <a:off x="1098362" y="2341940"/>
            <a:ext cx="476138" cy="47613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4071F5-7ACB-4B3C-8D70-F6FBEC605B33}"/>
              </a:ext>
            </a:extLst>
          </p:cNvPr>
          <p:cNvSpPr/>
          <p:nvPr/>
        </p:nvSpPr>
        <p:spPr>
          <a:xfrm>
            <a:off x="11475990" y="4203204"/>
            <a:ext cx="476138" cy="47613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3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3B2EE-7A5B-4635-AB94-0A3513B4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189"/>
            <a:ext cx="12192000" cy="59996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728B8B3-A60B-4508-BF1C-2DA707F77E16}"/>
              </a:ext>
            </a:extLst>
          </p:cNvPr>
          <p:cNvSpPr/>
          <p:nvPr/>
        </p:nvSpPr>
        <p:spPr>
          <a:xfrm>
            <a:off x="4014703" y="680871"/>
            <a:ext cx="476138" cy="476138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153" y="1511589"/>
            <a:ext cx="2497523" cy="24721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1019" y="3496511"/>
            <a:ext cx="1684867" cy="88536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System of Linear Equations</a:t>
            </a:r>
            <a:endParaRPr lang="zh-CN" altLang="en-US" sz="4400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09739"/>
              </p:ext>
            </p:extLst>
          </p:nvPr>
        </p:nvGraphicFramePr>
        <p:xfrm>
          <a:off x="3532969" y="1688771"/>
          <a:ext cx="3877750" cy="1481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457200" progId="Equation.DSMT4">
                  <p:embed/>
                </p:oleObj>
              </mc:Choice>
              <mc:Fallback>
                <p:oleObj name="Equation" r:id="rId3" imgW="1193760" imgH="457200" progId="Equation.DSMT4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969" y="1688771"/>
                        <a:ext cx="3877750" cy="1481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44126"/>
              </p:ext>
            </p:extLst>
          </p:nvPr>
        </p:nvGraphicFramePr>
        <p:xfrm>
          <a:off x="1222986" y="5002037"/>
          <a:ext cx="8497716" cy="160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16120" imgH="495000" progId="Equation.DSMT4">
                  <p:embed/>
                </p:oleObj>
              </mc:Choice>
              <mc:Fallback>
                <p:oleObj name="Equation" r:id="rId5" imgW="2616120" imgH="495000" progId="Equation.DSMT4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986" y="5002037"/>
                        <a:ext cx="8497716" cy="1604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222986" y="3695913"/>
            <a:ext cx="9272580" cy="1222366"/>
            <a:chOff x="1260129" y="1651487"/>
            <a:chExt cx="9272580" cy="1479063"/>
          </a:xfrm>
        </p:grpSpPr>
        <p:grpSp>
          <p:nvGrpSpPr>
            <p:cNvPr id="7" name="Group 6"/>
            <p:cNvGrpSpPr/>
            <p:nvPr/>
          </p:nvGrpSpPr>
          <p:grpSpPr>
            <a:xfrm>
              <a:off x="3338162" y="1651487"/>
              <a:ext cx="1684867" cy="779455"/>
              <a:chOff x="2565403" y="1617490"/>
              <a:chExt cx="1684867" cy="77945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565403" y="2396945"/>
                <a:ext cx="168486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2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4852226"/>
                  </p:ext>
                </p:extLst>
              </p:nvPr>
            </p:nvGraphicFramePr>
            <p:xfrm>
              <a:off x="2929998" y="1617490"/>
              <a:ext cx="955675" cy="728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66400" imgH="203040" progId="Equation.DSMT4">
                      <p:embed/>
                    </p:oleObj>
                  </mc:Choice>
                  <mc:Fallback>
                    <p:oleObj name="Equation" r:id="rId7" imgW="266400" imgH="203040" progId="Equation.DSMT4">
                      <p:embed/>
                      <p:pic>
                        <p:nvPicPr>
                          <p:cNvPr id="21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9998" y="1617490"/>
                            <a:ext cx="955675" cy="7286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7"/>
            <p:cNvGrpSpPr/>
            <p:nvPr/>
          </p:nvGrpSpPr>
          <p:grpSpPr>
            <a:xfrm>
              <a:off x="5023029" y="1651657"/>
              <a:ext cx="1684867" cy="779285"/>
              <a:chOff x="2565403" y="1617660"/>
              <a:chExt cx="1684867" cy="779285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565403" y="2396945"/>
                <a:ext cx="1684867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0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5564369"/>
                  </p:ext>
                </p:extLst>
              </p:nvPr>
            </p:nvGraphicFramePr>
            <p:xfrm>
              <a:off x="2907771" y="1617660"/>
              <a:ext cx="1001712" cy="728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79360" imgH="203040" progId="Equation.DSMT4">
                      <p:embed/>
                    </p:oleObj>
                  </mc:Choice>
                  <mc:Fallback>
                    <p:oleObj name="Equation" r:id="rId9" imgW="279360" imgH="203040" progId="Equation.DSMT4">
                      <p:embed/>
                      <p:pic>
                        <p:nvPicPr>
                          <p:cNvPr id="25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7771" y="1617660"/>
                            <a:ext cx="1001712" cy="728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8"/>
            <p:cNvGrpSpPr/>
            <p:nvPr/>
          </p:nvGrpSpPr>
          <p:grpSpPr>
            <a:xfrm>
              <a:off x="6707896" y="1651657"/>
              <a:ext cx="1684867" cy="779285"/>
              <a:chOff x="2565403" y="1617660"/>
              <a:chExt cx="1684867" cy="77928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65403" y="2396945"/>
                <a:ext cx="1684867" cy="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1605049"/>
                  </p:ext>
                </p:extLst>
              </p:nvPr>
            </p:nvGraphicFramePr>
            <p:xfrm>
              <a:off x="2907241" y="1617660"/>
              <a:ext cx="1001713" cy="728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79360" imgH="203040" progId="Equation.DSMT4">
                      <p:embed/>
                    </p:oleObj>
                  </mc:Choice>
                  <mc:Fallback>
                    <p:oleObj name="Equation" r:id="rId11" imgW="279360" imgH="203040" progId="Equation.DSMT4">
                      <p:embed/>
                      <p:pic>
                        <p:nvPicPr>
                          <p:cNvPr id="28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7241" y="1617660"/>
                            <a:ext cx="1001713" cy="728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" name="Right Arrow 9"/>
            <p:cNvSpPr/>
            <p:nvPr/>
          </p:nvSpPr>
          <p:spPr>
            <a:xfrm>
              <a:off x="2072130" y="1748920"/>
              <a:ext cx="1083736" cy="682022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8544628" y="1823121"/>
              <a:ext cx="1083736" cy="465831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729884"/>
                </p:ext>
              </p:extLst>
            </p:nvPr>
          </p:nvGraphicFramePr>
          <p:xfrm>
            <a:off x="1260129" y="1748920"/>
            <a:ext cx="638175" cy="817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77480" imgH="228600" progId="Equation.DSMT4">
                    <p:embed/>
                  </p:oleObj>
                </mc:Choice>
                <mc:Fallback>
                  <p:oleObj name="Equation" r:id="rId13" imgW="177480" imgH="228600" progId="Equation.DSMT4">
                    <p:embed/>
                    <p:pic>
                      <p:nvPicPr>
                        <p:cNvPr id="3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129" y="1748920"/>
                          <a:ext cx="638175" cy="817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3758948"/>
                </p:ext>
              </p:extLst>
            </p:nvPr>
          </p:nvGraphicFramePr>
          <p:xfrm>
            <a:off x="9711972" y="1748494"/>
            <a:ext cx="820737" cy="817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28600" imgH="228600" progId="Equation.DSMT4">
                    <p:embed/>
                  </p:oleObj>
                </mc:Choice>
                <mc:Fallback>
                  <p:oleObj name="Equation" r:id="rId15" imgW="228600" imgH="228600" progId="Equation.DSMT4">
                    <p:embed/>
                    <p:pic>
                      <p:nvPicPr>
                        <p:cNvPr id="3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1972" y="1748494"/>
                          <a:ext cx="820737" cy="817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8160299"/>
                </p:ext>
              </p:extLst>
            </p:nvPr>
          </p:nvGraphicFramePr>
          <p:xfrm>
            <a:off x="3896698" y="2357438"/>
            <a:ext cx="592137" cy="77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64880" imgH="215640" progId="Equation.DSMT4">
                    <p:embed/>
                  </p:oleObj>
                </mc:Choice>
                <mc:Fallback>
                  <p:oleObj name="Equation" r:id="rId17" imgW="164880" imgH="215640" progId="Equation.DSMT4">
                    <p:embed/>
                    <p:pic>
                      <p:nvPicPr>
                        <p:cNvPr id="3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6698" y="2357438"/>
                          <a:ext cx="592137" cy="77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7486689"/>
                </p:ext>
              </p:extLst>
            </p:nvPr>
          </p:nvGraphicFramePr>
          <p:xfrm>
            <a:off x="5635625" y="2357438"/>
            <a:ext cx="638175" cy="77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77480" imgH="215640" progId="Equation.DSMT4">
                    <p:embed/>
                  </p:oleObj>
                </mc:Choice>
                <mc:Fallback>
                  <p:oleObj name="Equation" r:id="rId19" imgW="177480" imgH="215640" progId="Equation.DSMT4">
                    <p:embed/>
                    <p:pic>
                      <p:nvPicPr>
                        <p:cNvPr id="3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5625" y="2357438"/>
                          <a:ext cx="638175" cy="77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8630715"/>
                </p:ext>
              </p:extLst>
            </p:nvPr>
          </p:nvGraphicFramePr>
          <p:xfrm>
            <a:off x="7299325" y="2312988"/>
            <a:ext cx="636588" cy="817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4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9325" y="2312988"/>
                          <a:ext cx="636588" cy="817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22"/>
          <p:cNvSpPr/>
          <p:nvPr/>
        </p:nvSpPr>
        <p:spPr>
          <a:xfrm>
            <a:off x="4985884" y="3496510"/>
            <a:ext cx="1684867" cy="885361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70749" y="3496509"/>
            <a:ext cx="1684867" cy="88536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ca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71" y="4209260"/>
            <a:ext cx="4175356" cy="17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Computed Tomography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4763" y="3620711"/>
            <a:ext cx="815882" cy="3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90" tIns="39539" rIns="80490" bIns="39539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r>
              <a:rPr lang="en-US" altLang="en-US" sz="2134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p</a:t>
            </a:r>
            <a:r>
              <a:rPr lang="en-US" altLang="en-US" sz="2134" dirty="0">
                <a:solidFill>
                  <a:srgbClr val="000000"/>
                </a:solidFill>
                <a:latin typeface="Symbol" panose="05050102010706020507" pitchFamily="18" charset="2"/>
                <a:cs typeface="Times New Roman" pitchFamily="18" charset="0"/>
              </a:rPr>
              <a:t>(</a:t>
            </a:r>
            <a:r>
              <a:rPr lang="en-US" altLang="en-US" sz="2134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sz="2134" dirty="0">
                <a:solidFill>
                  <a:srgbClr val="000000"/>
                </a:solidFill>
                <a:latin typeface="Symbol" panose="05050102010706020507" pitchFamily="18" charset="2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32042" y="3600942"/>
            <a:ext cx="817486" cy="3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90" tIns="39539" rIns="80490" bIns="39539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r>
              <a:rPr lang="en-US" altLang="en-US" sz="2134">
                <a:solidFill>
                  <a:srgbClr val="000000"/>
                </a:solidFill>
                <a:latin typeface="Arial"/>
                <a:cs typeface="Times New Roman" pitchFamily="18" charset="0"/>
              </a:rPr>
              <a:t>f(x,y)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634727" y="3678607"/>
            <a:ext cx="511177" cy="241467"/>
          </a:xfrm>
          <a:prstGeom prst="rightArrow">
            <a:avLst>
              <a:gd name="adj1" fmla="val 50000"/>
              <a:gd name="adj2" fmla="val 105858"/>
            </a:avLst>
          </a:prstGeom>
          <a:solidFill>
            <a:srgbClr val="FF0000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endParaRPr lang="en-US" alt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500818" y="2488216"/>
            <a:ext cx="3838209" cy="91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88000"/>
              </a:lnSpc>
              <a:defRPr/>
            </a:pPr>
            <a:r>
              <a:rPr lang="en-US" altLang="en-US" sz="2134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Computed tomography (CT):</a:t>
            </a:r>
            <a:br>
              <a:rPr lang="en-US" altLang="en-US" sz="2134" dirty="0">
                <a:solidFill>
                  <a:srgbClr val="000000"/>
                </a:solidFill>
                <a:latin typeface="Arial"/>
                <a:cs typeface="Times New Roman" pitchFamily="18" charset="0"/>
              </a:rPr>
            </a:br>
            <a:r>
              <a:rPr lang="en-US" altLang="en-US" sz="2134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Image reconstruction from</a:t>
            </a:r>
            <a:br>
              <a:rPr lang="en-US" altLang="en-US" sz="2134" dirty="0">
                <a:solidFill>
                  <a:srgbClr val="000000"/>
                </a:solidFill>
                <a:latin typeface="Arial"/>
                <a:cs typeface="Times New Roman" pitchFamily="18" charset="0"/>
              </a:rPr>
            </a:br>
            <a:r>
              <a:rPr lang="en-US" altLang="en-US" sz="2134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projections</a:t>
            </a:r>
          </a:p>
        </p:txBody>
      </p:sp>
      <p:sp>
        <p:nvSpPr>
          <p:cNvPr id="10" name="Oval 2058"/>
          <p:cNvSpPr>
            <a:spLocks noChangeArrowheads="1"/>
          </p:cNvSpPr>
          <p:nvPr/>
        </p:nvSpPr>
        <p:spPr bwMode="auto">
          <a:xfrm>
            <a:off x="7171874" y="3987856"/>
            <a:ext cx="1105667" cy="1043536"/>
          </a:xfrm>
          <a:prstGeom prst="ellipse">
            <a:avLst/>
          </a:prstGeom>
          <a:solidFill>
            <a:srgbClr val="3399FF"/>
          </a:solidFill>
          <a:ln w="508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endParaRPr lang="en-US" alt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1" name="Line 2059"/>
          <p:cNvSpPr>
            <a:spLocks noChangeShapeType="1"/>
          </p:cNvSpPr>
          <p:nvPr/>
        </p:nvSpPr>
        <p:spPr bwMode="auto">
          <a:xfrm>
            <a:off x="6470064" y="4523037"/>
            <a:ext cx="311507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2" name="Line 2060"/>
          <p:cNvSpPr>
            <a:spLocks noChangeShapeType="1"/>
          </p:cNvSpPr>
          <p:nvPr/>
        </p:nvSpPr>
        <p:spPr bwMode="auto">
          <a:xfrm>
            <a:off x="7731060" y="3017750"/>
            <a:ext cx="0" cy="262366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3" name="Arc 2061"/>
          <p:cNvSpPr>
            <a:spLocks/>
          </p:cNvSpPr>
          <p:nvPr/>
        </p:nvSpPr>
        <p:spPr bwMode="auto">
          <a:xfrm>
            <a:off x="6626806" y="3420195"/>
            <a:ext cx="762529" cy="77241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4" name="Arc 2062"/>
          <p:cNvSpPr>
            <a:spLocks/>
          </p:cNvSpPr>
          <p:nvPr/>
        </p:nvSpPr>
        <p:spPr bwMode="auto">
          <a:xfrm>
            <a:off x="8406038" y="3905954"/>
            <a:ext cx="367144" cy="6043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7030A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5" name="Line 2063"/>
          <p:cNvSpPr>
            <a:spLocks noChangeShapeType="1"/>
          </p:cNvSpPr>
          <p:nvPr/>
        </p:nvSpPr>
        <p:spPr bwMode="auto">
          <a:xfrm>
            <a:off x="7406280" y="3418783"/>
            <a:ext cx="1628140" cy="16408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6" name="Line 2064"/>
          <p:cNvSpPr>
            <a:spLocks noChangeShapeType="1"/>
          </p:cNvSpPr>
          <p:nvPr/>
        </p:nvSpPr>
        <p:spPr bwMode="auto">
          <a:xfrm>
            <a:off x="7047608" y="3835350"/>
            <a:ext cx="1587190" cy="15984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7" name="Line 2065"/>
          <p:cNvSpPr>
            <a:spLocks noChangeShapeType="1"/>
          </p:cNvSpPr>
          <p:nvPr/>
        </p:nvSpPr>
        <p:spPr bwMode="auto">
          <a:xfrm>
            <a:off x="6635279" y="4199669"/>
            <a:ext cx="1628140" cy="162672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8" name="Rectangle 2066"/>
          <p:cNvSpPr>
            <a:spLocks noChangeArrowheads="1"/>
          </p:cNvSpPr>
          <p:nvPr/>
        </p:nvSpPr>
        <p:spPr bwMode="auto">
          <a:xfrm>
            <a:off x="6314935" y="3133565"/>
            <a:ext cx="815882" cy="3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90" tIns="39539" rIns="80490" bIns="39539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r>
              <a:rPr lang="en-US" altLang="en-US" sz="2134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p(</a:t>
            </a:r>
            <a:r>
              <a:rPr lang="en-US" altLang="en-US" sz="2134" dirty="0">
                <a:solidFill>
                  <a:srgbClr val="000000"/>
                </a:solidFill>
                <a:latin typeface="Symbol" panose="05050102010706020507" pitchFamily="18" charset="2"/>
                <a:cs typeface="Times New Roman" pitchFamily="18" charset="0"/>
              </a:rPr>
              <a:t></a:t>
            </a:r>
            <a:r>
              <a:rPr lang="en-US" altLang="en-US" sz="2134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altLang="en-US" sz="2134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</a:t>
            </a:r>
          </a:p>
        </p:txBody>
      </p:sp>
      <p:sp>
        <p:nvSpPr>
          <p:cNvPr id="19" name="Rectangle 2067"/>
          <p:cNvSpPr>
            <a:spLocks noChangeArrowheads="1"/>
          </p:cNvSpPr>
          <p:nvPr/>
        </p:nvSpPr>
        <p:spPr bwMode="auto">
          <a:xfrm>
            <a:off x="6607036" y="4902890"/>
            <a:ext cx="817486" cy="3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90" tIns="39539" rIns="80490" bIns="39539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r>
              <a:rPr lang="en-US" altLang="en-US" sz="2134">
                <a:solidFill>
                  <a:srgbClr val="000000"/>
                </a:solidFill>
                <a:latin typeface="Arial"/>
                <a:cs typeface="Times New Roman" pitchFamily="18" charset="0"/>
              </a:rPr>
              <a:t>f(x,y)</a:t>
            </a:r>
          </a:p>
        </p:txBody>
      </p:sp>
      <p:sp>
        <p:nvSpPr>
          <p:cNvPr id="20" name="Rectangle 2068"/>
          <p:cNvSpPr>
            <a:spLocks noChangeArrowheads="1"/>
          </p:cNvSpPr>
          <p:nvPr/>
        </p:nvSpPr>
        <p:spPr bwMode="auto">
          <a:xfrm>
            <a:off x="8698342" y="3325584"/>
            <a:ext cx="254051" cy="3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90" tIns="39539" rIns="80490" bIns="39539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r>
              <a:rPr lang="en-US" altLang="en-US" sz="2134">
                <a:solidFill>
                  <a:srgbClr val="000000"/>
                </a:solidFill>
                <a:latin typeface="Arial"/>
                <a:cs typeface="Times New Roman" pitchFamily="18" charset="0"/>
              </a:rPr>
              <a:t>t</a:t>
            </a:r>
          </a:p>
        </p:txBody>
      </p:sp>
      <p:sp>
        <p:nvSpPr>
          <p:cNvPr id="21" name="Rectangle 2069"/>
          <p:cNvSpPr>
            <a:spLocks noChangeArrowheads="1"/>
          </p:cNvSpPr>
          <p:nvPr/>
        </p:nvSpPr>
        <p:spPr bwMode="auto">
          <a:xfrm>
            <a:off x="8439929" y="4083877"/>
            <a:ext cx="305418" cy="3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90" tIns="39539" rIns="80490" bIns="39539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r>
              <a:rPr lang="en-US" altLang="en-US" sz="2134" dirty="0">
                <a:solidFill>
                  <a:srgbClr val="000000"/>
                </a:solidFill>
                <a:latin typeface="Symbol" panose="05050102010706020507" pitchFamily="18" charset="2"/>
                <a:cs typeface="Times New Roman" pitchFamily="18" charset="0"/>
              </a:rPr>
              <a:t></a:t>
            </a:r>
          </a:p>
        </p:txBody>
      </p:sp>
      <p:sp>
        <p:nvSpPr>
          <p:cNvPr id="22" name="Rectangle 2070"/>
          <p:cNvSpPr>
            <a:spLocks noChangeArrowheads="1"/>
          </p:cNvSpPr>
          <p:nvPr/>
        </p:nvSpPr>
        <p:spPr bwMode="auto">
          <a:xfrm>
            <a:off x="7812960" y="2933024"/>
            <a:ext cx="315050" cy="3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90" tIns="39539" rIns="80490" bIns="39539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r>
              <a:rPr lang="en-US" altLang="en-US" sz="2134">
                <a:solidFill>
                  <a:srgbClr val="000000"/>
                </a:solidFill>
                <a:latin typeface="Arial"/>
                <a:cs typeface="Times New Roman" pitchFamily="18" charset="0"/>
              </a:rPr>
              <a:t>y</a:t>
            </a:r>
          </a:p>
        </p:txBody>
      </p:sp>
      <p:sp>
        <p:nvSpPr>
          <p:cNvPr id="23" name="Rectangle 2071"/>
          <p:cNvSpPr>
            <a:spLocks noChangeArrowheads="1"/>
          </p:cNvSpPr>
          <p:nvPr/>
        </p:nvSpPr>
        <p:spPr bwMode="auto">
          <a:xfrm>
            <a:off x="9428393" y="4154482"/>
            <a:ext cx="315050" cy="3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90" tIns="39539" rIns="80490" bIns="39539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r>
              <a:rPr lang="en-US" altLang="en-US" sz="2134">
                <a:solidFill>
                  <a:srgbClr val="000000"/>
                </a:solidFill>
                <a:latin typeface="Arial"/>
                <a:cs typeface="Times New Roman" pitchFamily="18" charset="0"/>
              </a:rPr>
              <a:t>x</a:t>
            </a:r>
          </a:p>
        </p:txBody>
      </p:sp>
      <p:sp>
        <p:nvSpPr>
          <p:cNvPr id="24" name="Line 2072"/>
          <p:cNvSpPr>
            <a:spLocks noChangeShapeType="1"/>
          </p:cNvSpPr>
          <p:nvPr/>
        </p:nvSpPr>
        <p:spPr bwMode="auto">
          <a:xfrm flipH="1">
            <a:off x="6396635" y="3164607"/>
            <a:ext cx="1252525" cy="1262409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5" name="Rectangle 2073"/>
          <p:cNvSpPr>
            <a:spLocks noChangeArrowheads="1"/>
          </p:cNvSpPr>
          <p:nvPr/>
        </p:nvSpPr>
        <p:spPr bwMode="auto">
          <a:xfrm>
            <a:off x="8698344" y="5309573"/>
            <a:ext cx="1000483" cy="3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90" tIns="39539" rIns="80490" bIns="39539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r>
              <a:rPr lang="en-US" altLang="en-US" sz="2134">
                <a:solidFill>
                  <a:srgbClr val="000000"/>
                </a:solidFill>
                <a:latin typeface="Arial"/>
                <a:cs typeface="Times New Roman" pitchFamily="18" charset="0"/>
              </a:rPr>
              <a:t>X-rays</a:t>
            </a:r>
          </a:p>
        </p:txBody>
      </p:sp>
      <p:sp>
        <p:nvSpPr>
          <p:cNvPr id="26" name="Oval 2075"/>
          <p:cNvSpPr>
            <a:spLocks noChangeArrowheads="1"/>
          </p:cNvSpPr>
          <p:nvPr/>
        </p:nvSpPr>
        <p:spPr bwMode="auto">
          <a:xfrm>
            <a:off x="7402043" y="4628945"/>
            <a:ext cx="237231" cy="237231"/>
          </a:xfrm>
          <a:prstGeom prst="ellipse">
            <a:avLst/>
          </a:prstGeom>
          <a:solidFill>
            <a:srgbClr val="FFFF00"/>
          </a:solidFill>
          <a:ln w="50800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90000"/>
              </a:lnSpc>
              <a:defRPr/>
            </a:pPr>
            <a:endParaRPr lang="en-US" alt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7" name="Line 2076"/>
          <p:cNvSpPr>
            <a:spLocks noChangeShapeType="1"/>
          </p:cNvSpPr>
          <p:nvPr/>
        </p:nvSpPr>
        <p:spPr bwMode="auto">
          <a:xfrm>
            <a:off x="6827322" y="4001976"/>
            <a:ext cx="1615433" cy="162531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8" name="Line 2077"/>
          <p:cNvSpPr>
            <a:spLocks noChangeShapeType="1"/>
          </p:cNvSpPr>
          <p:nvPr/>
        </p:nvSpPr>
        <p:spPr bwMode="auto">
          <a:xfrm>
            <a:off x="7241065" y="3640481"/>
            <a:ext cx="1573070" cy="15984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29" name="Line 2078"/>
          <p:cNvSpPr>
            <a:spLocks noChangeShapeType="1"/>
          </p:cNvSpPr>
          <p:nvPr/>
        </p:nvSpPr>
        <p:spPr bwMode="auto">
          <a:xfrm flipV="1">
            <a:off x="7763539" y="3562816"/>
            <a:ext cx="968694" cy="965870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12209">
              <a:defRPr/>
            </a:pPr>
            <a:endParaRPr lang="en-US" sz="2846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5533670" y="1956567"/>
            <a:ext cx="2378411" cy="33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88000"/>
              </a:lnSpc>
              <a:defRPr/>
            </a:pPr>
            <a:r>
              <a:rPr lang="en-US" altLang="en-US" sz="2134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Radon Transform</a:t>
            </a:r>
          </a:p>
        </p:txBody>
      </p:sp>
      <p:cxnSp>
        <p:nvCxnSpPr>
          <p:cNvPr id="7" name="Straight Arrow Connector 6"/>
          <p:cNvCxnSpPr>
            <a:stCxn id="30" idx="2"/>
            <a:endCxn id="18" idx="0"/>
          </p:cNvCxnSpPr>
          <p:nvPr/>
        </p:nvCxnSpPr>
        <p:spPr bwMode="auto">
          <a:xfrm>
            <a:off x="6722876" y="2291138"/>
            <a:ext cx="1" cy="8424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781739" y="5935932"/>
            <a:ext cx="5105820" cy="3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890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6483" tIns="22593" rIns="56483" bIns="22593">
            <a:spAutoFit/>
          </a:bodyPr>
          <a:lstStyle>
            <a:lvl1pPr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FD00"/>
                </a:solidFill>
                <a:latin typeface="Arial" panose="020B0604020202020204" pitchFamily="34" charset="0"/>
              </a:defRPr>
            </a:lvl9pPr>
          </a:lstStyle>
          <a:p>
            <a:pPr defTabSz="812209">
              <a:lnSpc>
                <a:spcPct val="88000"/>
              </a:lnSpc>
              <a:defRPr/>
            </a:pPr>
            <a:r>
              <a:rPr lang="en-US" altLang="en-US" sz="2134" dirty="0">
                <a:solidFill>
                  <a:schemeClr val="bg1">
                    <a:lumMod val="50000"/>
                  </a:schemeClr>
                </a:solidFill>
                <a:latin typeface="Arial"/>
                <a:cs typeface="Times New Roman" pitchFamily="18" charset="0"/>
              </a:rPr>
              <a:t>Computerized Axial tomography (CAT)</a:t>
            </a:r>
          </a:p>
        </p:txBody>
      </p:sp>
    </p:spTree>
    <p:extLst>
      <p:ext uri="{BB962C8B-B14F-4D97-AF65-F5344CB8AC3E}">
        <p14:creationId xmlns:p14="http://schemas.microsoft.com/office/powerpoint/2010/main" val="414552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Outline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46968" y="2353252"/>
            <a:ext cx="10282934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Filtered Backprojection (FBP)</a:t>
            </a:r>
            <a:endParaRPr lang="en-US" sz="3600" dirty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	Fan-beam Case</a:t>
            </a:r>
          </a:p>
          <a:p>
            <a:pPr marL="6858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	Heuristic 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Mammography, Breast Tomosynthesis &amp; CT</a:t>
            </a:r>
          </a:p>
        </p:txBody>
      </p:sp>
    </p:spTree>
    <p:extLst>
      <p:ext uri="{BB962C8B-B14F-4D97-AF65-F5344CB8AC3E}">
        <p14:creationId xmlns:p14="http://schemas.microsoft.com/office/powerpoint/2010/main" val="90062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97" y="383121"/>
            <a:ext cx="8123408" cy="479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48" y="3001370"/>
            <a:ext cx="2956857" cy="21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01" y="5265115"/>
            <a:ext cx="3595919" cy="120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612" y="5174501"/>
            <a:ext cx="4037858" cy="12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336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/>
              <a:t>Fourier Slice Theorem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97" y="1262230"/>
            <a:ext cx="3917040" cy="45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98" y="1165257"/>
            <a:ext cx="4262007" cy="317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38" y="4301751"/>
            <a:ext cx="4045806" cy="21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19" name="Straight Arrow Connector 4"/>
          <p:cNvCxnSpPr>
            <a:cxnSpLocks noChangeShapeType="1"/>
          </p:cNvCxnSpPr>
          <p:nvPr/>
        </p:nvCxnSpPr>
        <p:spPr bwMode="auto">
          <a:xfrm flipV="1">
            <a:off x="6428251" y="4551334"/>
            <a:ext cx="1278125" cy="174391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Arrow Connector 9"/>
          <p:cNvCxnSpPr>
            <a:cxnSpLocks noChangeShapeType="1"/>
          </p:cNvCxnSpPr>
          <p:nvPr/>
        </p:nvCxnSpPr>
        <p:spPr bwMode="auto">
          <a:xfrm flipV="1">
            <a:off x="8281850" y="4551334"/>
            <a:ext cx="1278125" cy="174391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58921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7D29BF67744493AC767626542B74" ma:contentTypeVersion="8" ma:contentTypeDescription="Create a new document." ma:contentTypeScope="" ma:versionID="9fba13bb70f6fdc0d8881ca83cca6939">
  <xsd:schema xmlns:xsd="http://www.w3.org/2001/XMLSchema" xmlns:xs="http://www.w3.org/2001/XMLSchema" xmlns:p="http://schemas.microsoft.com/office/2006/metadata/properties" xmlns:ns3="e5cbae32-1e56-4ed1-98f0-920e58778960" targetNamespace="http://schemas.microsoft.com/office/2006/metadata/properties" ma:root="true" ma:fieldsID="e0701a60e0df51587e5e07234ec8de35" ns3:_="">
    <xsd:import namespace="e5cbae32-1e56-4ed1-98f0-920e58778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bae32-1e56-4ed1-98f0-920e58778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E0D81F-FD3B-4692-82F9-CF66C76BDE2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5cbae32-1e56-4ed1-98f0-920e5877896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38D22B-7418-4B83-9BEF-05CEE3E2A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bae32-1e56-4ed1-98f0-920e58778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10355-A441-4EDA-B44D-7727BD6250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20807</TotalTime>
  <Words>885</Words>
  <Application>Microsoft Office PowerPoint</Application>
  <PresentationFormat>Widescreen</PresentationFormat>
  <Paragraphs>197</Paragraphs>
  <Slides>42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Corbel</vt:lpstr>
      <vt:lpstr>Symbol</vt:lpstr>
      <vt:lpstr>Wingdings</vt:lpstr>
      <vt:lpstr>Wingdings 2</vt:lpstr>
      <vt:lpstr>Metro</vt:lpstr>
      <vt:lpstr>Equation</vt:lpstr>
      <vt:lpstr>Image</vt:lpstr>
      <vt:lpstr>PowerPoint Presentation</vt:lpstr>
      <vt:lpstr>Outline</vt:lpstr>
      <vt:lpstr>MI Schedule for F21</vt:lpstr>
      <vt:lpstr>Derivation of Beer’s Law</vt:lpstr>
      <vt:lpstr>System of Linear Equations</vt:lpstr>
      <vt:lpstr>Computed Tomography</vt:lpstr>
      <vt:lpstr>Outline</vt:lpstr>
      <vt:lpstr>PowerPoint Presentation</vt:lpstr>
      <vt:lpstr>Fourier Slice Theorem</vt:lpstr>
      <vt:lpstr>PowerPoint Presentation</vt:lpstr>
      <vt:lpstr>Parallel-beam FBP</vt:lpstr>
      <vt:lpstr>Equi-angular/spatial Fan-beam Geometry</vt:lpstr>
      <vt:lpstr>Parallel- to Fan-beam FBP</vt:lpstr>
      <vt:lpstr>Equi-spatial Fan-beam Formula</vt:lpstr>
      <vt:lpstr>Fan-beam FBP = Parallel-beam FBP</vt:lpstr>
      <vt:lpstr>Fan- to Parallel-beam FBP</vt:lpstr>
      <vt:lpstr>Heuristics behind the Fan-beam Formula</vt:lpstr>
      <vt:lpstr>Equi-spatial Fan-beam Formula</vt:lpstr>
      <vt:lpstr>Delta Function on a Scaled Axis</vt:lpstr>
      <vt:lpstr>Delta Function on a Tilted Axis</vt:lpstr>
      <vt:lpstr>Obliqueness of the Detector Array</vt:lpstr>
      <vt:lpstr>Divergence of the X-ray Beam</vt:lpstr>
      <vt:lpstr>Difference Between θ &amp; β Angles</vt:lpstr>
      <vt:lpstr>From Full-scan to Half-scan</vt:lpstr>
      <vt:lpstr>Equi-spatial Fan-beam Formula</vt:lpstr>
      <vt:lpstr>Extended Fan-beam Formula</vt:lpstr>
      <vt:lpstr>More General Scanning Trajectory</vt:lpstr>
      <vt:lpstr>Simulation Results</vt:lpstr>
      <vt:lpstr>Outline</vt:lpstr>
      <vt:lpstr>Radiography/Mammography</vt:lpstr>
      <vt:lpstr>Breast Tomosynthesis</vt:lpstr>
      <vt:lpstr>Breast CT</vt:lpstr>
      <vt:lpstr>Mathematical Insight</vt:lpstr>
      <vt:lpstr>Mathematical Insight</vt:lpstr>
      <vt:lpstr>Physical Insight</vt:lpstr>
      <vt:lpstr>Ballpark Analysis</vt:lpstr>
      <vt:lpstr>Koning Breast CT Images</vt:lpstr>
      <vt:lpstr>Homework</vt:lpstr>
      <vt:lpstr>Homework</vt:lpstr>
      <vt:lpstr>PowerPoint Presentation</vt:lpstr>
      <vt:lpstr>PowerPoint Presentation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3125</cp:revision>
  <cp:lastPrinted>2012-03-08T21:40:16Z</cp:lastPrinted>
  <dcterms:created xsi:type="dcterms:W3CDTF">2006-10-23T16:36:06Z</dcterms:created>
  <dcterms:modified xsi:type="dcterms:W3CDTF">2021-09-28T20:18:51Z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0x010100AE037D29BF67744493AC767626542B74</vt:lpwstr>
  </property>
</Properties>
</file>