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1214" r:id="rId5"/>
    <p:sldId id="1722" r:id="rId6"/>
    <p:sldId id="1723" r:id="rId7"/>
    <p:sldId id="1724" r:id="rId8"/>
    <p:sldId id="1715" r:id="rId9"/>
    <p:sldId id="1817" r:id="rId10"/>
    <p:sldId id="1818" r:id="rId11"/>
    <p:sldId id="1820" r:id="rId12"/>
    <p:sldId id="1821" r:id="rId13"/>
    <p:sldId id="1814" r:id="rId14"/>
    <p:sldId id="1822" r:id="rId15"/>
    <p:sldId id="1823" r:id="rId16"/>
    <p:sldId id="1824" r:id="rId17"/>
    <p:sldId id="1776" r:id="rId18"/>
    <p:sldId id="1825" r:id="rId19"/>
    <p:sldId id="1826" r:id="rId20"/>
    <p:sldId id="1827" r:id="rId21"/>
    <p:sldId id="1849" r:id="rId22"/>
    <p:sldId id="1851" r:id="rId23"/>
    <p:sldId id="1815" r:id="rId24"/>
    <p:sldId id="1808" r:id="rId25"/>
    <p:sldId id="1809" r:id="rId26"/>
    <p:sldId id="1810" r:id="rId27"/>
    <p:sldId id="1811" r:id="rId28"/>
    <p:sldId id="1812" r:id="rId29"/>
    <p:sldId id="1838" r:id="rId30"/>
    <p:sldId id="1863" r:id="rId31"/>
    <p:sldId id="1864" r:id="rId32"/>
    <p:sldId id="1816" r:id="rId33"/>
    <p:sldId id="1732" r:id="rId34"/>
    <p:sldId id="1733" r:id="rId35"/>
    <p:sldId id="1734" r:id="rId36"/>
    <p:sldId id="1735" r:id="rId37"/>
    <p:sldId id="1736" r:id="rId38"/>
    <p:sldId id="1862" r:id="rId39"/>
    <p:sldId id="1737" r:id="rId40"/>
    <p:sldId id="1738" r:id="rId41"/>
    <p:sldId id="1739" r:id="rId42"/>
    <p:sldId id="1740" r:id="rId43"/>
    <p:sldId id="1845" r:id="rId44"/>
    <p:sldId id="1769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FF"/>
    <a:srgbClr val="33CC33"/>
    <a:srgbClr val="0000FF"/>
    <a:srgbClr val="CC0000"/>
    <a:srgbClr val="003366"/>
    <a:srgbClr val="009900"/>
    <a:srgbClr val="CCFFFF"/>
    <a:srgbClr val="C5F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7216" autoAdjust="0"/>
  </p:normalViewPr>
  <p:slideViewPr>
    <p:cSldViewPr snapToGrid="0">
      <p:cViewPr varScale="1">
        <p:scale>
          <a:sx n="59" d="100"/>
          <a:sy n="59" d="100"/>
        </p:scale>
        <p:origin x="107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58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since Professor Wang has a conference today</a:t>
            </a:r>
            <a:r>
              <a:rPr lang="en-US" baseline="0" dirty="0"/>
              <a:t> out of town</a:t>
            </a:r>
            <a:r>
              <a:rPr lang="en-US" dirty="0"/>
              <a:t>, I will give this hands-on introduction</a:t>
            </a:r>
            <a:r>
              <a:rPr lang="en-US" baseline="0" dirty="0"/>
              <a:t> based on this PPT we prepared together. As he mentioned last time,</a:t>
            </a:r>
            <a:r>
              <a:rPr lang="en-US" dirty="0"/>
              <a:t> we will have deep learning final projects by the end of the semester. Tentatively, we will have five lectures on deep learning hands-on,</a:t>
            </a:r>
            <a:r>
              <a:rPr lang="en-US" baseline="0" dirty="0"/>
              <a:t> including this one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9/20/2021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eeexplore.ieee.org/document/8736838" TargetMode="Externa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18" Type="http://schemas.openxmlformats.org/officeDocument/2006/relationships/image" Target="../media/image61.emf"/><Relationship Id="rId26" Type="http://schemas.openxmlformats.org/officeDocument/2006/relationships/image" Target="../media/image69.emf"/><Relationship Id="rId3" Type="http://schemas.openxmlformats.org/officeDocument/2006/relationships/image" Target="../media/image46.emf"/><Relationship Id="rId21" Type="http://schemas.openxmlformats.org/officeDocument/2006/relationships/image" Target="../media/image64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17" Type="http://schemas.openxmlformats.org/officeDocument/2006/relationships/image" Target="../media/image60.emf"/><Relationship Id="rId25" Type="http://schemas.openxmlformats.org/officeDocument/2006/relationships/image" Target="../media/image68.emf"/><Relationship Id="rId2" Type="http://schemas.openxmlformats.org/officeDocument/2006/relationships/image" Target="../media/image45.emf"/><Relationship Id="rId16" Type="http://schemas.openxmlformats.org/officeDocument/2006/relationships/image" Target="../media/image59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24" Type="http://schemas.openxmlformats.org/officeDocument/2006/relationships/image" Target="../media/image67.emf"/><Relationship Id="rId5" Type="http://schemas.openxmlformats.org/officeDocument/2006/relationships/image" Target="../media/image48.emf"/><Relationship Id="rId15" Type="http://schemas.openxmlformats.org/officeDocument/2006/relationships/image" Target="../media/image58.emf"/><Relationship Id="rId23" Type="http://schemas.openxmlformats.org/officeDocument/2006/relationships/image" Target="../media/image66.emf"/><Relationship Id="rId28" Type="http://schemas.openxmlformats.org/officeDocument/2006/relationships/hyperlink" Target="https://ieeexplore.ieee.org/document/8950304" TargetMode="External"/><Relationship Id="rId10" Type="http://schemas.openxmlformats.org/officeDocument/2006/relationships/image" Target="../media/image53.emf"/><Relationship Id="rId19" Type="http://schemas.openxmlformats.org/officeDocument/2006/relationships/image" Target="../media/image62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Relationship Id="rId22" Type="http://schemas.openxmlformats.org/officeDocument/2006/relationships/image" Target="../media/image65.emf"/><Relationship Id="rId27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stamp/stamp.jsp?arnumber=835346" TargetMode="Externa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ko-shoko.net/note.php?id=pn13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811.10980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h.stackexchange.com/questions/3214434/proof-of-cauchy-schwarz-inequality-in-probability-form/3214447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s.nyu.edu/~lcv/ssi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everydaymatters.rpi.edu/artificial-intelligence-makes-medical-images-clearer/#.XX5r2ShKi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Image Quality I: Resolution, Noise, &amp; SSIM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</a:t>
            </a:r>
            <a:r>
              <a:rPr lang="en-U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480" y="2770863"/>
            <a:ext cx="9755597" cy="23310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Digital Images: </a:t>
            </a:r>
            <a:r>
              <a:rPr lang="en-US" sz="3600" b="0" dirty="0"/>
              <a:t>Digitization, Filtration/Conv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Resolution: </a:t>
            </a:r>
            <a:r>
              <a:rPr lang="en-US" sz="3600" b="0" dirty="0">
                <a:solidFill>
                  <a:srgbClr val="FF0000"/>
                </a:solidFill>
              </a:rPr>
              <a:t>Measures, Deblurring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/>
              <a:t>Noise: </a:t>
            </a:r>
            <a:r>
              <a:rPr lang="en-US" sz="3600" b="0" dirty="0"/>
              <a:t>Poisson Noise, Denoising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/>
              <a:t>Similarity: </a:t>
            </a:r>
            <a:r>
              <a:rPr lang="en-US" sz="3600" b="0" dirty="0"/>
              <a:t>SSIM, Axiomatic Approach</a:t>
            </a:r>
          </a:p>
        </p:txBody>
      </p:sp>
    </p:spTree>
    <p:extLst>
      <p:ext uri="{BB962C8B-B14F-4D97-AF65-F5344CB8AC3E}">
        <p14:creationId xmlns:p14="http://schemas.microsoft.com/office/powerpoint/2010/main" val="30388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Resolving Details with Clarity</a:t>
            </a:r>
          </a:p>
        </p:txBody>
      </p:sp>
      <p:pic>
        <p:nvPicPr>
          <p:cNvPr id="14338" name="Picture 2" descr="Image result for superresolution im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7" y="1590221"/>
            <a:ext cx="9245585" cy="49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7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FWHM: Full Width at Half Maximum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7" y="1498023"/>
            <a:ext cx="5602432" cy="5359977"/>
          </a:xfrm>
          <a:prstGeom prst="rect">
            <a:avLst/>
          </a:prstGeom>
        </p:spPr>
      </p:pic>
      <p:pic>
        <p:nvPicPr>
          <p:cNvPr id="5" name="Picture 5" descr="ps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77" y="2344447"/>
            <a:ext cx="1712912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s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53" y="2323810"/>
            <a:ext cx="17145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771404" y="3315997"/>
            <a:ext cx="319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9766641" y="2725447"/>
            <a:ext cx="339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431677" y="2260309"/>
            <a:ext cx="933908" cy="3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33" tIns="43617" rIns="87233" bIns="43617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FWHM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9771403" y="2601622"/>
            <a:ext cx="0" cy="747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0098427" y="2596861"/>
            <a:ext cx="0" cy="747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02" y="4178011"/>
            <a:ext cx="1746251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28" y="4185947"/>
            <a:ext cx="172085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80152" y="5936654"/>
            <a:ext cx="3929063" cy="3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33" tIns="43617" rIns="87233" bIns="43617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Ideal                           Actual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93146" y="1841414"/>
            <a:ext cx="1646090" cy="96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7233" tIns="43617" rIns="87233" bIns="43617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Spread Function</a:t>
            </a:r>
          </a:p>
        </p:txBody>
      </p:sp>
    </p:spTree>
    <p:extLst>
      <p:ext uri="{BB962C8B-B14F-4D97-AF65-F5344CB8AC3E}">
        <p14:creationId xmlns:p14="http://schemas.microsoft.com/office/powerpoint/2010/main" val="118417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31" y="1456514"/>
            <a:ext cx="8253232" cy="2155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MTF: Modulation Transfer Function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590207" y="6410612"/>
            <a:ext cx="638225" cy="2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lp/mm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126011" y="4989599"/>
            <a:ext cx="575708" cy="2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295930" y="5904267"/>
            <a:ext cx="405789" cy="2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262646" y="4284805"/>
            <a:ext cx="3232458" cy="5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Amplitude of the Response of the Input Pattern at Each Frequency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8451541" y="5200871"/>
            <a:ext cx="0" cy="1156038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751755" y="4765768"/>
            <a:ext cx="0" cy="15911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51755" y="6348681"/>
            <a:ext cx="73687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2751753" y="6072375"/>
            <a:ext cx="5699788" cy="0"/>
          </a:xfrm>
          <a:prstGeom prst="line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86476" y="3495945"/>
            <a:ext cx="1897757" cy="5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395" tIns="45697" rIns="91395" bIns="45697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Sinusoidal Frequency Low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770701" y="3495945"/>
            <a:ext cx="2010853" cy="5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395" tIns="45697" rIns="91395" bIns="45697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Sinusoidal Frequency Moderate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868022" y="3495945"/>
            <a:ext cx="2010853" cy="5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395" tIns="45697" rIns="91395" bIns="45697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Sinusoidal Frequency High</a:t>
            </a:r>
          </a:p>
        </p:txBody>
      </p:sp>
      <p:sp>
        <p:nvSpPr>
          <p:cNvPr id="40" name="Freeform 39"/>
          <p:cNvSpPr/>
          <p:nvPr/>
        </p:nvSpPr>
        <p:spPr>
          <a:xfrm>
            <a:off x="2752078" y="5113538"/>
            <a:ext cx="6826928" cy="1216241"/>
          </a:xfrm>
          <a:custGeom>
            <a:avLst/>
            <a:gdLst>
              <a:gd name="connsiteX0" fmla="*/ 0 w 6826928"/>
              <a:gd name="connsiteY0" fmla="*/ 0 h 1216241"/>
              <a:gd name="connsiteX1" fmla="*/ 1953087 w 6826928"/>
              <a:gd name="connsiteY1" fmla="*/ 159798 h 1216241"/>
              <a:gd name="connsiteX2" fmla="*/ 4296792 w 6826928"/>
              <a:gd name="connsiteY2" fmla="*/ 541538 h 1216241"/>
              <a:gd name="connsiteX3" fmla="*/ 6161103 w 6826928"/>
              <a:gd name="connsiteY3" fmla="*/ 958788 h 1216241"/>
              <a:gd name="connsiteX4" fmla="*/ 6826928 w 6826928"/>
              <a:gd name="connsiteY4" fmla="*/ 1216241 h 1216241"/>
              <a:gd name="connsiteX0" fmla="*/ 0 w 6826928"/>
              <a:gd name="connsiteY0" fmla="*/ 0 h 1216241"/>
              <a:gd name="connsiteX1" fmla="*/ 1953087 w 6826928"/>
              <a:gd name="connsiteY1" fmla="*/ 159798 h 1216241"/>
              <a:gd name="connsiteX2" fmla="*/ 4296792 w 6826928"/>
              <a:gd name="connsiteY2" fmla="*/ 541538 h 1216241"/>
              <a:gd name="connsiteX3" fmla="*/ 5788240 w 6826928"/>
              <a:gd name="connsiteY3" fmla="*/ 967665 h 1216241"/>
              <a:gd name="connsiteX4" fmla="*/ 6826928 w 6826928"/>
              <a:gd name="connsiteY4" fmla="*/ 1216241 h 1216241"/>
              <a:gd name="connsiteX0" fmla="*/ 0 w 6826928"/>
              <a:gd name="connsiteY0" fmla="*/ 0 h 1216241"/>
              <a:gd name="connsiteX1" fmla="*/ 1953087 w 6826928"/>
              <a:gd name="connsiteY1" fmla="*/ 159798 h 1216241"/>
              <a:gd name="connsiteX2" fmla="*/ 4296792 w 6826928"/>
              <a:gd name="connsiteY2" fmla="*/ 541538 h 1216241"/>
              <a:gd name="connsiteX3" fmla="*/ 5788240 w 6826928"/>
              <a:gd name="connsiteY3" fmla="*/ 967665 h 1216241"/>
              <a:gd name="connsiteX4" fmla="*/ 6826928 w 6826928"/>
              <a:gd name="connsiteY4" fmla="*/ 1216241 h 1216241"/>
              <a:gd name="connsiteX0" fmla="*/ 0 w 6826928"/>
              <a:gd name="connsiteY0" fmla="*/ 0 h 1216241"/>
              <a:gd name="connsiteX1" fmla="*/ 1953087 w 6826928"/>
              <a:gd name="connsiteY1" fmla="*/ 159798 h 1216241"/>
              <a:gd name="connsiteX2" fmla="*/ 3701988 w 6826928"/>
              <a:gd name="connsiteY2" fmla="*/ 532660 h 1216241"/>
              <a:gd name="connsiteX3" fmla="*/ 5788240 w 6826928"/>
              <a:gd name="connsiteY3" fmla="*/ 967665 h 1216241"/>
              <a:gd name="connsiteX4" fmla="*/ 6826928 w 6826928"/>
              <a:gd name="connsiteY4" fmla="*/ 1216241 h 1216241"/>
              <a:gd name="connsiteX0" fmla="*/ 0 w 6826928"/>
              <a:gd name="connsiteY0" fmla="*/ 0 h 1216241"/>
              <a:gd name="connsiteX1" fmla="*/ 1926454 w 6826928"/>
              <a:gd name="connsiteY1" fmla="*/ 204186 h 1216241"/>
              <a:gd name="connsiteX2" fmla="*/ 3701988 w 6826928"/>
              <a:gd name="connsiteY2" fmla="*/ 532660 h 1216241"/>
              <a:gd name="connsiteX3" fmla="*/ 5788240 w 6826928"/>
              <a:gd name="connsiteY3" fmla="*/ 967665 h 1216241"/>
              <a:gd name="connsiteX4" fmla="*/ 6826928 w 6826928"/>
              <a:gd name="connsiteY4" fmla="*/ 1216241 h 121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928" h="1216241">
                <a:moveTo>
                  <a:pt x="0" y="0"/>
                </a:moveTo>
                <a:cubicBezTo>
                  <a:pt x="618477" y="34771"/>
                  <a:pt x="1309456" y="115409"/>
                  <a:pt x="1926454" y="204186"/>
                </a:cubicBezTo>
                <a:cubicBezTo>
                  <a:pt x="2543452" y="292963"/>
                  <a:pt x="3058357" y="405414"/>
                  <a:pt x="3701988" y="532660"/>
                </a:cubicBezTo>
                <a:cubicBezTo>
                  <a:pt x="4345619" y="659906"/>
                  <a:pt x="5092823" y="822663"/>
                  <a:pt x="5788240" y="967665"/>
                </a:cubicBezTo>
                <a:cubicBezTo>
                  <a:pt x="6309063" y="1081595"/>
                  <a:pt x="6704860" y="1143739"/>
                  <a:pt x="6826928" y="1216241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3703467" y="5200871"/>
            <a:ext cx="0" cy="1156038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5764566" y="5200871"/>
            <a:ext cx="0" cy="1156038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8988640" y="5200871"/>
            <a:ext cx="0" cy="1156038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1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Axiomatic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17" y="1589518"/>
            <a:ext cx="7068967" cy="50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2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Linear Shift-invariant System</a:t>
            </a:r>
            <a:endParaRPr lang="en-US" sz="4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15727" y="6392085"/>
            <a:ext cx="7639116" cy="3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33" tIns="44521" rIns="90633" bIns="44521">
            <a:spAutoFit/>
          </a:bodyPr>
          <a:lstStyle>
            <a:lvl1pPr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5938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Times New Roman" pitchFamily="18" charset="0"/>
              </a:rPr>
              <a:t>Wang G, Li Y: IEEE Signal Processing Letters 6:257-258, 1999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31833"/>
              </p:ext>
            </p:extLst>
          </p:nvPr>
        </p:nvGraphicFramePr>
        <p:xfrm>
          <a:off x="4404047" y="1499642"/>
          <a:ext cx="5335587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431640" progId="Equation.3">
                  <p:embed/>
                </p:oleObj>
              </mc:Choice>
              <mc:Fallback>
                <p:oleObj name="Equation" r:id="rId2" imgW="1765080" imgH="431640" progId="Equation.3">
                  <p:embed/>
                  <p:pic>
                    <p:nvPicPr>
                      <p:cNvPr id="358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047" y="1499642"/>
                        <a:ext cx="5335587" cy="1309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247763" y="3258366"/>
            <a:ext cx="912644" cy="7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>
                <a:solidFill>
                  <a:srgbClr val="FF3300"/>
                </a:solidFill>
                <a:latin typeface="Arial"/>
                <a:ea typeface="ＭＳ Ｐゴシック"/>
                <a:cs typeface="Times New Roman" pitchFamily="18" charset="0"/>
              </a:rPr>
              <a:t>Input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>
                <a:solidFill>
                  <a:srgbClr val="FF3300"/>
                </a:solidFill>
                <a:latin typeface="Arial"/>
                <a:ea typeface="ＭＳ Ｐゴシック"/>
                <a:cs typeface="Times New Roman" pitchFamily="18" charset="0"/>
              </a:rPr>
              <a:t>i(z)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8524312" y="3258366"/>
            <a:ext cx="1169125" cy="7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rgbClr val="009900"/>
                </a:solidFill>
                <a:latin typeface="Arial"/>
                <a:ea typeface="ＭＳ Ｐゴシック"/>
                <a:cs typeface="Times New Roman" pitchFamily="18" charset="0"/>
              </a:rPr>
              <a:t>Output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rgbClr val="009900"/>
                </a:solidFill>
                <a:latin typeface="Arial"/>
                <a:ea typeface="ＭＳ Ｐゴシック"/>
                <a:cs typeface="Times New Roman" pitchFamily="18" charset="0"/>
              </a:rPr>
              <a:t>o(z)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433924" y="3733466"/>
            <a:ext cx="159109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6775818" y="3733466"/>
            <a:ext cx="1591088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5354552" y="4519914"/>
            <a:ext cx="1059378" cy="1390938"/>
          </a:xfrm>
          <a:prstGeom prst="triangle">
            <a:avLst>
              <a:gd name="adj" fmla="val 50000"/>
            </a:avLst>
          </a:prstGeom>
          <a:solidFill>
            <a:srgbClr val="336699"/>
          </a:solidFill>
          <a:ln w="38100">
            <a:solidFill>
              <a:srgbClr val="3366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2279526" y="4523957"/>
            <a:ext cx="851140" cy="1382852"/>
          </a:xfrm>
          <a:prstGeom prst="rect">
            <a:avLst/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 rot="16200000">
            <a:off x="8411384" y="4716021"/>
            <a:ext cx="1394983" cy="998727"/>
          </a:xfrm>
          <a:prstGeom prst="flowChartDelay">
            <a:avLst/>
          </a:prstGeom>
          <a:solidFill>
            <a:srgbClr val="009900"/>
          </a:solidFill>
          <a:ln w="3810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3435946" y="5215383"/>
            <a:ext cx="159108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6777839" y="5215383"/>
            <a:ext cx="159109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025014" y="3254447"/>
            <a:ext cx="1750804" cy="96619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434" tIns="39511" rIns="80434" bIns="39511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altLang="en-US" sz="3200" b="1" dirty="0">
                <a:solidFill>
                  <a:srgbClr val="336699"/>
                </a:solidFill>
                <a:latin typeface="Arial"/>
                <a:ea typeface="ＭＳ Ｐゴシック"/>
                <a:cs typeface="Times New Roman" pitchFamily="18" charset="0"/>
              </a:rPr>
              <a:t>System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336699"/>
                </a:solidFill>
                <a:latin typeface="Arial"/>
                <a:ea typeface="ＭＳ Ｐゴシック"/>
                <a:cs typeface="Times New Roman" pitchFamily="18" charset="0"/>
              </a:rPr>
              <a:t>p(z)</a:t>
            </a:r>
          </a:p>
        </p:txBody>
      </p:sp>
    </p:spTree>
    <p:extLst>
      <p:ext uri="{BB962C8B-B14F-4D97-AF65-F5344CB8AC3E}">
        <p14:creationId xmlns:p14="http://schemas.microsoft.com/office/powerpoint/2010/main" val="347116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Axioms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67508" y="5197559"/>
            <a:ext cx="8610600" cy="451556"/>
            <a:chOff x="624" y="3166"/>
            <a:chExt cx="6102" cy="320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624" y="3187"/>
              <a:ext cx="6102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33" tIns="44521" rIns="90633" bIns="44521">
              <a:spAutoFit/>
            </a:bodyPr>
            <a:lstStyle>
              <a:lvl1pPr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1593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3028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4622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6057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77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49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321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93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Times New Roman" pitchFamily="18" charset="0"/>
                </a:rPr>
                <a:t>5.						(Combination)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20" y="3166"/>
            <a:ext cx="358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76440" imgH="215640" progId="Equation.3">
                    <p:embed/>
                  </p:oleObj>
                </mc:Choice>
                <mc:Fallback>
                  <p:oleObj name="Equation" r:id="rId2" imgW="2476440" imgH="215640" progId="Equation.3">
                    <p:embed/>
                    <p:pic>
                      <p:nvPicPr>
                        <p:cNvPr id="36147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3166"/>
                          <a:ext cx="3588" cy="3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967509" y="4232357"/>
            <a:ext cx="7998883" cy="809978"/>
            <a:chOff x="624" y="2550"/>
            <a:chExt cx="5328" cy="574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24" y="2702"/>
              <a:ext cx="532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633" tIns="44521" rIns="90633" bIns="44521">
              <a:spAutoFit/>
            </a:bodyPr>
            <a:lstStyle>
              <a:lvl1pPr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1593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3028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4622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6057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77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49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321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93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Times New Roman" pitchFamily="18" charset="0"/>
                </a:rPr>
                <a:t>4.						(Scaling)</a:t>
              </a: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920" y="2550"/>
            <a:ext cx="3588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76440" imgH="393480" progId="Equation.3">
                    <p:embed/>
                  </p:oleObj>
                </mc:Choice>
                <mc:Fallback>
                  <p:oleObj name="Equation" r:id="rId4" imgW="2476440" imgH="393480" progId="Equation.3">
                    <p:embed/>
                    <p:pic>
                      <p:nvPicPr>
                        <p:cNvPr id="36147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2550"/>
                          <a:ext cx="3588" cy="57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1967508" y="3636869"/>
            <a:ext cx="8489244" cy="451556"/>
            <a:chOff x="624" y="2248"/>
            <a:chExt cx="6016" cy="32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624" y="2269"/>
              <a:ext cx="601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33" tIns="44521" rIns="90633" bIns="44521">
              <a:spAutoFit/>
            </a:bodyPr>
            <a:lstStyle>
              <a:lvl1pPr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1593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3028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4622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6057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77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49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321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93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Times New Roman" pitchFamily="18" charset="0"/>
                </a:rPr>
                <a:t>3.						(Translation)</a:t>
              </a:r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920" y="2248"/>
            <a:ext cx="1931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33440" imgH="215640" progId="Equation.3">
                    <p:embed/>
                  </p:oleObj>
                </mc:Choice>
                <mc:Fallback>
                  <p:oleObj name="Equation" r:id="rId6" imgW="1333440" imgH="215640" progId="Equation.3">
                    <p:embed/>
                    <p:pic>
                      <p:nvPicPr>
                        <p:cNvPr id="36147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2248"/>
                          <a:ext cx="1931" cy="3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967508" y="3041381"/>
            <a:ext cx="8489244" cy="452967"/>
            <a:chOff x="624" y="1860"/>
            <a:chExt cx="5145" cy="321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24" y="1882"/>
              <a:ext cx="5145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633" tIns="44521" rIns="90633" bIns="44521">
              <a:spAutoFit/>
            </a:bodyPr>
            <a:lstStyle>
              <a:lvl1pPr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1593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3028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4622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6057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77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49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321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93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Times New Roman" pitchFamily="18" charset="0"/>
                </a:rPr>
                <a:t>2.						(Regularity)</a:t>
              </a:r>
            </a:p>
          </p:txBody>
        </p:sp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920" y="1860"/>
            <a:ext cx="2686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854000" imgH="215640" progId="Equation.3">
                    <p:embed/>
                  </p:oleObj>
                </mc:Choice>
                <mc:Fallback>
                  <p:oleObj name="Equation" r:id="rId8" imgW="1854000" imgH="215640" progId="Equation.3">
                    <p:embed/>
                    <p:pic>
                      <p:nvPicPr>
                        <p:cNvPr id="36148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1860"/>
                          <a:ext cx="2686" cy="3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967508" y="2445891"/>
            <a:ext cx="8610600" cy="451556"/>
            <a:chOff x="624" y="1485"/>
            <a:chExt cx="6102" cy="320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624" y="1506"/>
              <a:ext cx="6102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901F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33" tIns="44521" rIns="90633" bIns="44521">
              <a:spAutoFit/>
            </a:bodyPr>
            <a:lstStyle>
              <a:lvl1pPr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1593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30288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4622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60575" defTabSz="1030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77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49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321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9375" defTabSz="10302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Times New Roman" pitchFamily="18" charset="0"/>
                </a:rPr>
                <a:t>1.						(Continuity)</a:t>
              </a:r>
            </a:p>
          </p:txBody>
        </p:sp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920" y="1485"/>
            <a:ext cx="2263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62040" imgH="215640" progId="Equation.3">
                    <p:embed/>
                  </p:oleObj>
                </mc:Choice>
                <mc:Fallback>
                  <p:oleObj name="Equation" r:id="rId10" imgW="1562040" imgH="215640" progId="Equation.3">
                    <p:embed/>
                    <p:pic>
                      <p:nvPicPr>
                        <p:cNvPr id="3614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1485"/>
                          <a:ext cx="2263" cy="3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956596" y="1916724"/>
            <a:ext cx="7583311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33" tIns="44521" rIns="90633" bIns="44521">
            <a:spAutoFit/>
          </a:bodyPr>
          <a:lstStyle>
            <a:lvl1pPr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5938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Times New Roman" pitchFamily="18" charset="0"/>
              </a:rPr>
              <a:t>Five axioms for a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Times New Roman" pitchFamily="18" charset="0"/>
              </a:rPr>
              <a:t>good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Times New Roman" pitchFamily="18" charset="0"/>
              </a:rPr>
              <a:t> resolution measure R[p(z)]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215727" y="6392085"/>
            <a:ext cx="7639116" cy="3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33" tIns="44521" rIns="90633" bIns="44521">
            <a:spAutoFit/>
          </a:bodyPr>
          <a:lstStyle>
            <a:lvl1pPr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5938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defTabSz="1030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defTabSz="1030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Times New Roman" pitchFamily="18" charset="0"/>
              </a:rPr>
              <a:t>Wang G, Li Y: IEEE Signal Processing Letters 6:257-258, 1999</a:t>
            </a:r>
          </a:p>
        </p:txBody>
      </p:sp>
    </p:spTree>
    <p:extLst>
      <p:ext uri="{BB962C8B-B14F-4D97-AF65-F5344CB8AC3E}">
        <p14:creationId xmlns:p14="http://schemas.microsoft.com/office/powerpoint/2010/main" val="352201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Deblurring: Nonlinear Correspondence</a:t>
            </a:r>
            <a:endParaRPr lang="zh-CN" altLang="en-US" sz="4400" dirty="0"/>
          </a:p>
        </p:txBody>
      </p:sp>
      <p:pic>
        <p:nvPicPr>
          <p:cNvPr id="5124" name="Picture 4" descr="Image result for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37303"/>
            <a:ext cx="2593182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lor eins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24" y="3357492"/>
            <a:ext cx="2340215" cy="31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cartoon new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8498"/>
            <a:ext cx="2670764" cy="33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>
            <a:stCxn id="5130" idx="3"/>
            <a:endCxn id="5124" idx="1"/>
          </p:cNvCxnSpPr>
          <p:nvPr/>
        </p:nvCxnSpPr>
        <p:spPr>
          <a:xfrm flipV="1">
            <a:off x="3127964" y="2933894"/>
            <a:ext cx="3806236" cy="213832"/>
          </a:xfrm>
          <a:prstGeom prst="curvedConnector3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3"/>
            <a:endCxn id="5126" idx="1"/>
          </p:cNvCxnSpPr>
          <p:nvPr/>
        </p:nvCxnSpPr>
        <p:spPr>
          <a:xfrm flipV="1">
            <a:off x="5524500" y="4917246"/>
            <a:ext cx="3873624" cy="378654"/>
          </a:xfrm>
          <a:prstGeom prst="curvedConnector3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962400"/>
            <a:ext cx="2476500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7964" y="6324600"/>
            <a:ext cx="228223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Adversarial Learning for CT Super-resolution</a:t>
            </a:r>
            <a:endParaRPr lang="zh-CN" alt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18654" y="6114755"/>
            <a:ext cx="6096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7C6A27-C62F-4789-8D4F-AF7F735C11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38" y="2103941"/>
            <a:ext cx="6485357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4" y="1603075"/>
            <a:ext cx="5486400" cy="266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53" y="3948945"/>
            <a:ext cx="5486401" cy="24547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78" y="1603075"/>
            <a:ext cx="1647119" cy="635000"/>
          </a:xfrm>
        </p:spPr>
        <p:txBody>
          <a:bodyPr/>
          <a:lstStyle/>
          <a:p>
            <a:pPr marL="6858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Truth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34254" y="1657051"/>
            <a:ext cx="2184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Low-resolution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9187" y="3956763"/>
            <a:ext cx="1774804" cy="63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Wingdings" panose="05000000000000000000" pitchFamily="2" charset="2"/>
              <a:buChar char="l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l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l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l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l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Supervised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47563" y="4010739"/>
            <a:ext cx="247749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Semi-supervised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5054" y="6318959"/>
            <a:ext cx="6332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eaLnBrk="1" hangingPunct="1">
              <a:spcAft>
                <a:spcPts val="0"/>
              </a:spcAft>
              <a:tabLst>
                <a:tab pos="457200" algn="l"/>
                <a:tab pos="571500" algn="l"/>
                <a:tab pos="685800" algn="l"/>
                <a:tab pos="914400" algn="l"/>
                <a:tab pos="1828800" algn="l"/>
              </a:tabLst>
              <a:defRPr/>
            </a:pPr>
            <a:r>
              <a:rPr lang="en-US" altLang="zh-CN" sz="1400" b="1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5"/>
              </a:rPr>
              <a:t>https://ieeexplore.ieee.org/document/8736838</a:t>
            </a:r>
            <a:r>
              <a:rPr lang="en-US" altLang="zh-CN" sz="1400" b="1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6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025"/>
          </a:xfrm>
        </p:spPr>
        <p:txBody>
          <a:bodyPr/>
          <a:lstStyle/>
          <a:p>
            <a:r>
              <a:rPr lang="en-US" sz="4400" dirty="0"/>
              <a:t>Ensemble Learning for MRI Super-resolution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7735F-0DB7-49AF-A7C0-2C6013A7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358" y="2164080"/>
            <a:ext cx="1543219" cy="1544833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9B47E-B542-4FE3-991E-D5218D9E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735" y="2173702"/>
            <a:ext cx="731289" cy="732054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3956E2D0-83E4-4DCC-8A6D-A38542D9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786" y="1902622"/>
            <a:ext cx="15102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HR image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92F14596-839F-4FA4-A719-B581F350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1696044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D6E8B4B5-31FC-4474-97B7-D7591D557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1696044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7BEE2A84-8752-4080-9FEA-0698BEF9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2584901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47CE56D1-9BD4-4087-8EF1-901778CB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2584901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A15D39BA-AAB0-4C9D-BC6F-2D6FEAEB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3469504"/>
            <a:ext cx="863166" cy="8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22F20C07-15F6-4439-8C2C-F2357977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3469504"/>
            <a:ext cx="863166" cy="8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02097411-C989-419D-AB0F-C3A79847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4359778"/>
            <a:ext cx="863166" cy="8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962A6B8F-9E62-4D83-8A3B-66655E5B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4359778"/>
            <a:ext cx="863166" cy="8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id="{E0FA69BC-6834-44BD-929A-5057A84C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5248633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8773BD96-9861-421B-8257-FC367A19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22" y="5248633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3">
            <a:extLst>
              <a:ext uri="{FF2B5EF4-FFF2-40B4-BE49-F238E27FC236}">
                <a16:creationId xmlns:a16="http://schemas.microsoft.com/office/drawing/2014/main" id="{9931CEAF-9DA4-467D-AA2B-489FEDD5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3714754"/>
            <a:ext cx="690230" cy="3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4">
            <a:extLst>
              <a:ext uri="{FF2B5EF4-FFF2-40B4-BE49-F238E27FC236}">
                <a16:creationId xmlns:a16="http://schemas.microsoft.com/office/drawing/2014/main" id="{74E2F2EC-93D2-45FA-8204-C70A486A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3714754"/>
            <a:ext cx="690230" cy="323220"/>
          </a:xfrm>
          <a:prstGeom prst="rect">
            <a:avLst/>
          </a:prstGeom>
          <a:noFill/>
          <a:ln w="158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id="{4BEF4BE2-0A7B-42FD-AF58-A86801C1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20" y="3789846"/>
            <a:ext cx="341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GAN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1" name="Line 46">
            <a:extLst>
              <a:ext uri="{FF2B5EF4-FFF2-40B4-BE49-F238E27FC236}">
                <a16:creationId xmlns:a16="http://schemas.microsoft.com/office/drawing/2014/main" id="{4A66A005-D06A-44A1-97A9-0B54760B5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3039" y="2098651"/>
            <a:ext cx="542032" cy="1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2A747C45-A82E-4D8B-9D85-6F2F2FADEBBC}"/>
              </a:ext>
            </a:extLst>
          </p:cNvPr>
          <p:cNvSpPr>
            <a:spLocks/>
          </p:cNvSpPr>
          <p:nvPr/>
        </p:nvSpPr>
        <p:spPr bwMode="auto">
          <a:xfrm>
            <a:off x="4654541" y="2071718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8">
            <a:extLst>
              <a:ext uri="{FF2B5EF4-FFF2-40B4-BE49-F238E27FC236}">
                <a16:creationId xmlns:a16="http://schemas.microsoft.com/office/drawing/2014/main" id="{5C4B2185-7D8A-42AE-B445-5740735E1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6071" y="2987509"/>
            <a:ext cx="517293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49">
            <a:extLst>
              <a:ext uri="{FF2B5EF4-FFF2-40B4-BE49-F238E27FC236}">
                <a16:creationId xmlns:a16="http://schemas.microsoft.com/office/drawing/2014/main" id="{183704E4-3ABA-4704-8AB9-47C937C76D0D}"/>
              </a:ext>
            </a:extLst>
          </p:cNvPr>
          <p:cNvSpPr>
            <a:spLocks/>
          </p:cNvSpPr>
          <p:nvPr/>
        </p:nvSpPr>
        <p:spPr bwMode="auto">
          <a:xfrm>
            <a:off x="4654541" y="2960573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50">
            <a:extLst>
              <a:ext uri="{FF2B5EF4-FFF2-40B4-BE49-F238E27FC236}">
                <a16:creationId xmlns:a16="http://schemas.microsoft.com/office/drawing/2014/main" id="{BCB4F41E-9756-4942-B7B1-E3BB1483A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6071" y="4765221"/>
            <a:ext cx="517293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51">
            <a:extLst>
              <a:ext uri="{FF2B5EF4-FFF2-40B4-BE49-F238E27FC236}">
                <a16:creationId xmlns:a16="http://schemas.microsoft.com/office/drawing/2014/main" id="{1D86E3AE-FC08-421D-B72A-DEE6208D5C4E}"/>
              </a:ext>
            </a:extLst>
          </p:cNvPr>
          <p:cNvSpPr>
            <a:spLocks/>
          </p:cNvSpPr>
          <p:nvPr/>
        </p:nvSpPr>
        <p:spPr bwMode="auto">
          <a:xfrm>
            <a:off x="4654541" y="4738285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52">
            <a:extLst>
              <a:ext uri="{FF2B5EF4-FFF2-40B4-BE49-F238E27FC236}">
                <a16:creationId xmlns:a16="http://schemas.microsoft.com/office/drawing/2014/main" id="{50D2D7EF-7086-4036-9CD7-C8F75BA6D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6071" y="5654076"/>
            <a:ext cx="517293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43856898-03B1-4C5F-A124-9EF6E5CD9E59}"/>
              </a:ext>
            </a:extLst>
          </p:cNvPr>
          <p:cNvSpPr>
            <a:spLocks/>
          </p:cNvSpPr>
          <p:nvPr/>
        </p:nvSpPr>
        <p:spPr bwMode="auto">
          <a:xfrm>
            <a:off x="4654541" y="5627142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CA329E14-31E5-454D-BB8F-D4DD1A3E6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6071" y="3876364"/>
            <a:ext cx="517293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B2E8E26C-7E17-4BD5-A1BD-3852908426FE}"/>
              </a:ext>
            </a:extLst>
          </p:cNvPr>
          <p:cNvSpPr>
            <a:spLocks/>
          </p:cNvSpPr>
          <p:nvPr/>
        </p:nvSpPr>
        <p:spPr bwMode="auto">
          <a:xfrm>
            <a:off x="4654541" y="3849430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BD66EAB6-FB06-428E-A391-3B21AE05C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1937042"/>
            <a:ext cx="690230" cy="3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57">
            <a:extLst>
              <a:ext uri="{FF2B5EF4-FFF2-40B4-BE49-F238E27FC236}">
                <a16:creationId xmlns:a16="http://schemas.microsoft.com/office/drawing/2014/main" id="{66FB7E05-5721-4D8F-8544-13D29026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1937042"/>
            <a:ext cx="690230" cy="323220"/>
          </a:xfrm>
          <a:prstGeom prst="rect">
            <a:avLst/>
          </a:prstGeom>
          <a:noFill/>
          <a:ln w="158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7FD64CB-FA5B-4720-ABA3-915D0057C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20" y="2014969"/>
            <a:ext cx="341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GAN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FC8031DB-75DD-4565-B8D7-C0481B6B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2825898"/>
            <a:ext cx="690230" cy="3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60">
            <a:extLst>
              <a:ext uri="{FF2B5EF4-FFF2-40B4-BE49-F238E27FC236}">
                <a16:creationId xmlns:a16="http://schemas.microsoft.com/office/drawing/2014/main" id="{78BB7289-590B-4BBF-A77A-5B60B6FF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2825898"/>
            <a:ext cx="690230" cy="323220"/>
          </a:xfrm>
          <a:prstGeom prst="rect">
            <a:avLst/>
          </a:prstGeom>
          <a:noFill/>
          <a:ln w="158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61">
            <a:extLst>
              <a:ext uri="{FF2B5EF4-FFF2-40B4-BE49-F238E27FC236}">
                <a16:creationId xmlns:a16="http://schemas.microsoft.com/office/drawing/2014/main" id="{E82CB8BF-9C39-49F7-B61C-E996472B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20" y="2900990"/>
            <a:ext cx="341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GAN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7" name="Rectangle 62">
            <a:extLst>
              <a:ext uri="{FF2B5EF4-FFF2-40B4-BE49-F238E27FC236}">
                <a16:creationId xmlns:a16="http://schemas.microsoft.com/office/drawing/2014/main" id="{EB8CE926-0106-42FD-AAD4-07108E11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4603611"/>
            <a:ext cx="690230" cy="3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66F92D29-4508-47FB-A7A2-97F7E6D8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4603611"/>
            <a:ext cx="690230" cy="323220"/>
          </a:xfrm>
          <a:prstGeom prst="rect">
            <a:avLst/>
          </a:prstGeom>
          <a:noFill/>
          <a:ln w="158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64">
            <a:extLst>
              <a:ext uri="{FF2B5EF4-FFF2-40B4-BE49-F238E27FC236}">
                <a16:creationId xmlns:a16="http://schemas.microsoft.com/office/drawing/2014/main" id="{E4DD63A1-609C-4A1C-AD70-A0B199CA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20" y="4678702"/>
            <a:ext cx="341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GAN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0" name="Rectangle 65">
            <a:extLst>
              <a:ext uri="{FF2B5EF4-FFF2-40B4-BE49-F238E27FC236}">
                <a16:creationId xmlns:a16="http://schemas.microsoft.com/office/drawing/2014/main" id="{38C81AB1-7AD5-4101-9B84-4A8CEA854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5492466"/>
            <a:ext cx="690230" cy="3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66">
            <a:extLst>
              <a:ext uri="{FF2B5EF4-FFF2-40B4-BE49-F238E27FC236}">
                <a16:creationId xmlns:a16="http://schemas.microsoft.com/office/drawing/2014/main" id="{66E31891-690B-417D-A4B6-B7DBE64B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64" y="5492466"/>
            <a:ext cx="690230" cy="323220"/>
          </a:xfrm>
          <a:prstGeom prst="rect">
            <a:avLst/>
          </a:prstGeom>
          <a:noFill/>
          <a:ln w="158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67">
            <a:extLst>
              <a:ext uri="{FF2B5EF4-FFF2-40B4-BE49-F238E27FC236}">
                <a16:creationId xmlns:a16="http://schemas.microsoft.com/office/drawing/2014/main" id="{BDA5C4AF-6AAD-4604-97AF-BFF84297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20" y="5568976"/>
            <a:ext cx="341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GAN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3" name="Line 68">
            <a:extLst>
              <a:ext uri="{FF2B5EF4-FFF2-40B4-BE49-F238E27FC236}">
                <a16:creationId xmlns:a16="http://schemas.microsoft.com/office/drawing/2014/main" id="{D784BFD5-AFCF-44DB-845E-573B640CF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593" y="2098652"/>
            <a:ext cx="518810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FDE36FDA-DB9D-4AF1-BB28-AA2D7EB2222E}"/>
              </a:ext>
            </a:extLst>
          </p:cNvPr>
          <p:cNvSpPr>
            <a:spLocks/>
          </p:cNvSpPr>
          <p:nvPr/>
        </p:nvSpPr>
        <p:spPr bwMode="auto">
          <a:xfrm>
            <a:off x="5863580" y="2071718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7870DD41-1CE7-4E4F-97E7-B5BBD4EDF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593" y="2987509"/>
            <a:ext cx="518810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71">
            <a:extLst>
              <a:ext uri="{FF2B5EF4-FFF2-40B4-BE49-F238E27FC236}">
                <a16:creationId xmlns:a16="http://schemas.microsoft.com/office/drawing/2014/main" id="{4895AA41-5232-467F-AB37-268C502CC835}"/>
              </a:ext>
            </a:extLst>
          </p:cNvPr>
          <p:cNvSpPr>
            <a:spLocks/>
          </p:cNvSpPr>
          <p:nvPr/>
        </p:nvSpPr>
        <p:spPr bwMode="auto">
          <a:xfrm>
            <a:off x="5863580" y="2960573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72">
            <a:extLst>
              <a:ext uri="{FF2B5EF4-FFF2-40B4-BE49-F238E27FC236}">
                <a16:creationId xmlns:a16="http://schemas.microsoft.com/office/drawing/2014/main" id="{1D2B3DD0-483C-4AE4-8B51-124E72D45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593" y="4765221"/>
            <a:ext cx="518810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73">
            <a:extLst>
              <a:ext uri="{FF2B5EF4-FFF2-40B4-BE49-F238E27FC236}">
                <a16:creationId xmlns:a16="http://schemas.microsoft.com/office/drawing/2014/main" id="{4A16892F-8EF9-4EDC-BBDA-5801BE09020A}"/>
              </a:ext>
            </a:extLst>
          </p:cNvPr>
          <p:cNvSpPr>
            <a:spLocks/>
          </p:cNvSpPr>
          <p:nvPr/>
        </p:nvSpPr>
        <p:spPr bwMode="auto">
          <a:xfrm>
            <a:off x="5863580" y="4738285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74">
            <a:extLst>
              <a:ext uri="{FF2B5EF4-FFF2-40B4-BE49-F238E27FC236}">
                <a16:creationId xmlns:a16="http://schemas.microsoft.com/office/drawing/2014/main" id="{556FAA81-94AC-4ACE-9AB5-46CFEE08C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593" y="5654076"/>
            <a:ext cx="518810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75">
            <a:extLst>
              <a:ext uri="{FF2B5EF4-FFF2-40B4-BE49-F238E27FC236}">
                <a16:creationId xmlns:a16="http://schemas.microsoft.com/office/drawing/2014/main" id="{C5083AE7-3728-48C5-B427-D093CD259DEE}"/>
              </a:ext>
            </a:extLst>
          </p:cNvPr>
          <p:cNvSpPr>
            <a:spLocks/>
          </p:cNvSpPr>
          <p:nvPr/>
        </p:nvSpPr>
        <p:spPr bwMode="auto">
          <a:xfrm>
            <a:off x="5863580" y="5627142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76">
            <a:extLst>
              <a:ext uri="{FF2B5EF4-FFF2-40B4-BE49-F238E27FC236}">
                <a16:creationId xmlns:a16="http://schemas.microsoft.com/office/drawing/2014/main" id="{389EE0CF-71CF-45BF-A0B9-6589A4DEB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3593" y="3876364"/>
            <a:ext cx="518810" cy="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77">
            <a:extLst>
              <a:ext uri="{FF2B5EF4-FFF2-40B4-BE49-F238E27FC236}">
                <a16:creationId xmlns:a16="http://schemas.microsoft.com/office/drawing/2014/main" id="{A7846CF1-3FFE-4B2B-ACB5-23F3BE3CE556}"/>
              </a:ext>
            </a:extLst>
          </p:cNvPr>
          <p:cNvSpPr>
            <a:spLocks/>
          </p:cNvSpPr>
          <p:nvPr/>
        </p:nvSpPr>
        <p:spPr bwMode="auto">
          <a:xfrm>
            <a:off x="5863580" y="3849430"/>
            <a:ext cx="28823" cy="53870"/>
          </a:xfrm>
          <a:custGeom>
            <a:avLst/>
            <a:gdLst>
              <a:gd name="T0" fmla="*/ 0 w 19"/>
              <a:gd name="T1" fmla="*/ 38 h 38"/>
              <a:gd name="T2" fmla="*/ 19 w 19"/>
              <a:gd name="T3" fmla="*/ 19 h 38"/>
              <a:gd name="T4" fmla="*/ 0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8"/>
                </a:moveTo>
                <a:lnTo>
                  <a:pt x="19" y="19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78">
            <a:extLst>
              <a:ext uri="{FF2B5EF4-FFF2-40B4-BE49-F238E27FC236}">
                <a16:creationId xmlns:a16="http://schemas.microsoft.com/office/drawing/2014/main" id="{37BA3F4A-A16A-4D89-AA65-17277BE2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861" y="3696282"/>
            <a:ext cx="690230" cy="3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79">
            <a:extLst>
              <a:ext uri="{FF2B5EF4-FFF2-40B4-BE49-F238E27FC236}">
                <a16:creationId xmlns:a16="http://schemas.microsoft.com/office/drawing/2014/main" id="{08716A81-637F-4BCD-8BB0-E9B6CCB4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861" y="3696282"/>
            <a:ext cx="690230" cy="323220"/>
          </a:xfrm>
          <a:prstGeom prst="rect">
            <a:avLst/>
          </a:prstGeom>
          <a:noFill/>
          <a:ln w="158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80">
            <a:extLst>
              <a:ext uri="{FF2B5EF4-FFF2-40B4-BE49-F238E27FC236}">
                <a16:creationId xmlns:a16="http://schemas.microsoft.com/office/drawing/2014/main" id="{5418BC21-78E2-4757-A64F-1E5944F7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590" y="3780610"/>
            <a:ext cx="3318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CNN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6" name="Rectangle 103">
            <a:extLst>
              <a:ext uri="{FF2B5EF4-FFF2-40B4-BE49-F238E27FC236}">
                <a16:creationId xmlns:a16="http://schemas.microsoft.com/office/drawing/2014/main" id="{B26999A5-96B8-4FF2-9D80-757AF1822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117" y="3171253"/>
            <a:ext cx="10261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Ensemble learning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7" name="Picture 104">
            <a:extLst>
              <a:ext uri="{FF2B5EF4-FFF2-40B4-BE49-F238E27FC236}">
                <a16:creationId xmlns:a16="http://schemas.microsoft.com/office/drawing/2014/main" id="{8EB23939-C73C-4596-A4DF-9FA4AB5F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5248633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05">
            <a:extLst>
              <a:ext uri="{FF2B5EF4-FFF2-40B4-BE49-F238E27FC236}">
                <a16:creationId xmlns:a16="http://schemas.microsoft.com/office/drawing/2014/main" id="{CAA701DB-0DD0-4611-8BE6-E2DD6578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5248633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06">
            <a:extLst>
              <a:ext uri="{FF2B5EF4-FFF2-40B4-BE49-F238E27FC236}">
                <a16:creationId xmlns:a16="http://schemas.microsoft.com/office/drawing/2014/main" id="{AD5FB984-137A-47D5-BC75-F4C9BFB9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4359778"/>
            <a:ext cx="858615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7">
            <a:extLst>
              <a:ext uri="{FF2B5EF4-FFF2-40B4-BE49-F238E27FC236}">
                <a16:creationId xmlns:a16="http://schemas.microsoft.com/office/drawing/2014/main" id="{CA427880-DCB2-4AFA-A24A-4304BE66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4359778"/>
            <a:ext cx="858615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08">
            <a:extLst>
              <a:ext uri="{FF2B5EF4-FFF2-40B4-BE49-F238E27FC236}">
                <a16:creationId xmlns:a16="http://schemas.microsoft.com/office/drawing/2014/main" id="{B15539D4-F79B-451E-A7A2-CE87CE63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3473756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09">
            <a:extLst>
              <a:ext uri="{FF2B5EF4-FFF2-40B4-BE49-F238E27FC236}">
                <a16:creationId xmlns:a16="http://schemas.microsoft.com/office/drawing/2014/main" id="{8157872B-959B-4460-8B34-13778BC3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3473756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10">
            <a:extLst>
              <a:ext uri="{FF2B5EF4-FFF2-40B4-BE49-F238E27FC236}">
                <a16:creationId xmlns:a16="http://schemas.microsoft.com/office/drawing/2014/main" id="{72EFA544-F362-461C-8E8A-025DE739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2580647"/>
            <a:ext cx="863166" cy="8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11">
            <a:extLst>
              <a:ext uri="{FF2B5EF4-FFF2-40B4-BE49-F238E27FC236}">
                <a16:creationId xmlns:a16="http://schemas.microsoft.com/office/drawing/2014/main" id="{FAEB3574-3F24-4885-AD44-88EE9FB6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2580647"/>
            <a:ext cx="863166" cy="8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2">
            <a:extLst>
              <a:ext uri="{FF2B5EF4-FFF2-40B4-BE49-F238E27FC236}">
                <a16:creationId xmlns:a16="http://schemas.microsoft.com/office/drawing/2014/main" id="{468CF430-9AFB-4986-9DF4-973784E2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1696044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13">
            <a:extLst>
              <a:ext uri="{FF2B5EF4-FFF2-40B4-BE49-F238E27FC236}">
                <a16:creationId xmlns:a16="http://schemas.microsoft.com/office/drawing/2014/main" id="{E764A965-0869-4E52-9900-880BAEE4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0" y="1696044"/>
            <a:ext cx="863166" cy="8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82D3A59-A539-4C3F-815E-7A9AA71CCAD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38170" y="3102570"/>
            <a:ext cx="1543219" cy="1544833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3C74B9B-D5C1-4637-9D0D-687A43F3E66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35291" y="3108868"/>
            <a:ext cx="733398" cy="7341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693573A-2D54-4E28-9F8D-CFD2F9CEC7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97917" y="3087648"/>
            <a:ext cx="1543219" cy="1544833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6B69710-EED0-4E59-A066-4AB31EA0F9E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00889" y="3098419"/>
            <a:ext cx="733397" cy="73416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0FE53E9-6BDB-4062-8738-E17D5B426B95}"/>
              </a:ext>
            </a:extLst>
          </p:cNvPr>
          <p:cNvSpPr/>
          <p:nvPr/>
        </p:nvSpPr>
        <p:spPr>
          <a:xfrm>
            <a:off x="1827329" y="4155370"/>
            <a:ext cx="360000" cy="360000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FF7AF774-47A4-4003-9462-A75CD2DC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313" y="4660085"/>
            <a:ext cx="1475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LR image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3" name="Rectangle 10">
            <a:extLst>
              <a:ext uri="{FF2B5EF4-FFF2-40B4-BE49-F238E27FC236}">
                <a16:creationId xmlns:a16="http://schemas.microsoft.com/office/drawing/2014/main" id="{69CE0DC7-BD79-46EA-95F4-10EAE246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917" y="4648982"/>
            <a:ext cx="1513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Final SR image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74" name="Straight Arrow Connector 73"/>
          <p:cNvCxnSpPr>
            <a:stCxn id="67" idx="3"/>
            <a:endCxn id="75" idx="1"/>
          </p:cNvCxnSpPr>
          <p:nvPr/>
        </p:nvCxnSpPr>
        <p:spPr>
          <a:xfrm flipV="1">
            <a:off x="2781389" y="3862897"/>
            <a:ext cx="364800" cy="12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eft Bracket 74"/>
          <p:cNvSpPr/>
          <p:nvPr/>
        </p:nvSpPr>
        <p:spPr>
          <a:xfrm>
            <a:off x="3146189" y="2098651"/>
            <a:ext cx="170933" cy="352849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eft Bracket 75"/>
          <p:cNvSpPr/>
          <p:nvPr/>
        </p:nvSpPr>
        <p:spPr>
          <a:xfrm flipH="1">
            <a:off x="6753202" y="2095923"/>
            <a:ext cx="170933" cy="352849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Arrow Connector 76"/>
          <p:cNvCxnSpPr>
            <a:stCxn id="76" idx="1"/>
            <a:endCxn id="54" idx="1"/>
          </p:cNvCxnSpPr>
          <p:nvPr/>
        </p:nvCxnSpPr>
        <p:spPr>
          <a:xfrm flipV="1">
            <a:off x="6924135" y="3857892"/>
            <a:ext cx="348726" cy="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4" idx="3"/>
            <a:endCxn id="69" idx="1"/>
          </p:cNvCxnSpPr>
          <p:nvPr/>
        </p:nvCxnSpPr>
        <p:spPr>
          <a:xfrm>
            <a:off x="7963091" y="3857892"/>
            <a:ext cx="334826" cy="2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89358" y="634450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hlinkClick r:id="rId28"/>
              </a:rPr>
              <a:t>https://ieeexplore.ieee.org/document/8950304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60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Relevant Textbook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68" y="1700340"/>
            <a:ext cx="4264194" cy="505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459" y="1700340"/>
            <a:ext cx="4276022" cy="1496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48906" y="1700340"/>
            <a:ext cx="1742536" cy="1238347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7" name="Rectangle 6"/>
          <p:cNvSpPr/>
          <p:nvPr/>
        </p:nvSpPr>
        <p:spPr bwMode="auto">
          <a:xfrm>
            <a:off x="7890886" y="2448497"/>
            <a:ext cx="2167514" cy="74815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3196652"/>
            <a:ext cx="3581400" cy="346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327" y="3448385"/>
            <a:ext cx="2139128" cy="30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480" y="2770863"/>
            <a:ext cx="9755597" cy="23310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Digital Images: </a:t>
            </a:r>
            <a:r>
              <a:rPr lang="en-US" sz="3600" b="0" dirty="0"/>
              <a:t>Digitization, Filtration/Conv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Resolution: </a:t>
            </a:r>
            <a:r>
              <a:rPr lang="en-US" sz="3600" b="0" dirty="0"/>
              <a:t>Measures, Deblurring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Noise: </a:t>
            </a:r>
            <a:r>
              <a:rPr lang="en-US" sz="3600" b="0" dirty="0">
                <a:solidFill>
                  <a:srgbClr val="FF0000"/>
                </a:solidFill>
              </a:rPr>
              <a:t>Poisson Noise, Denoising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/>
              <a:t>Similarity: </a:t>
            </a:r>
            <a:r>
              <a:rPr lang="en-US" sz="3600" b="0" dirty="0"/>
              <a:t>SSIM, Axiomatic Approach</a:t>
            </a:r>
          </a:p>
        </p:txBody>
      </p:sp>
    </p:spTree>
    <p:extLst>
      <p:ext uri="{BB962C8B-B14F-4D97-AF65-F5344CB8AC3E}">
        <p14:creationId xmlns:p14="http://schemas.microsoft.com/office/powerpoint/2010/main" val="358150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Combination Formula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63492" y="1639390"/>
            <a:ext cx="7665015" cy="4966124"/>
            <a:chOff x="1775521" y="1222402"/>
            <a:chExt cx="8431517" cy="5462736"/>
          </a:xfrm>
        </p:grpSpPr>
        <p:pic>
          <p:nvPicPr>
            <p:cNvPr id="124932" name="Picture 4" descr="Image result for combination formu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1" y="1222402"/>
              <a:ext cx="7316513" cy="546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permutation exampl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080" y="4318747"/>
              <a:ext cx="1916460" cy="224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54" name="Picture 6" descr="Image result for permutatio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944" y="2158506"/>
              <a:ext cx="4076700" cy="1400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3503712" y="5974930"/>
              <a:ext cx="432048" cy="43204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800" dirty="0" err="1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6" name="Curved Connector 5"/>
            <p:cNvCxnSpPr>
              <a:stCxn id="3" idx="4"/>
              <a:endCxn id="5" idx="2"/>
            </p:cNvCxnSpPr>
            <p:nvPr/>
          </p:nvCxnSpPr>
          <p:spPr bwMode="auto">
            <a:xfrm rot="16200000" flipH="1">
              <a:off x="5669808" y="4456907"/>
              <a:ext cx="154433" cy="4054574"/>
            </a:xfrm>
            <a:prstGeom prst="curvedConnector3">
              <a:avLst>
                <a:gd name="adj1" fmla="val 248025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" name="Rectangle 3"/>
            <p:cNvSpPr/>
            <p:nvPr/>
          </p:nvSpPr>
          <p:spPr bwMode="auto">
            <a:xfrm>
              <a:off x="6960097" y="1294410"/>
              <a:ext cx="2131937" cy="43204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800" dirty="0" err="1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24814" y="3503787"/>
              <a:ext cx="2131937" cy="43204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800" dirty="0" err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56751" y="1283266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solidFill>
                    <a:srgbClr val="FF0000"/>
                  </a:solidFill>
                </a:rPr>
                <a:t>ab≠ba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56750" y="3533218"/>
              <a:ext cx="105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ab=</a:t>
              </a:r>
              <a:r>
                <a:rPr lang="en-US" altLang="zh-CN" dirty="0" err="1">
                  <a:solidFill>
                    <a:srgbClr val="FF0000"/>
                  </a:solidFill>
                </a:rPr>
                <a:t>ba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7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Binomial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39" y="2319383"/>
            <a:ext cx="5783499" cy="3431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76" y="2220208"/>
            <a:ext cx="4824536" cy="35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Poisson Distribution</a:t>
            </a:r>
          </a:p>
        </p:txBody>
      </p:sp>
      <p:pic>
        <p:nvPicPr>
          <p:cNvPr id="123906" name="Picture 2" descr="Image result for how to derive poisson distribution from binomi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03" y="1728822"/>
            <a:ext cx="6505703" cy="482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35620" y="6047613"/>
            <a:ext cx="1978554" cy="43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Expected Photons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3333FF"/>
                </a:solidFill>
                <a:ea typeface="ＭＳ Ｐゴシック" charset="0"/>
              </a:rPr>
              <a:t>Measured Photons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735620" y="5017449"/>
                <a:ext cx="2980050" cy="921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620" y="5017449"/>
                <a:ext cx="2980050" cy="921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15997" y="2805696"/>
            <a:ext cx="1978554" cy="2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Binomial formula</a:t>
            </a:r>
            <a:endParaRPr lang="en-US" sz="1400" b="1" dirty="0">
              <a:solidFill>
                <a:srgbClr val="3333FF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997" y="3327573"/>
            <a:ext cx="1978554" cy="2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p=</a:t>
            </a:r>
            <a:r>
              <a:rPr lang="el-GR" sz="1400" b="1" dirty="0">
                <a:solidFill>
                  <a:srgbClr val="FF0000"/>
                </a:solidFill>
                <a:ea typeface="ＭＳ Ｐゴシック" charset="0"/>
              </a:rPr>
              <a:t>λ</a:t>
            </a: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/n</a:t>
            </a:r>
            <a:endParaRPr lang="en-US" sz="1400" b="1" dirty="0">
              <a:solidFill>
                <a:srgbClr val="3333FF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997" y="3953478"/>
            <a:ext cx="2380430" cy="2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In total, </a:t>
            </a:r>
            <a:r>
              <a:rPr lang="en-US" sz="1400" b="1" i="1" dirty="0">
                <a:solidFill>
                  <a:srgbClr val="FF0000"/>
                </a:solidFill>
                <a:ea typeface="ＭＳ Ｐゴシック" charset="0"/>
              </a:rPr>
              <a:t>i </a:t>
            </a: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factors in the 1</a:t>
            </a:r>
            <a:r>
              <a:rPr lang="en-US" sz="1400" b="1" baseline="30000" dirty="0">
                <a:solidFill>
                  <a:srgbClr val="FF0000"/>
                </a:solidFill>
                <a:ea typeface="ＭＳ Ｐゴシック" charset="0"/>
              </a:rPr>
              <a:t>st</a:t>
            </a:r>
            <a:r>
              <a:rPr lang="en-US" sz="1400" b="1" dirty="0">
                <a:solidFill>
                  <a:srgbClr val="FF0000"/>
                </a:solidFill>
                <a:ea typeface="ＭＳ Ｐゴシック" charset="0"/>
              </a:rPr>
              <a:t> part</a:t>
            </a:r>
            <a:endParaRPr lang="en-US" sz="1400" b="1" dirty="0">
              <a:solidFill>
                <a:srgbClr val="3333FF"/>
              </a:solidFill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799971" y="4412485"/>
            <a:ext cx="17853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454589" y="5483678"/>
            <a:ext cx="178532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013551" y="5483678"/>
            <a:ext cx="83286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10573" y="4412485"/>
            <a:ext cx="83286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4788348" y="3854662"/>
            <a:ext cx="905424" cy="238043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76436" y="4888571"/>
            <a:ext cx="905424" cy="595107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49696" y="3281782"/>
            <a:ext cx="952172" cy="544105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774777" y="3864429"/>
            <a:ext cx="926256" cy="5866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454589" y="3825887"/>
            <a:ext cx="1130704" cy="381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614229" y="3825887"/>
            <a:ext cx="119021" cy="381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585293" y="4267349"/>
            <a:ext cx="2023365" cy="680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8735620" y="1809167"/>
            <a:ext cx="2651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a typeface="ＭＳ Ｐゴシック" charset="0"/>
              </a:rPr>
              <a:t>Key Points</a:t>
            </a:r>
          </a:p>
          <a:p>
            <a:pPr eaLnBrk="1" hangingPunct="1">
              <a:defRPr/>
            </a:pPr>
            <a:r>
              <a:rPr lang="en-US" sz="2800" b="1" dirty="0">
                <a:ea typeface="ＭＳ Ｐゴシック" charset="0"/>
              </a:rPr>
              <a:t>p Small</a:t>
            </a:r>
          </a:p>
          <a:p>
            <a:pPr eaLnBrk="1" hangingPunct="1">
              <a:defRPr/>
            </a:pPr>
            <a:r>
              <a:rPr lang="en-US" sz="2800" b="1" dirty="0">
                <a:ea typeface="ＭＳ Ｐゴシック" charset="0"/>
              </a:rPr>
              <a:t>n Large</a:t>
            </a:r>
          </a:p>
        </p:txBody>
      </p:sp>
    </p:spTree>
    <p:extLst>
      <p:ext uri="{BB962C8B-B14F-4D97-AF65-F5344CB8AC3E}">
        <p14:creationId xmlns:p14="http://schemas.microsoft.com/office/powerpoint/2010/main" val="1872318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Poisson Distribution</a:t>
            </a:r>
          </a:p>
        </p:txBody>
      </p:sp>
      <p:pic>
        <p:nvPicPr>
          <p:cNvPr id="132098" name="Picture 2" descr="Image result for why does poisson become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73" y="1537173"/>
            <a:ext cx="6823235" cy="50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7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Poisson Becomes Gaussian for Large Mean</a:t>
            </a:r>
          </a:p>
        </p:txBody>
      </p:sp>
      <p:pic>
        <p:nvPicPr>
          <p:cNvPr id="131074" name="Picture 2" descr="https://qph.ec.quoracdn.net/main-qimg-b7856521123d30fbfec67b558dedad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2" y="1512577"/>
            <a:ext cx="7571635" cy="53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9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Low-dose CT Image Denoising</a:t>
            </a:r>
            <a:endParaRPr lang="zh-CN" alt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06" y="3217641"/>
            <a:ext cx="2443616" cy="244361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18" y="3217641"/>
            <a:ext cx="2443616" cy="24436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06" y="3212490"/>
            <a:ext cx="2443616" cy="244361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1" y="1606244"/>
            <a:ext cx="4571391" cy="9636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Curved Connector 8"/>
          <p:cNvCxnSpPr>
            <a:stCxn id="5" idx="0"/>
            <a:endCxn id="8" idx="1"/>
          </p:cNvCxnSpPr>
          <p:nvPr/>
        </p:nvCxnSpPr>
        <p:spPr bwMode="auto">
          <a:xfrm rot="5400000" flipH="1" flipV="1">
            <a:off x="2978863" y="2386504"/>
            <a:ext cx="1129589" cy="532687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urved Connector 9"/>
          <p:cNvCxnSpPr>
            <a:stCxn id="8" idx="3"/>
            <a:endCxn id="6" idx="0"/>
          </p:cNvCxnSpPr>
          <p:nvPr/>
        </p:nvCxnSpPr>
        <p:spPr bwMode="auto">
          <a:xfrm>
            <a:off x="8381392" y="2088052"/>
            <a:ext cx="581834" cy="1129589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055506" y="6302123"/>
            <a:ext cx="8294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IEEE Trans. Medical Imaging 37:1522-1534, 2018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6"/>
              </a:rPr>
              <a:t>https://ieeexplore.ieee.org/stamp/stamp.jsp?arnumber=835346</a:t>
            </a:r>
            <a:r>
              <a:rPr lang="zh-CN" altLang="en-US" sz="1400" b="1" u="sng" noProof="0" dirty="0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5506" y="5679108"/>
            <a:ext cx="244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Low-quality CT Scan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(1/4 Radiation Dose)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7802" y="5673957"/>
            <a:ext cx="2443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High-quality CT Scan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(Standard Radiation Dose)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9107" y="5679108"/>
            <a:ext cx="284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Machine Learning Turns Low-quality CT Image into High-quality Counterpart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2600980"/>
            <a:ext cx="4571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CT Denoising Neural Network by RPI,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Sichuan University, &amp; Harvard University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4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Noise2Noise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92" y="1657986"/>
            <a:ext cx="8848016" cy="4856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268" y="6361061"/>
            <a:ext cx="11018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hlinkClick r:id="rId3"/>
              </a:rPr>
              <a:t>http://www.sanko-shoko.net/note.php?id=pn13</a:t>
            </a:r>
            <a:r>
              <a:rPr lang="en-US" sz="1400" b="1" dirty="0"/>
              <a:t> (Google Translation: Japanese to English; info@sanko-shoko.net)</a:t>
            </a:r>
          </a:p>
        </p:txBody>
      </p:sp>
    </p:spTree>
    <p:extLst>
      <p:ext uri="{BB962C8B-B14F-4D97-AF65-F5344CB8AC3E}">
        <p14:creationId xmlns:p14="http://schemas.microsoft.com/office/powerpoint/2010/main" val="3732773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Noise2Void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5" y="2431119"/>
            <a:ext cx="5566696" cy="322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1291"/>
            <a:ext cx="5820252" cy="3526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2477" y="6260545"/>
            <a:ext cx="3210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linkClick r:id="rId4"/>
              </a:rPr>
              <a:t>https://arxiv.org/pdf/1811.10980.pdf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442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480" y="2770863"/>
            <a:ext cx="9755597" cy="23310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Digital Images: </a:t>
            </a:r>
            <a:r>
              <a:rPr lang="en-US" sz="3600" b="0" dirty="0"/>
              <a:t>Digitization, Filtration/Conv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Resolution: </a:t>
            </a:r>
            <a:r>
              <a:rPr lang="en-US" sz="3600" b="0" dirty="0"/>
              <a:t>Measures, Deblurring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/>
              <a:t>Noise: </a:t>
            </a:r>
            <a:r>
              <a:rPr lang="en-US" sz="3600" b="0" dirty="0"/>
              <a:t>Poisson Noise, Denoising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Similarity: </a:t>
            </a:r>
            <a:r>
              <a:rPr lang="en-US" sz="3600" b="0" dirty="0">
                <a:solidFill>
                  <a:srgbClr val="FF0000"/>
                </a:solidFill>
              </a:rPr>
              <a:t>SSIM, Axiomatic Approach</a:t>
            </a:r>
          </a:p>
        </p:txBody>
      </p:sp>
    </p:spTree>
    <p:extLst>
      <p:ext uri="{BB962C8B-B14F-4D97-AF65-F5344CB8AC3E}">
        <p14:creationId xmlns:p14="http://schemas.microsoft.com/office/powerpoint/2010/main" val="196234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Textbook</a:t>
            </a:r>
            <a:r>
              <a:rPr lang="en-US" sz="4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869" y="1790381"/>
            <a:ext cx="8448261" cy="4420630"/>
          </a:xfrm>
          <a:noFill/>
          <a:ln w="63500">
            <a:noFill/>
          </a:ln>
        </p:spPr>
        <p:txBody>
          <a:bodyPr anchor="t">
            <a:normAutofit/>
          </a:bodyPr>
          <a:lstStyle/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Please follow the </a:t>
            </a:r>
            <a:r>
              <a:rPr lang="en-US" sz="2400" dirty="0">
                <a:solidFill>
                  <a:srgbClr val="FF0000"/>
                </a:solidFill>
              </a:rPr>
              <a:t>textbooks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to get key points in reference to my PPT files.  Please attend </a:t>
            </a:r>
            <a:r>
              <a:rPr lang="en-US" sz="2400" dirty="0">
                <a:solidFill>
                  <a:srgbClr val="FF0000"/>
                </a:solidFill>
              </a:rPr>
              <a:t>each class </a:t>
            </a:r>
            <a:r>
              <a:rPr lang="en-US" sz="2400" dirty="0"/>
              <a:t>for a systematic understanding.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Homework questions </a:t>
            </a:r>
            <a:r>
              <a:rPr lang="en-US" sz="2400" dirty="0"/>
              <a:t>are often assigned on the </a:t>
            </a:r>
            <a:r>
              <a:rPr lang="en-US" sz="2400" dirty="0">
                <a:solidFill>
                  <a:srgbClr val="FF0000"/>
                </a:solidFill>
              </a:rPr>
              <a:t>last slide(s)</a:t>
            </a:r>
            <a:r>
              <a:rPr lang="en-US" sz="2400" dirty="0"/>
              <a:t>. The </a:t>
            </a:r>
            <a:r>
              <a:rPr lang="en-US" sz="2400" dirty="0">
                <a:solidFill>
                  <a:srgbClr val="FF0000"/>
                </a:solidFill>
              </a:rPr>
              <a:t>exams </a:t>
            </a:r>
            <a:r>
              <a:rPr lang="en-US" sz="2400" dirty="0"/>
              <a:t>will be based on the textbooks, the homework and my PPTs, with an emphasis on basic understanding and key details.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Hopefully, you will be motivated and inspired after this course, which is much more important than your scores.  After all, the distribution of your grades will be typical (</a:t>
            </a:r>
            <a:r>
              <a:rPr lang="en-US" sz="2400" dirty="0">
                <a:solidFill>
                  <a:srgbClr val="FF0000"/>
                </a:solidFill>
              </a:rPr>
              <a:t>normalized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62152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Instant Classic </a:t>
            </a:r>
            <a:r>
              <a:rPr lang="en-US" sz="4400" b="0" dirty="0"/>
              <a:t>(Explained in BIBI)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22" y="1673952"/>
            <a:ext cx="8502955" cy="47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8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Observation: </a:t>
            </a:r>
            <a:r>
              <a:rPr lang="en-US" altLang="en-US" sz="4400" dirty="0">
                <a:solidFill>
                  <a:srgbClr val="00B050"/>
                </a:solidFill>
              </a:rPr>
              <a:t>Mean Squared Error=225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74132" y="1866822"/>
            <a:ext cx="6813131" cy="4535072"/>
            <a:chOff x="1981200" y="1106554"/>
            <a:chExt cx="8243888" cy="5487437"/>
          </a:xfrm>
        </p:grpSpPr>
        <p:pic>
          <p:nvPicPr>
            <p:cNvPr id="5" name="Picture 3" descr="crop_le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106554"/>
              <a:ext cx="2590800" cy="2590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crop_lena_contra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106554"/>
              <a:ext cx="2590800" cy="2590800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12" name="Picture 10" descr="crop_lena_meanshif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106554"/>
              <a:ext cx="2605088" cy="2605088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13" name="Picture 11" descr="crop_lena_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988903"/>
              <a:ext cx="2590800" cy="2590800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14" name="Picture 12" descr="crop_lena_blu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88903"/>
              <a:ext cx="2605088" cy="2605088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15" name="Picture 13" descr="crop_lena_impuls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988903"/>
              <a:ext cx="2605088" cy="2605088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2804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Similarity: Luminance, Contrast, &amp;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172" y="3118595"/>
            <a:ext cx="2885475" cy="143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3" y="3633602"/>
            <a:ext cx="1349929" cy="48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911" y="4602462"/>
            <a:ext cx="5737201" cy="1738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820" y="5235934"/>
            <a:ext cx="2261131" cy="641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461" y="1740466"/>
            <a:ext cx="8634098" cy="887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233956" y="5560280"/>
            <a:ext cx="1183148" cy="413513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13864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Three Postulates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449" y="1995389"/>
            <a:ext cx="8939101" cy="336088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55052" y="5704113"/>
            <a:ext cx="8660549" cy="9331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6139" tIns="48069" rIns="96139" bIns="48069"/>
          <a:lstStyle/>
          <a:p>
            <a:pPr marL="480694" indent="-480694" eaLnBrk="1" hangingPunct="1">
              <a:spcBef>
                <a:spcPct val="30000"/>
              </a:spcBef>
              <a:buSzPct val="100000"/>
            </a:pPr>
            <a:r>
              <a:rPr lang="en-US" sz="2800" dirty="0">
                <a:solidFill>
                  <a:srgbClr val="00B050"/>
                </a:solidFill>
                <a:ea typeface="宋体" pitchFamily="2" charset="-122"/>
                <a:cs typeface="Arial" charset="0"/>
              </a:rPr>
              <a:t>Note: A proposition (axiom) regarded as self-evidently true without needing any proof.</a:t>
            </a:r>
          </a:p>
        </p:txBody>
      </p:sp>
    </p:spTree>
    <p:extLst>
      <p:ext uri="{BB962C8B-B14F-4D97-AF65-F5344CB8AC3E}">
        <p14:creationId xmlns:p14="http://schemas.microsoft.com/office/powerpoint/2010/main" val="2941294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Luminance Comparison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37961" y="1779403"/>
            <a:ext cx="6716078" cy="4672965"/>
            <a:chOff x="2032773" y="1066800"/>
            <a:chExt cx="8126455" cy="5654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773" y="1066800"/>
              <a:ext cx="8126455" cy="565428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492720" y="6328372"/>
              <a:ext cx="2073244" cy="39271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70686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Analysis on Luminance Term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7762"/>
              </p:ext>
            </p:extLst>
          </p:nvPr>
        </p:nvGraphicFramePr>
        <p:xfrm>
          <a:off x="5881063" y="2027613"/>
          <a:ext cx="3967162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2260440" progId="Equation.DSMT4">
                  <p:embed/>
                </p:oleObj>
              </mc:Choice>
              <mc:Fallback>
                <p:oleObj name="Equation" r:id="rId2" imgW="2286000" imgH="2260440" progId="Equation.DSMT4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63" y="2027613"/>
                        <a:ext cx="3967162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http://www.rasmus.is/uk/t/F/Su64k03_m13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71" y="2027613"/>
            <a:ext cx="2364463" cy="29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63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Contrast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728" y="1960286"/>
            <a:ext cx="8966991" cy="4141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87623" y="4892036"/>
            <a:ext cx="2073244" cy="39271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147962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Structural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50" y="1787974"/>
            <a:ext cx="5830250" cy="4861560"/>
          </a:xfrm>
          <a:prstGeom prst="rect">
            <a:avLst/>
          </a:prstGeom>
        </p:spPr>
      </p:pic>
      <p:pic>
        <p:nvPicPr>
          <p:cNvPr id="20482" name="Picture 2" descr="enter image description 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64" y="1601997"/>
            <a:ext cx="7391400" cy="44291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7582" y="614728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hlinkClick r:id="rId4"/>
              </a:rPr>
              <a:t>https://math.stackexchange.com/questions/3214434/proof-of-cauchy-schwarz-inequality-in-probability-form/3214447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0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SSIM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908" y="1568137"/>
            <a:ext cx="6240184" cy="51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9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SSIM in Working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74803" y="1866822"/>
            <a:ext cx="6842393" cy="4535072"/>
            <a:chOff x="1981200" y="1106554"/>
            <a:chExt cx="8279295" cy="5487437"/>
          </a:xfrm>
        </p:grpSpPr>
        <p:pic>
          <p:nvPicPr>
            <p:cNvPr id="4" name="Picture 3" descr="crop_le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106554"/>
              <a:ext cx="2590800" cy="2590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9" descr="crop_lena_contra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106554"/>
              <a:ext cx="2590800" cy="2590800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6" name="Picture 10" descr="crop_lena_meanshi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106554"/>
              <a:ext cx="2605088" cy="2605088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7" name="Picture 11" descr="crop_lena_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988903"/>
              <a:ext cx="2590800" cy="2590800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8" name="Picture 12" descr="crop_lena_blu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88903"/>
              <a:ext cx="2605088" cy="2605088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pic>
          <p:nvPicPr>
            <p:cNvPr id="9" name="Picture 13" descr="crop_lena_impuls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988903"/>
              <a:ext cx="2605088" cy="2605088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511289" y="1709526"/>
              <a:ext cx="2133600" cy="4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SSIM=1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5688495" y="1709526"/>
              <a:ext cx="1739346" cy="4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SSIM=0.949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8345558" y="1709526"/>
              <a:ext cx="1914937" cy="4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SSIM=0.989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05540" y="4591875"/>
              <a:ext cx="1739349" cy="4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SSIM=0.671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625548" y="4591875"/>
              <a:ext cx="1802292" cy="4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SSIM=0.688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8126896" y="4591875"/>
              <a:ext cx="2133598" cy="4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MSSIM=0.723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28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Lecture</a:t>
            </a:r>
            <a:r>
              <a:rPr lang="en-US" sz="4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11" y="1699402"/>
            <a:ext cx="10524226" cy="4903554"/>
          </a:xfrm>
          <a:noFill/>
          <a:ln w="63500">
            <a:noFill/>
          </a:ln>
        </p:spPr>
        <p:txBody>
          <a:bodyPr anchor="t">
            <a:noAutofit/>
          </a:bodyPr>
          <a:lstStyle/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This course MIMI is beyond BIBI.  You are strongly encouraged to read relevant parts in the textbooks before &amp; after the class (</a:t>
            </a:r>
            <a:r>
              <a:rPr lang="en-US" sz="2400" dirty="0">
                <a:solidFill>
                  <a:srgbClr val="FF0000"/>
                </a:solidFill>
              </a:rPr>
              <a:t>preview and review</a:t>
            </a:r>
            <a:r>
              <a:rPr lang="en-US" sz="2400" dirty="0"/>
              <a:t>).  I  will not teach all text but you are supposed to read proactively and get the whole picture.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I will explain </a:t>
            </a:r>
            <a:r>
              <a:rPr lang="en-US" sz="2400" dirty="0">
                <a:solidFill>
                  <a:srgbClr val="FF0000"/>
                </a:solidFill>
              </a:rPr>
              <a:t>key parts </a:t>
            </a:r>
            <a:r>
              <a:rPr lang="en-US" sz="2400" dirty="0"/>
              <a:t>of the </a:t>
            </a:r>
            <a:r>
              <a:rPr lang="en-US" sz="2400" dirty="0">
                <a:solidFill>
                  <a:srgbClr val="FF0000"/>
                </a:solidFill>
              </a:rPr>
              <a:t>textbook</a:t>
            </a:r>
            <a:r>
              <a:rPr lang="en-US" sz="2400" dirty="0"/>
              <a:t> in the class, using some slides from Paul and others but mostly our own slides.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I will highlight </a:t>
            </a:r>
            <a:r>
              <a:rPr lang="en-US" sz="2400" dirty="0">
                <a:solidFill>
                  <a:srgbClr val="FF0000"/>
                </a:solidFill>
              </a:rPr>
              <a:t>selected important/fundamental ideas</a:t>
            </a:r>
            <a:r>
              <a:rPr lang="en-US" sz="2400" dirty="0"/>
              <a:t>, and you should read some recommended papers for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essential information</a:t>
            </a:r>
            <a:r>
              <a:rPr lang="en-US" sz="2400" dirty="0"/>
              <a:t>.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I will touch upon some latest developments and research topics. Normally, these “fancy” things will not be tested in the exam.</a:t>
            </a:r>
          </a:p>
        </p:txBody>
      </p:sp>
    </p:spTree>
    <p:extLst>
      <p:ext uri="{BB962C8B-B14F-4D97-AF65-F5344CB8AC3E}">
        <p14:creationId xmlns:p14="http://schemas.microsoft.com/office/powerpoint/2010/main" val="1809611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Axiomatic Approach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33785" y="2922433"/>
            <a:ext cx="5713758" cy="2248803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  <a:effectLst/>
        </p:spPr>
        <p:txBody>
          <a:bodyPr wrap="square" lIns="95124" tIns="46727" rIns="95124" bIns="46727">
            <a:spAutoFit/>
          </a:bodyPr>
          <a:lstStyle/>
          <a:p>
            <a:pPr eaLnBrk="1" hangingPunct="1"/>
            <a:r>
              <a:rPr lang="en-US" sz="3400" b="1" dirty="0">
                <a:ea typeface="宋体" pitchFamily="2" charset="-122"/>
                <a:cs typeface="Arial" charset="0"/>
              </a:rPr>
              <a:t>Major Benefits:</a:t>
            </a:r>
          </a:p>
          <a:p>
            <a:pPr eaLnBrk="1" hangingPunct="1">
              <a:buFontTx/>
              <a:buChar char="•"/>
            </a:pPr>
            <a:r>
              <a:rPr lang="en-US" sz="3400" b="1" dirty="0">
                <a:solidFill>
                  <a:srgbClr val="FF0000"/>
                </a:solidFill>
                <a:ea typeface="宋体" pitchFamily="2" charset="-122"/>
                <a:cs typeface="Arial" charset="0"/>
              </a:rPr>
              <a:t> Scientific </a:t>
            </a:r>
            <a:r>
              <a:rPr lang="en-US" sz="3800" b="1" dirty="0">
                <a:solidFill>
                  <a:srgbClr val="FF0000"/>
                </a:solidFill>
                <a:ea typeface="宋体" pitchFamily="2" charset="-122"/>
                <a:cs typeface="Arial" charset="0"/>
              </a:rPr>
              <a:t>maturity</a:t>
            </a:r>
          </a:p>
          <a:p>
            <a:pPr eaLnBrk="1" hangingPunct="1">
              <a:buFontTx/>
              <a:buChar char="•"/>
            </a:pPr>
            <a:r>
              <a:rPr lang="en-US" sz="3400" b="1" dirty="0">
                <a:solidFill>
                  <a:srgbClr val="009900"/>
                </a:solidFill>
                <a:ea typeface="宋体" pitchFamily="2" charset="-122"/>
                <a:cs typeface="Arial" charset="0"/>
              </a:rPr>
              <a:t> Essential structure</a:t>
            </a:r>
          </a:p>
          <a:p>
            <a:pPr eaLnBrk="1" hangingPunct="1">
              <a:buFontTx/>
              <a:buChar char="•"/>
            </a:pPr>
            <a:r>
              <a:rPr lang="en-US" sz="3400" b="1" dirty="0">
                <a:solidFill>
                  <a:srgbClr val="00279F"/>
                </a:solidFill>
                <a:ea typeface="宋体" pitchFamily="2" charset="-122"/>
                <a:cs typeface="Arial" charset="0"/>
              </a:rPr>
              <a:t> Fundamental discoveries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9844" y="2922433"/>
            <a:ext cx="5561359" cy="218724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lIns="95124" tIns="46727" rIns="95124" bIns="46727">
            <a:spAutoFit/>
          </a:bodyPr>
          <a:lstStyle/>
          <a:p>
            <a:pPr eaLnBrk="1" hangingPunct="1"/>
            <a:r>
              <a:rPr lang="en-US" sz="3400" b="1" dirty="0">
                <a:ea typeface="宋体" pitchFamily="2" charset="-122"/>
                <a:cs typeface="Arial" charset="0"/>
              </a:rPr>
              <a:t>Essential Elements:</a:t>
            </a:r>
          </a:p>
          <a:p>
            <a:pPr eaLnBrk="1" hangingPunct="1">
              <a:buFontTx/>
              <a:buChar char="•"/>
            </a:pPr>
            <a:r>
              <a:rPr lang="en-US" sz="3400" b="1" dirty="0">
                <a:solidFill>
                  <a:srgbClr val="FF0000"/>
                </a:solidFill>
                <a:ea typeface="宋体" pitchFamily="2" charset="-122"/>
                <a:cs typeface="Arial" charset="0"/>
              </a:rPr>
              <a:t> Consistency</a:t>
            </a:r>
            <a:endParaRPr lang="en-US" sz="3800" b="1" dirty="0">
              <a:solidFill>
                <a:srgbClr val="FF0000"/>
              </a:solidFill>
              <a:ea typeface="宋体" pitchFamily="2" charset="-122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3400" b="1" dirty="0">
                <a:solidFill>
                  <a:srgbClr val="009900"/>
                </a:solidFill>
                <a:ea typeface="宋体" pitchFamily="2" charset="-122"/>
                <a:cs typeface="Arial" charset="0"/>
              </a:rPr>
              <a:t> Completeness</a:t>
            </a:r>
          </a:p>
          <a:p>
            <a:pPr eaLnBrk="1" hangingPunct="1">
              <a:buFontTx/>
              <a:buChar char="•"/>
            </a:pPr>
            <a:r>
              <a:rPr lang="en-US" sz="3400" b="1" dirty="0">
                <a:solidFill>
                  <a:srgbClr val="00279F"/>
                </a:solidFill>
                <a:ea typeface="宋体" pitchFamily="2" charset="-122"/>
                <a:cs typeface="Arial" charset="0"/>
              </a:rPr>
              <a:t> Independence</a:t>
            </a:r>
          </a:p>
        </p:txBody>
      </p:sp>
    </p:spTree>
    <p:extLst>
      <p:ext uri="{BB962C8B-B14F-4D97-AF65-F5344CB8AC3E}">
        <p14:creationId xmlns:p14="http://schemas.microsoft.com/office/powerpoint/2010/main" val="2758583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231" y="2827772"/>
            <a:ext cx="8539537" cy="2090458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400" dirty="0"/>
              <a:t>Compute SSIM values analytical </a:t>
            </a:r>
            <a:r>
              <a:rPr lang="en-US" sz="2400" dirty="0">
                <a:solidFill>
                  <a:srgbClr val="00B050"/>
                </a:solidFill>
              </a:rPr>
              <a:t>and/or</a:t>
            </a:r>
            <a:r>
              <a:rPr lang="en-US" sz="2400" dirty="0"/>
              <a:t> numerically between the following functions over [0, 1]:</a:t>
            </a:r>
          </a:p>
          <a:p>
            <a:pPr marL="0" indent="0">
              <a:buNone/>
            </a:pPr>
            <a:r>
              <a:rPr lang="en-US" sz="2400" dirty="0"/>
              <a:t>		sin(pi*x), x(1-x), and 1-2|x-0.5|</a:t>
            </a:r>
          </a:p>
          <a:p>
            <a:pPr marL="0" indent="0">
              <a:buNone/>
            </a:pPr>
            <a:r>
              <a:rPr lang="en-US" sz="2400" dirty="0"/>
              <a:t>	(Hint: </a:t>
            </a:r>
            <a:r>
              <a:rPr lang="en-US" sz="2400" dirty="0">
                <a:hlinkClick r:id="rId2"/>
              </a:rPr>
              <a:t>http://www.cns.nyu.edu/~lcv/ssim/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Optional: Read the axiomatic resolution paper by Wang and Li, if you like</a:t>
            </a:r>
          </a:p>
          <a:p>
            <a:pPr marL="68580" indent="0">
              <a:buClr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915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480" y="2770863"/>
            <a:ext cx="9755597" cy="23310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Digital Images: </a:t>
            </a:r>
            <a:r>
              <a:rPr lang="en-US" sz="3600" b="0" dirty="0">
                <a:solidFill>
                  <a:srgbClr val="FF0000"/>
                </a:solidFill>
              </a:rPr>
              <a:t>Digitization, Filtration/Conv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Resolution: </a:t>
            </a:r>
            <a:r>
              <a:rPr lang="en-US" sz="3600" b="0" dirty="0"/>
              <a:t>Measures, Deblurring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Noise: </a:t>
            </a:r>
            <a:r>
              <a:rPr lang="en-US" sz="3600" b="0" dirty="0"/>
              <a:t>Poisson Noise, Denoising</a:t>
            </a:r>
          </a:p>
          <a:p>
            <a:pPr marL="457200" indent="-457200">
              <a:spcBef>
                <a:spcPts val="0"/>
              </a:spcBef>
            </a:pPr>
            <a:r>
              <a:rPr lang="en-US" sz="3600" dirty="0"/>
              <a:t>Similarity: </a:t>
            </a:r>
            <a:r>
              <a:rPr lang="en-US" sz="3600" b="0" dirty="0"/>
              <a:t>SSIM, Axiomatic Approach</a:t>
            </a:r>
          </a:p>
        </p:txBody>
      </p:sp>
    </p:spTree>
    <p:extLst>
      <p:ext uri="{BB962C8B-B14F-4D97-AF65-F5344CB8AC3E}">
        <p14:creationId xmlns:p14="http://schemas.microsoft.com/office/powerpoint/2010/main" val="17850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Digitization</a:t>
            </a:r>
          </a:p>
        </p:txBody>
      </p:sp>
      <p:pic>
        <p:nvPicPr>
          <p:cNvPr id="12290" name="Picture 2" descr="Image result for pixel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" y="1770129"/>
            <a:ext cx="4329545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6" descr="quant8b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31" y="2111586"/>
            <a:ext cx="3276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06340"/>
              </p:ext>
            </p:extLst>
          </p:nvPr>
        </p:nvGraphicFramePr>
        <p:xfrm>
          <a:off x="8732720" y="3408573"/>
          <a:ext cx="32131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12698" imgH="2984127" progId="">
                  <p:embed/>
                </p:oleObj>
              </mc:Choice>
              <mc:Fallback>
                <p:oleObj name="Image" r:id="rId4" imgW="3212698" imgH="2984127" progId="">
                  <p:embed/>
                  <p:pic>
                    <p:nvPicPr>
                      <p:cNvPr id="184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720" y="3408573"/>
                        <a:ext cx="3213100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6445132" y="2700548"/>
            <a:ext cx="312739" cy="274638"/>
          </a:xfrm>
          <a:prstGeom prst="rect">
            <a:avLst/>
          </a:prstGeom>
          <a:noFill/>
          <a:ln w="12700">
            <a:solidFill>
              <a:srgbClr val="B50946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34"/>
          <p:cNvSpPr>
            <a:spLocks noChangeShapeType="1"/>
          </p:cNvSpPr>
          <p:nvPr/>
        </p:nvSpPr>
        <p:spPr bwMode="auto">
          <a:xfrm>
            <a:off x="6438782" y="2692611"/>
            <a:ext cx="2300288" cy="715962"/>
          </a:xfrm>
          <a:prstGeom prst="line">
            <a:avLst/>
          </a:prstGeom>
          <a:noFill/>
          <a:ln w="12700">
            <a:solidFill>
              <a:srgbClr val="B5094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35"/>
          <p:cNvSpPr>
            <a:spLocks noChangeShapeType="1"/>
          </p:cNvSpPr>
          <p:nvPr/>
        </p:nvSpPr>
        <p:spPr bwMode="auto">
          <a:xfrm>
            <a:off x="6751522" y="2700550"/>
            <a:ext cx="5195887" cy="708025"/>
          </a:xfrm>
          <a:prstGeom prst="line">
            <a:avLst/>
          </a:prstGeom>
          <a:noFill/>
          <a:ln w="12700">
            <a:solidFill>
              <a:srgbClr val="B5094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36"/>
          <p:cNvSpPr>
            <a:spLocks noChangeShapeType="1"/>
          </p:cNvSpPr>
          <p:nvPr/>
        </p:nvSpPr>
        <p:spPr bwMode="auto">
          <a:xfrm>
            <a:off x="6438782" y="2975186"/>
            <a:ext cx="2300288" cy="3421062"/>
          </a:xfrm>
          <a:prstGeom prst="line">
            <a:avLst/>
          </a:prstGeom>
          <a:noFill/>
          <a:ln w="12700">
            <a:solidFill>
              <a:srgbClr val="B5094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38"/>
          <p:cNvSpPr>
            <a:spLocks noChangeShapeType="1"/>
          </p:cNvSpPr>
          <p:nvPr/>
        </p:nvSpPr>
        <p:spPr bwMode="auto">
          <a:xfrm>
            <a:off x="6751522" y="2967248"/>
            <a:ext cx="5195887" cy="3429000"/>
          </a:xfrm>
          <a:prstGeom prst="line">
            <a:avLst/>
          </a:prstGeom>
          <a:noFill/>
          <a:ln w="12700">
            <a:solidFill>
              <a:srgbClr val="B5094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53552" y="4889056"/>
            <a:ext cx="35885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Font typeface="Arial" charset="0"/>
              <a:buNone/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Lung radiographs:</a:t>
            </a:r>
          </a:p>
          <a:p>
            <a:pPr marL="0" lvl="1" eaLnBrk="1" hangingPunct="1">
              <a:buFont typeface="Arial" charset="0"/>
              <a:buNone/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2400 x 2400</a:t>
            </a:r>
          </a:p>
          <a:p>
            <a:pPr marL="0" lvl="1" eaLnBrk="1" hangingPunct="1">
              <a:buFont typeface="Arial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K. U. Leuven</a:t>
            </a:r>
          </a:p>
          <a:p>
            <a:pPr marL="0" lvl="1" eaLnBrk="1" hangingPunct="1">
              <a:buFont typeface="Arial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UZ Leuven Medical Imaging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37005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Quantization</a:t>
            </a:r>
          </a:p>
        </p:txBody>
      </p:sp>
      <p:pic>
        <p:nvPicPr>
          <p:cNvPr id="4" name="Picture 2" descr="quant4b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69" y="1813924"/>
            <a:ext cx="293846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quant6b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16" y="1808368"/>
            <a:ext cx="295275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quant8b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51" y="1813924"/>
            <a:ext cx="293846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3769" y="4214226"/>
            <a:ext cx="2938463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4 bits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09951" y="4214226"/>
            <a:ext cx="2938463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8 bits</a:t>
            </a:r>
            <a:endParaRPr lang="en-US">
              <a:latin typeface="Times New Roman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34716" y="4225337"/>
            <a:ext cx="2952751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7" rIns="91395" bIns="456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6 bits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3769" y="4709506"/>
            <a:ext cx="9596228" cy="445478"/>
          </a:xfrm>
        </p:spPr>
        <p:txBody>
          <a:bodyPr>
            <a:normAutofit/>
          </a:bodyPr>
          <a:lstStyle/>
          <a:p>
            <a:pPr marL="0" lvl="1" indent="0" eaLnBrk="1" hangingPunct="1">
              <a:buFont typeface="Arial" charset="0"/>
              <a:buNone/>
            </a:pPr>
            <a:r>
              <a:rPr lang="nl-BE" sz="2000" dirty="0"/>
              <a:t># possible gray levels (integers) for radiographic images: 4096 (12 bpp)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73769" y="5304705"/>
            <a:ext cx="10781159" cy="820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 fontAlgn="auto">
              <a:lnSpc>
                <a:spcPct val="150000"/>
              </a:lnSpc>
              <a:spcAft>
                <a:spcPts val="0"/>
              </a:spcAft>
              <a:buFont typeface="Arial" charset="0"/>
              <a:buNone/>
            </a:pPr>
            <a:r>
              <a:rPr lang="nl-BE" sz="1600" dirty="0"/>
              <a:t>Radiography: </a:t>
            </a:r>
            <a:r>
              <a:rPr lang="nl-BE" sz="1600" b="0" dirty="0"/>
              <a:t>2000x2000 pixels x 2 bytes per pixel = 8 MB/image</a:t>
            </a:r>
          </a:p>
          <a:p>
            <a:pPr marL="0" lvl="1" indent="0" fontAlgn="auto">
              <a:spcAft>
                <a:spcPts val="0"/>
              </a:spcAft>
              <a:buFont typeface="Arial" charset="0"/>
              <a:buNone/>
            </a:pPr>
            <a:r>
              <a:rPr lang="nl-BE" sz="1600" dirty="0"/>
              <a:t>CT: </a:t>
            </a:r>
            <a:r>
              <a:rPr lang="nl-BE" sz="1600" b="0" dirty="0"/>
              <a:t>512 x 512 pixels x 2 bytes per pixel x 1000 slices (images) (range: 200 – 3000) per scan = 500 MB per scan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9046" y="6300577"/>
            <a:ext cx="738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>
              <a:buFont typeface="Arial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K. U. Leuven, UZ Leuven Medical Imaging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20426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Image Addition &amp; Subtraction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10974773" y="6825053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/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fld id="{C7CF1A2C-9C50-4545-AC29-EBDA4B755C83}" type="slidenum">
              <a:rPr lang="nl-BE" sz="900" smtClean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nl-BE" sz="90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8025258" y="3864363"/>
            <a:ext cx="284163" cy="158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896237" y="1273561"/>
            <a:ext cx="284163" cy="1588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fmr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764350"/>
            <a:ext cx="2171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mri_averag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56" y="1764350"/>
            <a:ext cx="2181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abdomen_angio_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43" y="4100723"/>
            <a:ext cx="22193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abdomen_angio_ma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24" y="4100898"/>
            <a:ext cx="22193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abdomen_angio_d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56" y="4100898"/>
            <a:ext cx="22193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mr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5" y="1764349"/>
            <a:ext cx="2171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us 16"/>
          <p:cNvSpPr/>
          <p:nvPr/>
        </p:nvSpPr>
        <p:spPr>
          <a:xfrm>
            <a:off x="4138451" y="2681056"/>
            <a:ext cx="674703" cy="6747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 17"/>
          <p:cNvSpPr/>
          <p:nvPr/>
        </p:nvSpPr>
        <p:spPr>
          <a:xfrm>
            <a:off x="7332958" y="2681056"/>
            <a:ext cx="580238" cy="5802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7332958" y="4874043"/>
            <a:ext cx="580238" cy="5802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>
            <a:off x="4175339" y="4884157"/>
            <a:ext cx="601877" cy="6318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19046" y="6395463"/>
            <a:ext cx="738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>
              <a:buFont typeface="Arial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K. U. Leuven, UZ Leuven Medical Imaging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5865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10149" y="4121629"/>
            <a:ext cx="2171700" cy="2170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55" y="1767158"/>
            <a:ext cx="2179895" cy="2178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127" y="1775462"/>
            <a:ext cx="2166554" cy="2170112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4156059" y="4902210"/>
            <a:ext cx="640436" cy="595711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4100758" y="2681056"/>
            <a:ext cx="713358" cy="7133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Image Multiplication &amp; Division (Fourier Space)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894120" y="6340860"/>
            <a:ext cx="91315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/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400" dirty="0">
                <a:hlinkClick r:id="rId4"/>
              </a:rPr>
              <a:t>https://everydaymatters.rpi.edu/artificial-intelligence-makes-medical-images-clearer/#.XX5r2ShKiUk</a:t>
            </a:r>
            <a:r>
              <a:rPr lang="en-US" sz="1400" dirty="0"/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10974773" y="6825053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/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fld id="{C7CF1A2C-9C50-4545-AC29-EBDA4B755C83}" type="slidenum">
              <a:rPr lang="nl-BE" sz="900" smtClean="0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nl-BE" sz="900">
              <a:solidFill>
                <a:srgbClr val="8D8D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8025258" y="3864363"/>
            <a:ext cx="284163" cy="158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896237" y="1273561"/>
            <a:ext cx="284163" cy="1588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qual 17"/>
          <p:cNvSpPr/>
          <p:nvPr/>
        </p:nvSpPr>
        <p:spPr>
          <a:xfrm>
            <a:off x="7332958" y="2681056"/>
            <a:ext cx="580238" cy="5802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7332958" y="4874043"/>
            <a:ext cx="580238" cy="5802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10150" y="1775462"/>
            <a:ext cx="2171700" cy="2170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525" y="2823582"/>
            <a:ext cx="292949" cy="2912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525" y="5028432"/>
            <a:ext cx="292949" cy="291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25" y="4121150"/>
            <a:ext cx="2166554" cy="21701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456" y="4137646"/>
            <a:ext cx="2179895" cy="21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8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19913</TotalTime>
  <Words>1166</Words>
  <Application>Microsoft Office PowerPoint</Application>
  <PresentationFormat>Widescreen</PresentationFormat>
  <Paragraphs>173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Cambria Math</vt:lpstr>
      <vt:lpstr>Corbel</vt:lpstr>
      <vt:lpstr>Times New Roman</vt:lpstr>
      <vt:lpstr>Wingdings</vt:lpstr>
      <vt:lpstr>Wingdings 2</vt:lpstr>
      <vt:lpstr>Metro</vt:lpstr>
      <vt:lpstr>Image</vt:lpstr>
      <vt:lpstr>Equation</vt:lpstr>
      <vt:lpstr>PowerPoint Presentation</vt:lpstr>
      <vt:lpstr>Relevant Textbook Reading</vt:lpstr>
      <vt:lpstr>Textbook+</vt:lpstr>
      <vt:lpstr>Lecture+</vt:lpstr>
      <vt:lpstr>Outline</vt:lpstr>
      <vt:lpstr>Digitization</vt:lpstr>
      <vt:lpstr>Quantization</vt:lpstr>
      <vt:lpstr>Image Addition &amp; Subtraction</vt:lpstr>
      <vt:lpstr>Image Multiplication &amp; Division (Fourier Space)</vt:lpstr>
      <vt:lpstr>Outline</vt:lpstr>
      <vt:lpstr>Resolving Details with Clarity</vt:lpstr>
      <vt:lpstr>FWHM: Full Width at Half Maximum</vt:lpstr>
      <vt:lpstr>MTF: Modulation Transfer Function</vt:lpstr>
      <vt:lpstr>Axiomatic Approach</vt:lpstr>
      <vt:lpstr>Linear Shift-invariant System</vt:lpstr>
      <vt:lpstr>Axioms</vt:lpstr>
      <vt:lpstr>Deblurring: Nonlinear Correspondence</vt:lpstr>
      <vt:lpstr>Adversarial Learning for CT Super-resolution</vt:lpstr>
      <vt:lpstr>Ensemble Learning for MRI Super-resolution</vt:lpstr>
      <vt:lpstr>Outline</vt:lpstr>
      <vt:lpstr>Combination Formula</vt:lpstr>
      <vt:lpstr>Binomial Formula</vt:lpstr>
      <vt:lpstr>Poisson Distribution</vt:lpstr>
      <vt:lpstr>Poisson Distribution</vt:lpstr>
      <vt:lpstr>Poisson Becomes Gaussian for Large Mean</vt:lpstr>
      <vt:lpstr>Low-dose CT Image Denoising</vt:lpstr>
      <vt:lpstr>Noise2Noise</vt:lpstr>
      <vt:lpstr>Noise2Void</vt:lpstr>
      <vt:lpstr>Outline</vt:lpstr>
      <vt:lpstr>Instant Classic (Explained in BIBI)</vt:lpstr>
      <vt:lpstr>Observation: Mean Squared Error=225 </vt:lpstr>
      <vt:lpstr>Similarity: Luminance, Contrast, &amp; Structure</vt:lpstr>
      <vt:lpstr>Three Postulates</vt:lpstr>
      <vt:lpstr>Luminance Comparison</vt:lpstr>
      <vt:lpstr>Analysis on Luminance Term</vt:lpstr>
      <vt:lpstr>Contrast Comparison</vt:lpstr>
      <vt:lpstr>Structural Comparison</vt:lpstr>
      <vt:lpstr>SSIM</vt:lpstr>
      <vt:lpstr>SSIM in Working</vt:lpstr>
      <vt:lpstr>Axiomatic Approach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3060</cp:revision>
  <cp:lastPrinted>2012-03-08T21:40:16Z</cp:lastPrinted>
  <dcterms:created xsi:type="dcterms:W3CDTF">2006-10-23T16:36:06Z</dcterms:created>
  <dcterms:modified xsi:type="dcterms:W3CDTF">2021-09-21T02:17:44Z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