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4"/>
  </p:sldMasterIdLst>
  <p:notesMasterIdLst>
    <p:notesMasterId r:id="rId52"/>
  </p:notesMasterIdLst>
  <p:handoutMasterIdLst>
    <p:handoutMasterId r:id="rId53"/>
  </p:handoutMasterIdLst>
  <p:sldIdLst>
    <p:sldId id="1214" r:id="rId5"/>
    <p:sldId id="1581" r:id="rId6"/>
    <p:sldId id="1623" r:id="rId7"/>
    <p:sldId id="1753" r:id="rId8"/>
    <p:sldId id="1622" r:id="rId9"/>
    <p:sldId id="1742" r:id="rId10"/>
    <p:sldId id="1745" r:id="rId11"/>
    <p:sldId id="1743" r:id="rId12"/>
    <p:sldId id="1744" r:id="rId13"/>
    <p:sldId id="1746" r:id="rId14"/>
    <p:sldId id="1747" r:id="rId15"/>
    <p:sldId id="1719" r:id="rId16"/>
    <p:sldId id="1758" r:id="rId17"/>
    <p:sldId id="1544" r:id="rId18"/>
    <p:sldId id="1543" r:id="rId19"/>
    <p:sldId id="1545" r:id="rId20"/>
    <p:sldId id="1546" r:id="rId21"/>
    <p:sldId id="1547" r:id="rId22"/>
    <p:sldId id="1548" r:id="rId23"/>
    <p:sldId id="1549" r:id="rId24"/>
    <p:sldId id="1709" r:id="rId25"/>
    <p:sldId id="414" r:id="rId26"/>
    <p:sldId id="1872" r:id="rId27"/>
    <p:sldId id="1553" r:id="rId28"/>
    <p:sldId id="1780" r:id="rId29"/>
    <p:sldId id="490" r:id="rId30"/>
    <p:sldId id="1874" r:id="rId31"/>
    <p:sldId id="420" r:id="rId32"/>
    <p:sldId id="1728" r:id="rId33"/>
    <p:sldId id="1729" r:id="rId34"/>
    <p:sldId id="1783" r:id="rId35"/>
    <p:sldId id="1873" r:id="rId36"/>
    <p:sldId id="1777" r:id="rId37"/>
    <p:sldId id="1763" r:id="rId38"/>
    <p:sldId id="1782" r:id="rId39"/>
    <p:sldId id="1781" r:id="rId40"/>
    <p:sldId id="1764" r:id="rId41"/>
    <p:sldId id="1765" r:id="rId42"/>
    <p:sldId id="1766" r:id="rId43"/>
    <p:sldId id="1767" r:id="rId44"/>
    <p:sldId id="1768" r:id="rId45"/>
    <p:sldId id="1769" r:id="rId46"/>
    <p:sldId id="1572" r:id="rId47"/>
    <p:sldId id="1779" r:id="rId48"/>
    <p:sldId id="1784" r:id="rId49"/>
    <p:sldId id="1775" r:id="rId50"/>
    <p:sldId id="1778" r:id="rId51"/>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00FF"/>
    <a:srgbClr val="9900FF"/>
    <a:srgbClr val="33CC33"/>
    <a:srgbClr val="CC0000"/>
    <a:srgbClr val="FF9900"/>
    <a:srgbClr val="003366"/>
    <a:srgbClr val="CCFFFF"/>
    <a:srgbClr val="C5F3FF"/>
    <a:srgbClr val="00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7" autoAdjust="0"/>
    <p:restoredTop sz="86427" autoAdjust="0"/>
  </p:normalViewPr>
  <p:slideViewPr>
    <p:cSldViewPr snapToGrid="0">
      <p:cViewPr varScale="1">
        <p:scale>
          <a:sx n="51" d="100"/>
          <a:sy n="51" d="100"/>
        </p:scale>
        <p:origin x="452" y="34"/>
      </p:cViewPr>
      <p:guideLst>
        <p:guide orient="horz" pos="2160"/>
        <p:guide pos="3840"/>
      </p:guideLst>
    </p:cSldViewPr>
  </p:slideViewPr>
  <p:outlineViewPr>
    <p:cViewPr>
      <p:scale>
        <a:sx n="33" d="100"/>
        <a:sy n="33" d="100"/>
      </p:scale>
      <p:origin x="0" y="-5150"/>
    </p:cViewPr>
  </p:outlineViewPr>
  <p:notesTextViewPr>
    <p:cViewPr>
      <p:scale>
        <a:sx n="3" d="2"/>
        <a:sy n="3" d="2"/>
      </p:scale>
      <p:origin x="0" y="0"/>
    </p:cViewPr>
  </p:notesTextViewPr>
  <p:sorterViewPr>
    <p:cViewPr varScale="1">
      <p:scale>
        <a:sx n="1" d="1"/>
        <a:sy n="1" d="1"/>
      </p:scale>
      <p:origin x="0" y="-10858"/>
    </p:cViewPr>
  </p:sorterViewPr>
  <p:notesViewPr>
    <p:cSldViewPr snapToGrid="0">
      <p:cViewPr varScale="1">
        <p:scale>
          <a:sx n="68" d="100"/>
          <a:sy n="68" d="100"/>
        </p:scale>
        <p:origin x="3204" y="5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9334316-6637-4CE1-9B72-F0CA3A461E32}" type="datetimeFigureOut">
              <a:rPr lang="en-US" smtClean="0"/>
              <a:t>9/17/2021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5BF9BD-D9D2-4553-9EC6-6BBB2D7F9AFC}" type="slidenum">
              <a:rPr lang="en-US" smtClean="0"/>
              <a:t>‹#›</a:t>
            </a:fld>
            <a:endParaRPr lang="en-US"/>
          </a:p>
        </p:txBody>
      </p:sp>
    </p:spTree>
    <p:extLst>
      <p:ext uri="{BB962C8B-B14F-4D97-AF65-F5344CB8AC3E}">
        <p14:creationId xmlns:p14="http://schemas.microsoft.com/office/powerpoint/2010/main" val="15451180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512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9F30534E-9FB8-46AE-8E3B-5675B268AE6A}" type="slidenum">
              <a:rPr lang="en-US"/>
              <a:pPr/>
              <a:t>‹#›</a:t>
            </a:fld>
            <a:endParaRPr lang="en-US"/>
          </a:p>
        </p:txBody>
      </p:sp>
    </p:spTree>
    <p:extLst>
      <p:ext uri="{BB962C8B-B14F-4D97-AF65-F5344CB8AC3E}">
        <p14:creationId xmlns:p14="http://schemas.microsoft.com/office/powerpoint/2010/main" val="391361881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116"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116"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116"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116"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1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since Professor Wang has a conference today</a:t>
            </a:r>
            <a:r>
              <a:rPr lang="en-US" baseline="0" dirty="0"/>
              <a:t> out of town</a:t>
            </a:r>
            <a:r>
              <a:rPr lang="en-US" dirty="0"/>
              <a:t>, I will give this hands-on introduction</a:t>
            </a:r>
            <a:r>
              <a:rPr lang="en-US" baseline="0" dirty="0"/>
              <a:t> based on this PPT we prepared together. As he mentioned last time,</a:t>
            </a:r>
            <a:r>
              <a:rPr lang="en-US" dirty="0"/>
              <a:t> we will have deep learning final projects by the end of the semester. Tentatively, we will have five lectures on deep learning hands-on,</a:t>
            </a:r>
            <a:r>
              <a:rPr lang="en-US" baseline="0" dirty="0"/>
              <a:t> including this one</a:t>
            </a:r>
            <a:r>
              <a:rPr lang="en-US" dirty="0"/>
              <a:t>.</a:t>
            </a:r>
          </a:p>
        </p:txBody>
      </p:sp>
      <p:sp>
        <p:nvSpPr>
          <p:cNvPr id="4" name="Slide Number Placeholder 3"/>
          <p:cNvSpPr>
            <a:spLocks noGrp="1"/>
          </p:cNvSpPr>
          <p:nvPr>
            <p:ph type="sldNum" sz="quarter" idx="5"/>
          </p:nvPr>
        </p:nvSpPr>
        <p:spPr/>
        <p:txBody>
          <a:bodyPr/>
          <a:lstStyle/>
          <a:p>
            <a:fld id="{9F30534E-9FB8-46AE-8E3B-5675B268AE6A}" type="slidenum">
              <a:rPr lang="en-US" smtClean="0"/>
              <a:pPr/>
              <a:t>1</a:t>
            </a:fld>
            <a:endParaRPr lang="en-US"/>
          </a:p>
        </p:txBody>
      </p:sp>
    </p:spTree>
    <p:extLst>
      <p:ext uri="{BB962C8B-B14F-4D97-AF65-F5344CB8AC3E}">
        <p14:creationId xmlns:p14="http://schemas.microsoft.com/office/powerpoint/2010/main" val="1948215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30534E-9FB8-46AE-8E3B-5675B268AE6A}" type="slidenum">
              <a:rPr lang="en-US" smtClean="0"/>
              <a:pPr/>
              <a:t>13</a:t>
            </a:fld>
            <a:endParaRPr lang="en-US"/>
          </a:p>
        </p:txBody>
      </p:sp>
    </p:spTree>
    <p:extLst>
      <p:ext uri="{BB962C8B-B14F-4D97-AF65-F5344CB8AC3E}">
        <p14:creationId xmlns:p14="http://schemas.microsoft.com/office/powerpoint/2010/main" val="899375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Specifically, we proposed to replace the inner product in the conventional artificial neuron with a quadratic operation by multiplying two different inner products together for the same input vector, and then add another quadratic function of the input vector.</a:t>
            </a:r>
          </a:p>
        </p:txBody>
      </p:sp>
      <p:sp>
        <p:nvSpPr>
          <p:cNvPr id="4" name="Slide Number Placeholder 3"/>
          <p:cNvSpPr>
            <a:spLocks noGrp="1"/>
          </p:cNvSpPr>
          <p:nvPr>
            <p:ph type="sldNum" sz="quarter" idx="5"/>
          </p:nvPr>
        </p:nvSpPr>
        <p:spPr/>
        <p:txBody>
          <a:bodyPr/>
          <a:lstStyle/>
          <a:p>
            <a:fld id="{A7A875AE-195C-4CA6-9755-81B74488F66E}" type="slidenum">
              <a:rPr lang="en-US" smtClean="0"/>
              <a:t>22</a:t>
            </a:fld>
            <a:endParaRPr lang="en-US"/>
          </a:p>
        </p:txBody>
      </p:sp>
    </p:spTree>
    <p:extLst>
      <p:ext uri="{BB962C8B-B14F-4D97-AF65-F5344CB8AC3E}">
        <p14:creationId xmlns:p14="http://schemas.microsoft.com/office/powerpoint/2010/main" val="1197526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 conventional neuron cannot implement the XOR gate. In contrast, our quadratic neuron can implement a hyperbolic function and directly implement the XOR gate. As a matter of fact, our quadratic neuron can be adapted to implement any two-dimensional logic function. Along this direction, we believe that many kinds of artificial neurons can be designed.  Hinton’s Capsule idea is in a similar spirit.</a:t>
            </a:r>
          </a:p>
          <a:p>
            <a:endParaRPr lang="en-US" dirty="0"/>
          </a:p>
        </p:txBody>
      </p:sp>
      <p:sp>
        <p:nvSpPr>
          <p:cNvPr id="4" name="Slide Number Placeholder 3"/>
          <p:cNvSpPr>
            <a:spLocks noGrp="1"/>
          </p:cNvSpPr>
          <p:nvPr>
            <p:ph type="sldNum" sz="quarter" idx="5"/>
          </p:nvPr>
        </p:nvSpPr>
        <p:spPr/>
        <p:txBody>
          <a:bodyPr/>
          <a:lstStyle/>
          <a:p>
            <a:fld id="{A7A875AE-195C-4CA6-9755-81B74488F66E}" type="slidenum">
              <a:rPr lang="en-US" smtClean="0"/>
              <a:t>23</a:t>
            </a:fld>
            <a:endParaRPr lang="en-US"/>
          </a:p>
        </p:txBody>
      </p:sp>
    </p:spTree>
    <p:extLst>
      <p:ext uri="{BB962C8B-B14F-4D97-AF65-F5344CB8AC3E}">
        <p14:creationId xmlns:p14="http://schemas.microsoft.com/office/powerpoint/2010/main" val="987043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the perspective of the De Morgan’s law, the negation of a disjunction is the conjunction of the negations. inspired by this duality, we systematically analyzed the family of ReLU networks, and proved that the width and depth of ReLU networks are quasi-equivalent for either classification or regression tasks. If you are interested, please take a look at this paper for mathematical details, including several theorems and proofs.</a:t>
            </a:r>
          </a:p>
        </p:txBody>
      </p:sp>
      <p:sp>
        <p:nvSpPr>
          <p:cNvPr id="4" name="Slide Number Placeholder 3"/>
          <p:cNvSpPr>
            <a:spLocks noGrp="1"/>
          </p:cNvSpPr>
          <p:nvPr>
            <p:ph type="sldNum" sz="quarter" idx="5"/>
          </p:nvPr>
        </p:nvSpPr>
        <p:spPr/>
        <p:txBody>
          <a:bodyPr/>
          <a:lstStyle/>
          <a:p>
            <a:fld id="{A7A875AE-195C-4CA6-9755-81B74488F66E}" type="slidenum">
              <a:rPr lang="en-US" smtClean="0"/>
              <a:t>26</a:t>
            </a:fld>
            <a:endParaRPr lang="en-US"/>
          </a:p>
        </p:txBody>
      </p:sp>
    </p:spTree>
    <p:extLst>
      <p:ext uri="{BB962C8B-B14F-4D97-AF65-F5344CB8AC3E}">
        <p14:creationId xmlns:p14="http://schemas.microsoft.com/office/powerpoint/2010/main" val="3174704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Since our quadratic neurons are continuous instead of being binary, we tend to consider them as fuzzy logic gates. Hence, a deep neural network is nothing but a deep fuzzy logic system. A digit recognition network is shown in this diagram, where the size of a quadratic neuron indicates its relative importance, while the color of a quadratic neuron shows the type of its fuzzy logic operation, for example, hyperbolic or parabolic, as determined via spectral analysis.</a:t>
            </a:r>
          </a:p>
          <a:p>
            <a:endParaRPr lang="en-US" dirty="0"/>
          </a:p>
        </p:txBody>
      </p:sp>
      <p:sp>
        <p:nvSpPr>
          <p:cNvPr id="4" name="Slide Number Placeholder 3"/>
          <p:cNvSpPr>
            <a:spLocks noGrp="1"/>
          </p:cNvSpPr>
          <p:nvPr>
            <p:ph type="sldNum" sz="quarter" idx="5"/>
          </p:nvPr>
        </p:nvSpPr>
        <p:spPr/>
        <p:txBody>
          <a:bodyPr/>
          <a:lstStyle/>
          <a:p>
            <a:fld id="{A7A875AE-195C-4CA6-9755-81B74488F66E}" type="slidenum">
              <a:rPr lang="en-US" smtClean="0"/>
              <a:t>28</a:t>
            </a:fld>
            <a:endParaRPr lang="en-US"/>
          </a:p>
        </p:txBody>
      </p:sp>
    </p:spTree>
    <p:extLst>
      <p:ext uri="{BB962C8B-B14F-4D97-AF65-F5344CB8AC3E}">
        <p14:creationId xmlns:p14="http://schemas.microsoft.com/office/powerpoint/2010/main" val="244115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30534E-9FB8-46AE-8E3B-5675B268AE6A}" type="slidenum">
              <a:rPr lang="en-US" smtClean="0"/>
              <a:pPr/>
              <a:t>31</a:t>
            </a:fld>
            <a:endParaRPr lang="en-US"/>
          </a:p>
        </p:txBody>
      </p:sp>
    </p:spTree>
    <p:extLst>
      <p:ext uri="{BB962C8B-B14F-4D97-AF65-F5344CB8AC3E}">
        <p14:creationId xmlns:p14="http://schemas.microsoft.com/office/powerpoint/2010/main" val="2638202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since Professor Wang has a conference today</a:t>
            </a:r>
            <a:r>
              <a:rPr lang="en-US" baseline="0" dirty="0"/>
              <a:t> out of town</a:t>
            </a:r>
            <a:r>
              <a:rPr lang="en-US" dirty="0"/>
              <a:t>, I will give this hands-on introduction</a:t>
            </a:r>
            <a:r>
              <a:rPr lang="en-US" baseline="0" dirty="0"/>
              <a:t> based on this PPT we prepared together. As he mentioned last time,</a:t>
            </a:r>
            <a:r>
              <a:rPr lang="en-US" dirty="0"/>
              <a:t> we will have deep learning final projects by the end of the semester. Tentatively, we will have five lectures on deep learning hands-on,</a:t>
            </a:r>
            <a:r>
              <a:rPr lang="en-US" baseline="0" dirty="0"/>
              <a:t> including this one</a:t>
            </a:r>
            <a:r>
              <a:rPr lang="en-US" dirty="0"/>
              <a:t>.</a:t>
            </a:r>
          </a:p>
        </p:txBody>
      </p:sp>
      <p:sp>
        <p:nvSpPr>
          <p:cNvPr id="4" name="Slide Number Placeholder 3"/>
          <p:cNvSpPr>
            <a:spLocks noGrp="1"/>
          </p:cNvSpPr>
          <p:nvPr>
            <p:ph type="sldNum" sz="quarter" idx="5"/>
          </p:nvPr>
        </p:nvSpPr>
        <p:spPr/>
        <p:txBody>
          <a:bodyPr/>
          <a:lstStyle/>
          <a:p>
            <a:fld id="{9F30534E-9FB8-46AE-8E3B-5675B268AE6A}" type="slidenum">
              <a:rPr lang="en-US" smtClean="0"/>
              <a:pPr/>
              <a:t>32</a:t>
            </a:fld>
            <a:endParaRPr lang="en-US"/>
          </a:p>
        </p:txBody>
      </p:sp>
    </p:spTree>
    <p:extLst>
      <p:ext uri="{BB962C8B-B14F-4D97-AF65-F5344CB8AC3E}">
        <p14:creationId xmlns:p14="http://schemas.microsoft.com/office/powerpoint/2010/main" val="1948215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looks like it is missing one of the ‘flatten’ or ‘pooling’ layers at the end to me. I can only count 7 layers (excluding the ‘input’ layer) in this network, but the slide prior shows eight. Also, why does the 2</a:t>
            </a:r>
            <a:r>
              <a:rPr lang="en-US" baseline="30000" dirty="0"/>
              <a:t>nd</a:t>
            </a:r>
            <a:r>
              <a:rPr lang="en-US" dirty="0"/>
              <a:t> conv2d layer not increase the data size by a factor of 128? Is only one filter being applied to each ‘image’ from the previous layer?</a:t>
            </a:r>
          </a:p>
        </p:txBody>
      </p:sp>
      <p:sp>
        <p:nvSpPr>
          <p:cNvPr id="4" name="Slide Number Placeholder 3"/>
          <p:cNvSpPr>
            <a:spLocks noGrp="1"/>
          </p:cNvSpPr>
          <p:nvPr>
            <p:ph type="sldNum" sz="quarter" idx="5"/>
          </p:nvPr>
        </p:nvSpPr>
        <p:spPr/>
        <p:txBody>
          <a:bodyPr/>
          <a:lstStyle/>
          <a:p>
            <a:fld id="{9F30534E-9FB8-46AE-8E3B-5675B268AE6A}" type="slidenum">
              <a:rPr lang="en-US" smtClean="0"/>
              <a:pPr/>
              <a:t>44</a:t>
            </a:fld>
            <a:endParaRPr lang="en-US"/>
          </a:p>
        </p:txBody>
      </p:sp>
    </p:spTree>
    <p:extLst>
      <p:ext uri="{BB962C8B-B14F-4D97-AF65-F5344CB8AC3E}">
        <p14:creationId xmlns:p14="http://schemas.microsoft.com/office/powerpoint/2010/main" val="2600245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E70BB656-96AB-4B78-8EA5-C82FE78C7608}" type="datetime1">
              <a:rPr lang="en-US" smtClean="0"/>
              <a:t>9/17/2021</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26A09340-0AFB-4924-A558-5568C0609C8B}" type="slidenum">
              <a:rPr lang="en-US" smtClean="0"/>
              <a:t>‹#›</a:t>
            </a:fld>
            <a:endParaRPr lang="en-US"/>
          </a:p>
        </p:txBody>
      </p:sp>
      <p:sp>
        <p:nvSpPr>
          <p:cNvPr id="8" name="Titl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a:t>Click to edit Master title style</a:t>
            </a:r>
          </a:p>
        </p:txBody>
      </p:sp>
      <p:sp>
        <p:nvSpPr>
          <p:cNvPr id="9" name="Subtitle 8"/>
          <p:cNvSpPr>
            <a:spLocks noGrp="1"/>
          </p:cNvSpPr>
          <p:nvPr>
            <p:ph type="subTitle" idx="1"/>
          </p:nvPr>
        </p:nvSpPr>
        <p:spPr>
          <a:xfrm>
            <a:off x="1219200" y="2834640"/>
            <a:ext cx="103632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Tree>
    <p:extLst>
      <p:ext uri="{BB962C8B-B14F-4D97-AF65-F5344CB8AC3E}">
        <p14:creationId xmlns:p14="http://schemas.microsoft.com/office/powerpoint/2010/main" val="3717743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00ACAD0C-DDA8-41F8-B355-8FC9FC1D91D6}" type="datetime1">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DFABA215-C6CD-4E2F-96B1-2280DCFBB8B3}" type="slidenum">
              <a:rPr lang="en-US" smtClean="0"/>
              <a:pPr>
                <a:defRPr/>
              </a:pPr>
              <a:t>‹#›</a:t>
            </a:fld>
            <a:endParaRPr lang="en-US"/>
          </a:p>
        </p:txBody>
      </p:sp>
    </p:spTree>
    <p:extLst>
      <p:ext uri="{BB962C8B-B14F-4D97-AF65-F5344CB8AC3E}">
        <p14:creationId xmlns:p14="http://schemas.microsoft.com/office/powerpoint/2010/main" val="2346643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4"/>
            <a:ext cx="2641600" cy="5851525"/>
          </a:xfrm>
        </p:spPr>
        <p:txBody>
          <a:bodyPr vert="eaVert" anchor="ctr"/>
          <a:lstStyle/>
          <a:p>
            <a:r>
              <a:rPr kumimoji="0" lang="en-US"/>
              <a:t>Click to edit Master title style</a:t>
            </a:r>
          </a:p>
        </p:txBody>
      </p:sp>
      <p:sp>
        <p:nvSpPr>
          <p:cNvPr id="3" name="Vertical Text Placeholder 2"/>
          <p:cNvSpPr>
            <a:spLocks noGrp="1"/>
          </p:cNvSpPr>
          <p:nvPr>
            <p:ph type="body" orient="vert" idx="1"/>
          </p:nvPr>
        </p:nvSpPr>
        <p:spPr>
          <a:xfrm>
            <a:off x="812800" y="274644"/>
            <a:ext cx="7823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8C40C58-476B-4006-B784-E343E3609029}" type="datetime1">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58083724-F38A-4329-8323-400DF434F34B}" type="slidenum">
              <a:rPr lang="en-US" smtClean="0"/>
              <a:pPr>
                <a:defRPr/>
              </a:pPr>
              <a:t>‹#›</a:t>
            </a:fld>
            <a:endParaRPr lang="en-US"/>
          </a:p>
        </p:txBody>
      </p:sp>
    </p:spTree>
    <p:extLst>
      <p:ext uri="{BB962C8B-B14F-4D97-AF65-F5344CB8AC3E}">
        <p14:creationId xmlns:p14="http://schemas.microsoft.com/office/powerpoint/2010/main" val="1863096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426464"/>
          </a:xfrm>
          <a:solidFill>
            <a:schemeClr val="accent4">
              <a:lumMod val="20000"/>
              <a:lumOff val="80000"/>
            </a:schemeClr>
          </a:solidFill>
        </p:spPr>
        <p:txBody>
          <a:bodyPr anchor="ctr"/>
          <a:lstStyle>
            <a:lvl1pPr>
              <a:defRPr sz="4000"/>
            </a:lvl1pPr>
          </a:lstStyle>
          <a:p>
            <a:r>
              <a:rPr kumimoji="0" lang="en-US" dirty="0"/>
              <a:t>Click to Edit Master Title Style</a:t>
            </a:r>
          </a:p>
        </p:txBody>
      </p:sp>
      <p:sp>
        <p:nvSpPr>
          <p:cNvPr id="3" name="Content Placeholder 2"/>
          <p:cNvSpPr>
            <a:spLocks noGrp="1"/>
          </p:cNvSpPr>
          <p:nvPr>
            <p:ph idx="1"/>
          </p:nvPr>
        </p:nvSpPr>
        <p:spPr/>
        <p:txBody>
          <a:bodyPr/>
          <a:lstStyle>
            <a:lvl1pPr marL="411480" indent="-342900">
              <a:buFont typeface="Arial" panose="020B0604020202020204" pitchFamily="34" charset="0"/>
              <a:buChar char="•"/>
              <a:defRPr/>
            </a:lvl1pPr>
            <a:lvl2pPr marL="740664" indent="-285750">
              <a:buFont typeface="Arial" panose="020B0604020202020204" pitchFamily="34" charset="0"/>
              <a:buChar char="•"/>
              <a:defRPr/>
            </a:lvl2pPr>
            <a:lvl3pPr marL="996696" indent="-228600">
              <a:buFont typeface="Arial" panose="020B0604020202020204" pitchFamily="34" charset="0"/>
              <a:buChar char="•"/>
              <a:defRPr/>
            </a:lvl3pPr>
            <a:lvl4pPr marL="1261872" indent="-228600">
              <a:buFont typeface="Arial" panose="020B0604020202020204" pitchFamily="34" charset="0"/>
              <a:buChar char="•"/>
              <a:defRPr/>
            </a:lvl4pPr>
            <a:lvl5pPr marL="1481328" indent="-210312">
              <a:buFont typeface="Arial" panose="020B0604020202020204" pitchFamily="34" charset="0"/>
              <a:buChar char="•"/>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218136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6438603" y="1073888"/>
            <a:ext cx="5762848"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Freeform 14"/>
          <p:cNvSpPr>
            <a:spLocks/>
          </p:cNvSpPr>
          <p:nvPr/>
        </p:nvSpPr>
        <p:spPr bwMode="auto">
          <a:xfrm>
            <a:off x="498621" y="0"/>
            <a:ext cx="7352715"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5236414">
            <a:off x="6635304" y="1285480"/>
            <a:ext cx="4114800" cy="158496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Freeform 16"/>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Freeform 17"/>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Freeform 18"/>
          <p:cNvSpPr>
            <a:spLocks/>
          </p:cNvSpPr>
          <p:nvPr/>
        </p:nvSpPr>
        <p:spPr bwMode="auto">
          <a:xfrm>
            <a:off x="7931154" y="4246568"/>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Freeform 19"/>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1" name="Freeform 20"/>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Freeform 21"/>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3" name="Freeform 22"/>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4" name="Freeform 23"/>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5" name="Freeform 24"/>
          <p:cNvSpPr>
            <a:spLocks/>
          </p:cNvSpPr>
          <p:nvPr/>
        </p:nvSpPr>
        <p:spPr bwMode="auto">
          <a:xfrm>
            <a:off x="489099"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6" name="Freeform 25"/>
          <p:cNvSpPr>
            <a:spLocks/>
          </p:cNvSpPr>
          <p:nvPr/>
        </p:nvSpPr>
        <p:spPr bwMode="auto">
          <a:xfrm>
            <a:off x="489099"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Freeform 26"/>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3" name="Text Placeholder 2"/>
          <p:cNvSpPr>
            <a:spLocks noGrp="1"/>
          </p:cNvSpPr>
          <p:nvPr>
            <p:ph type="body" idx="1"/>
          </p:nvPr>
        </p:nvSpPr>
        <p:spPr>
          <a:xfrm>
            <a:off x="942536" y="1351672"/>
            <a:ext cx="7624064"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4739A26-BFCB-49C7-BDA3-6C4EAADC5527}" type="datetime1">
              <a:rPr lang="en-US" smtClean="0"/>
              <a:t>9/17/2021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B224DB9F-C2A9-4DA1-8168-14E954073F73}" type="slidenum">
              <a:rPr lang="en-US" smtClean="0"/>
              <a:pPr>
                <a:defRPr/>
              </a:pPr>
              <a:t>‹#›</a:t>
            </a:fld>
            <a:endParaRPr lang="en-US"/>
          </a:p>
        </p:txBody>
      </p:sp>
      <p:sp>
        <p:nvSpPr>
          <p:cNvPr id="7" name="Rectangle 6"/>
          <p:cNvSpPr/>
          <p:nvPr/>
        </p:nvSpPr>
        <p:spPr>
          <a:xfrm>
            <a:off x="484213" y="402269"/>
            <a:ext cx="1133856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kumimoji="0" lang="en-US"/>
              <a:t>Click to edit Master title style</a:t>
            </a:r>
          </a:p>
        </p:txBody>
      </p:sp>
      <p:sp>
        <p:nvSpPr>
          <p:cNvPr id="8" name="Rectangle 7"/>
          <p:cNvSpPr/>
          <p:nvPr/>
        </p:nvSpPr>
        <p:spPr>
          <a:xfrm flipH="1">
            <a:off x="495384"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flipH="1">
            <a:off x="548145"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flipH="1">
            <a:off x="59793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H="1">
            <a:off x="635603" y="680477"/>
            <a:ext cx="1219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67304" y="680477"/>
            <a:ext cx="48768"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2639271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kumimoji="0" lang="en-US"/>
              <a:t>Click to edit Master title style</a:t>
            </a:r>
          </a:p>
        </p:txBody>
      </p:sp>
      <p:sp>
        <p:nvSpPr>
          <p:cNvPr id="3" name="Content Placeholder 2"/>
          <p:cNvSpPr>
            <a:spLocks noGrp="1"/>
          </p:cNvSpPr>
          <p:nvPr>
            <p:ph sz="half" idx="1"/>
          </p:nvPr>
        </p:nvSpPr>
        <p:spPr>
          <a:xfrm>
            <a:off x="619125" y="1770506"/>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207125" y="1770506"/>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84DAFE1-5DCF-4C10-81B8-B7CC92F60F92}" type="datetime1">
              <a:rPr lang="en-US" smtClean="0"/>
              <a:t>9/17/2021</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F6E4DA1F-CCFE-42FC-8C6A-1168F5C4F1A0}" type="slidenum">
              <a:rPr lang="en-US" smtClean="0"/>
              <a:pPr>
                <a:defRPr/>
              </a:pPr>
              <a:t>‹#›</a:t>
            </a:fld>
            <a:endParaRPr lang="en-US"/>
          </a:p>
        </p:txBody>
      </p:sp>
      <p:pic>
        <p:nvPicPr>
          <p:cNvPr id="8" name="Picture 7"/>
          <p:cNvPicPr>
            <a:picLocks noChangeAspect="1"/>
          </p:cNvPicPr>
          <p:nvPr userDrawn="1"/>
        </p:nvPicPr>
        <p:blipFill>
          <a:blip r:embed="rId2"/>
          <a:stretch>
            <a:fillRect/>
          </a:stretch>
        </p:blipFill>
        <p:spPr>
          <a:xfrm>
            <a:off x="10939020" y="6446496"/>
            <a:ext cx="520237" cy="335309"/>
          </a:xfrm>
          <a:prstGeom prst="rect">
            <a:avLst/>
          </a:prstGeom>
        </p:spPr>
      </p:pic>
    </p:spTree>
    <p:extLst>
      <p:ext uri="{BB962C8B-B14F-4D97-AF65-F5344CB8AC3E}">
        <p14:creationId xmlns:p14="http://schemas.microsoft.com/office/powerpoint/2010/main" val="3776347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70"/>
            <a:ext cx="11822773"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673099" y="512064"/>
            <a:ext cx="10363200" cy="914400"/>
          </a:xfrm>
        </p:spPr>
        <p:txBody>
          <a:bodyPr anchor="t"/>
          <a:lstStyle>
            <a:lvl1pPr>
              <a:defRPr sz="4000"/>
            </a:lvl1pPr>
            <a:extLst/>
          </a:lstStyle>
          <a:p>
            <a:r>
              <a:rPr kumimoji="0"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70"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70" y="2459037"/>
            <a:ext cx="5389033"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82F1B744-4202-4B78-8640-C8EB1C667614}" type="datetime1">
              <a:rPr lang="en-US" smtClean="0"/>
              <a:t>9/17/2021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defRPr/>
            </a:pPr>
            <a:fld id="{D69046C9-A841-4F2A-9FD5-0D30883EBC7D}" type="slidenum">
              <a:rPr lang="en-US" smtClean="0"/>
              <a:pPr>
                <a:defRPr/>
              </a:pPr>
              <a:t>‹#›</a:t>
            </a:fld>
            <a:endParaRPr lang="en-US"/>
          </a:p>
        </p:txBody>
      </p:sp>
      <p:sp>
        <p:nvSpPr>
          <p:cNvPr id="16" name="Rectangle 15"/>
          <p:cNvSpPr/>
          <p:nvPr/>
        </p:nvSpPr>
        <p:spPr>
          <a:xfrm>
            <a:off x="117053" y="680477"/>
            <a:ext cx="6096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7" name="Rectangle 16"/>
          <p:cNvSpPr/>
          <p:nvPr/>
        </p:nvSpPr>
        <p:spPr>
          <a:xfrm>
            <a:off x="6307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Rectangle 17"/>
          <p:cNvSpPr/>
          <p:nvPr/>
        </p:nvSpPr>
        <p:spPr>
          <a:xfrm>
            <a:off x="37669"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Rectangle 19"/>
          <p:cNvSpPr/>
          <p:nvPr/>
        </p:nvSpPr>
        <p:spPr>
          <a:xfrm flipH="1">
            <a:off x="199693"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Rectangle 20"/>
          <p:cNvSpPr/>
          <p:nvPr/>
        </p:nvSpPr>
        <p:spPr>
          <a:xfrm flipH="1">
            <a:off x="252455"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Rectangle 21"/>
          <p:cNvSpPr/>
          <p:nvPr/>
        </p:nvSpPr>
        <p:spPr>
          <a:xfrm flipH="1">
            <a:off x="302243"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flipH="1">
            <a:off x="339912" y="680477"/>
            <a:ext cx="1219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0" name="Rectangle 29"/>
          <p:cNvSpPr/>
          <p:nvPr/>
        </p:nvSpPr>
        <p:spPr>
          <a:xfrm>
            <a:off x="371613" y="680477"/>
            <a:ext cx="48768"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Tree>
    <p:extLst>
      <p:ext uri="{BB962C8B-B14F-4D97-AF65-F5344CB8AC3E}">
        <p14:creationId xmlns:p14="http://schemas.microsoft.com/office/powerpoint/2010/main" val="3139642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kumimoji="0" lang="en-US"/>
              <a:t>Click to edit Master title style</a:t>
            </a:r>
          </a:p>
        </p:txBody>
      </p:sp>
      <p:sp>
        <p:nvSpPr>
          <p:cNvPr id="3" name="Date Placeholder 2"/>
          <p:cNvSpPr>
            <a:spLocks noGrp="1"/>
          </p:cNvSpPr>
          <p:nvPr>
            <p:ph type="dt" sz="half" idx="10"/>
          </p:nvPr>
        </p:nvSpPr>
        <p:spPr/>
        <p:txBody>
          <a:bodyPr/>
          <a:lstStyle/>
          <a:p>
            <a:fld id="{B1B8773A-30F8-4BFE-9C82-4AED503D8992}" type="datetime1">
              <a:rPr lang="en-US" smtClean="0"/>
              <a:t>9/17/2021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946E770A-854C-46B1-A8DF-99DCD4C291EA}" type="slidenum">
              <a:rPr lang="en-US" smtClean="0"/>
              <a:pPr>
                <a:defRPr/>
              </a:pPr>
              <a:t>‹#›</a:t>
            </a:fld>
            <a:endParaRPr lang="en-US" dirty="0"/>
          </a:p>
        </p:txBody>
      </p:sp>
    </p:spTree>
    <p:extLst>
      <p:ext uri="{BB962C8B-B14F-4D97-AF65-F5344CB8AC3E}">
        <p14:creationId xmlns:p14="http://schemas.microsoft.com/office/powerpoint/2010/main" val="1521906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FF4151-F107-4210-85EB-AF6F1712F0F0}" type="datetime1">
              <a:rPr lang="en-US" smtClean="0"/>
              <a:t>9/17/2021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AEB4FD61-213A-40C2-9122-0632383D12D8}" type="slidenum">
              <a:rPr lang="en-US" smtClean="0"/>
              <a:pPr>
                <a:defRPr/>
              </a:pPr>
              <a:t>‹#›</a:t>
            </a:fld>
            <a:endParaRPr lang="en-US"/>
          </a:p>
        </p:txBody>
      </p:sp>
    </p:spTree>
    <p:extLst>
      <p:ext uri="{BB962C8B-B14F-4D97-AF65-F5344CB8AC3E}">
        <p14:creationId xmlns:p14="http://schemas.microsoft.com/office/powerpoint/2010/main" val="2645251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kumimoji="0"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F0A16DEE-364E-4BA0-AFFE-B3858B53AE08}" type="datetime1">
              <a:rPr lang="en-US" smtClean="0"/>
              <a:t>9/17/2021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9DDC8ED9-5CFF-48E8-9D63-1C87EF331A7A}" type="slidenum">
              <a:rPr lang="en-US" smtClean="0"/>
              <a:pPr>
                <a:defRPr/>
              </a:pPr>
              <a:t>‹#›</a:t>
            </a:fld>
            <a:endParaRPr lang="en-US"/>
          </a:p>
        </p:txBody>
      </p:sp>
    </p:spTree>
    <p:extLst>
      <p:ext uri="{BB962C8B-B14F-4D97-AF65-F5344CB8AC3E}">
        <p14:creationId xmlns:p14="http://schemas.microsoft.com/office/powerpoint/2010/main" val="3472054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490709" y="0"/>
            <a:ext cx="1170432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9" name="Straight Connector 8"/>
          <p:cNvCxnSpPr/>
          <p:nvPr/>
        </p:nvCxnSpPr>
        <p:spPr>
          <a:xfrm flipV="1">
            <a:off x="484261" y="1885028"/>
            <a:ext cx="11710163"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11374905" y="1197789"/>
            <a:ext cx="132763" cy="171288"/>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6"/>
            <a:ext cx="9144000" cy="701749"/>
          </a:xfrm>
        </p:spPr>
        <p:txBody>
          <a:bodyPr anchor="b"/>
          <a:lstStyle>
            <a:lvl1pPr algn="l">
              <a:buNone/>
              <a:defRPr sz="2100" b="0"/>
            </a:lvl1pPr>
            <a:extLst/>
          </a:lstStyle>
          <a:p>
            <a:r>
              <a:rPr kumimoji="0"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lstStyle>
            <a:lvl1pPr marL="0" indent="0">
              <a:buNone/>
              <a:defRPr sz="3200"/>
            </a:lvl1pPr>
            <a:extLst/>
          </a:lstStyle>
          <a:p>
            <a:r>
              <a:rPr kumimoji="0" lang="en-US"/>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grpSp>
        <p:nvGrpSpPr>
          <p:cNvPr id="14" name="Group 13"/>
          <p:cNvGrpSpPr/>
          <p:nvPr/>
        </p:nvGrpSpPr>
        <p:grpSpPr>
          <a:xfrm rot="5400000">
            <a:off x="11578105" y="1350189"/>
            <a:ext cx="132763" cy="171288"/>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11115581" y="1453352"/>
            <a:ext cx="132763" cy="171288"/>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8636000" y="55499"/>
            <a:ext cx="2844800" cy="365125"/>
          </a:xfrm>
        </p:spPr>
        <p:txBody>
          <a:bodyPr/>
          <a:lstStyle/>
          <a:p>
            <a:fld id="{3425B349-B583-4A5D-98C2-DCEC0016445A}" type="datetime1">
              <a:rPr lang="en-US" smtClean="0"/>
              <a:t>9/17/2021</a:t>
            </a:fld>
            <a:endParaRPr lang="en-US"/>
          </a:p>
        </p:txBody>
      </p:sp>
      <p:sp>
        <p:nvSpPr>
          <p:cNvPr id="6" name="Footer Placeholder 5"/>
          <p:cNvSpPr>
            <a:spLocks noGrp="1"/>
          </p:cNvSpPr>
          <p:nvPr>
            <p:ph type="ftr" sz="quarter" idx="11"/>
          </p:nvPr>
        </p:nvSpPr>
        <p:spPr>
          <a:xfrm>
            <a:off x="1219200" y="55499"/>
            <a:ext cx="7416800" cy="365125"/>
          </a:xfrm>
        </p:spPr>
        <p:txBody>
          <a:bodyPr/>
          <a:lstStyle/>
          <a:p>
            <a:endParaRPr lang="en-US"/>
          </a:p>
        </p:txBody>
      </p:sp>
      <p:sp>
        <p:nvSpPr>
          <p:cNvPr id="7" name="Slide Number Placeholder 6"/>
          <p:cNvSpPr>
            <a:spLocks noGrp="1"/>
          </p:cNvSpPr>
          <p:nvPr>
            <p:ph type="sldNum" sz="quarter" idx="12"/>
          </p:nvPr>
        </p:nvSpPr>
        <p:spPr>
          <a:xfrm>
            <a:off x="11480800" y="55499"/>
            <a:ext cx="609600" cy="365125"/>
          </a:xfrm>
        </p:spPr>
        <p:txBody>
          <a:bodyPr/>
          <a:lstStyle/>
          <a:p>
            <a:pPr>
              <a:defRPr/>
            </a:pPr>
            <a:fld id="{69B8646F-6C54-4D73-BE5F-D7471B73A58F}" type="slidenum">
              <a:rPr lang="en-US" smtClean="0"/>
              <a:pPr>
                <a:defRPr/>
              </a:pPr>
              <a:t>‹#›</a:t>
            </a:fld>
            <a:endParaRPr lang="en-US"/>
          </a:p>
        </p:txBody>
      </p:sp>
    </p:spTree>
    <p:extLst>
      <p:ext uri="{BB962C8B-B14F-4D97-AF65-F5344CB8AC3E}">
        <p14:creationId xmlns:p14="http://schemas.microsoft.com/office/powerpoint/2010/main" val="3693393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90600" y="512064"/>
            <a:ext cx="10363200" cy="914400"/>
          </a:xfrm>
          <a:prstGeom prst="rect">
            <a:avLst/>
          </a:prstGeom>
        </p:spPr>
        <p:txBody>
          <a:bodyPr vert="horz" anchor="t">
            <a:noAutofit/>
          </a:bodyPr>
          <a:lstStyle/>
          <a:p>
            <a:r>
              <a:rPr kumimoji="0" lang="en-US" dirty="0"/>
              <a:t>Click to Edit Master Title Style</a:t>
            </a:r>
          </a:p>
        </p:txBody>
      </p:sp>
      <p:sp>
        <p:nvSpPr>
          <p:cNvPr id="13" name="Text Placeholder 12"/>
          <p:cNvSpPr>
            <a:spLocks noGrp="1"/>
          </p:cNvSpPr>
          <p:nvPr>
            <p:ph type="body" idx="1"/>
          </p:nvPr>
        </p:nvSpPr>
        <p:spPr>
          <a:xfrm>
            <a:off x="990600" y="1783560"/>
            <a:ext cx="10363200" cy="45720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8636000" y="6416680"/>
            <a:ext cx="2844800" cy="365125"/>
          </a:xfrm>
          <a:prstGeom prst="rect">
            <a:avLst/>
          </a:prstGeom>
        </p:spPr>
        <p:txBody>
          <a:bodyPr vert="horz" anchor="b"/>
          <a:lstStyle>
            <a:lvl1pPr algn="l" eaLnBrk="1" latinLnBrk="0" hangingPunct="1">
              <a:defRPr kumimoji="0" sz="1100">
                <a:solidFill>
                  <a:schemeClr val="tx2"/>
                </a:solidFill>
                <a:latin typeface="Arial" panose="020B0604020202020204" pitchFamily="34" charset="0"/>
                <a:cs typeface="Arial" panose="020B0604020202020204" pitchFamily="34" charset="0"/>
              </a:defRPr>
            </a:lvl1pPr>
            <a:extLst/>
          </a:lstStyle>
          <a:p>
            <a:fld id="{83AEBA2D-B4AE-4DD3-A7AC-69EDD2B88F39}" type="datetime1">
              <a:rPr lang="en-US" smtClean="0"/>
              <a:pPr/>
              <a:t>9/17/2021</a:t>
            </a:fld>
            <a:endParaRPr lang="en-US"/>
          </a:p>
        </p:txBody>
      </p:sp>
      <p:sp>
        <p:nvSpPr>
          <p:cNvPr id="3" name="Footer Placeholder 2"/>
          <p:cNvSpPr>
            <a:spLocks noGrp="1"/>
          </p:cNvSpPr>
          <p:nvPr>
            <p:ph type="ftr" sz="quarter" idx="3"/>
          </p:nvPr>
        </p:nvSpPr>
        <p:spPr>
          <a:xfrm>
            <a:off x="1219200" y="6416680"/>
            <a:ext cx="7416800" cy="365125"/>
          </a:xfrm>
          <a:prstGeom prst="rect">
            <a:avLst/>
          </a:prstGeom>
        </p:spPr>
        <p:txBody>
          <a:bodyPr vert="horz" anchor="b"/>
          <a:lstStyle>
            <a:lvl1pPr algn="r" eaLnBrk="1" latinLnBrk="0" hangingPunct="1">
              <a:defRPr kumimoji="0" sz="1100">
                <a:solidFill>
                  <a:schemeClr val="tx2"/>
                </a:solidFill>
                <a:latin typeface="Arial" panose="020B0604020202020204" pitchFamily="34" charset="0"/>
                <a:cs typeface="Arial" panose="020B0604020202020204" pitchFamily="34" charset="0"/>
              </a:defRPr>
            </a:lvl1pPr>
            <a:extLst/>
          </a:lstStyle>
          <a:p>
            <a:endParaRPr lang="en-US"/>
          </a:p>
        </p:txBody>
      </p:sp>
      <p:sp>
        <p:nvSpPr>
          <p:cNvPr id="23" name="Slide Number Placeholder 22"/>
          <p:cNvSpPr>
            <a:spLocks noGrp="1"/>
          </p:cNvSpPr>
          <p:nvPr>
            <p:ph type="sldNum" sz="quarter" idx="4"/>
          </p:nvPr>
        </p:nvSpPr>
        <p:spPr>
          <a:xfrm>
            <a:off x="11480800" y="6416680"/>
            <a:ext cx="609600" cy="365125"/>
          </a:xfrm>
          <a:prstGeom prst="rect">
            <a:avLst/>
          </a:prstGeom>
        </p:spPr>
        <p:txBody>
          <a:bodyPr vert="horz" anchor="b"/>
          <a:lstStyle>
            <a:lvl1pPr algn="l" eaLnBrk="1" latinLnBrk="0" hangingPunct="1">
              <a:defRPr kumimoji="0" sz="1200">
                <a:solidFill>
                  <a:schemeClr val="tx2"/>
                </a:solidFill>
                <a:latin typeface="Arial" panose="020B0604020202020204" pitchFamily="34" charset="0"/>
                <a:cs typeface="Arial" panose="020B0604020202020204" pitchFamily="34" charset="0"/>
              </a:defRPr>
            </a:lvl1pPr>
            <a:extLst/>
          </a:lstStyle>
          <a:p>
            <a:pPr>
              <a:defRPr/>
            </a:pPr>
            <a:r>
              <a:rPr lang="en-US"/>
              <a:t>Slide</a:t>
            </a:r>
            <a:fld id="{088F9C99-2D15-43C9-BB30-1A2892BDD46B}" type="slidenum">
              <a:rPr lang="en-US" smtClean="0"/>
              <a:pPr>
                <a:defRPr/>
              </a:pPr>
              <a:t>‹#›</a:t>
            </a:fld>
            <a:endParaRPr lang="en-US"/>
          </a:p>
        </p:txBody>
      </p:sp>
    </p:spTree>
    <p:extLst>
      <p:ext uri="{BB962C8B-B14F-4D97-AF65-F5344CB8AC3E}">
        <p14:creationId xmlns:p14="http://schemas.microsoft.com/office/powerpoint/2010/main" val="3674472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1" latinLnBrk="0" hangingPunct="1">
        <a:spcBef>
          <a:spcPct val="0"/>
        </a:spcBef>
        <a:buNone/>
        <a:defRPr kumimoji="0" sz="4000" b="1" kern="1200" spc="-100" baseline="0">
          <a:solidFill>
            <a:schemeClr val="tx1"/>
          </a:solidFill>
          <a:latin typeface="Arial" panose="020B0604020202020204" pitchFamily="34" charset="0"/>
          <a:ea typeface="+mj-ea"/>
          <a:cs typeface="Arial" panose="020B0604020202020204" pitchFamily="34" charset="0"/>
        </a:defRPr>
      </a:lvl1pPr>
      <a:extLst/>
    </p:titleStyle>
    <p:bodyStyle>
      <a:lvl1pPr marL="411480" indent="-342900" algn="l" rtl="0" eaLnBrk="1" latinLnBrk="0" hangingPunct="1">
        <a:spcBef>
          <a:spcPts val="700"/>
        </a:spcBef>
        <a:buClrTx/>
        <a:buSzPct val="95000"/>
        <a:buFont typeface="Wingdings" panose="05000000000000000000" pitchFamily="2" charset="2"/>
        <a:buChar char="l"/>
        <a:defRPr kumimoji="0" sz="3000" b="1" kern="1200">
          <a:solidFill>
            <a:schemeClr val="tx1"/>
          </a:solidFill>
          <a:latin typeface="Arial" panose="020B0604020202020204" pitchFamily="34" charset="0"/>
          <a:ea typeface="+mn-ea"/>
          <a:cs typeface="Arial" panose="020B0604020202020204" pitchFamily="34" charset="0"/>
        </a:defRPr>
      </a:lvl1pPr>
      <a:lvl2pPr marL="740664" indent="-285750" algn="l" rtl="0" eaLnBrk="1" latinLnBrk="0" hangingPunct="1">
        <a:spcBef>
          <a:spcPct val="20000"/>
        </a:spcBef>
        <a:buClrTx/>
        <a:buSzPct val="90000"/>
        <a:buFont typeface="Wingdings" panose="05000000000000000000" pitchFamily="2" charset="2"/>
        <a:buChar char="l"/>
        <a:defRPr kumimoji="0" sz="2600" b="1" kern="1200">
          <a:solidFill>
            <a:schemeClr val="tx1"/>
          </a:solidFill>
          <a:latin typeface="Arial" panose="020B0604020202020204" pitchFamily="34" charset="0"/>
          <a:ea typeface="+mn-ea"/>
          <a:cs typeface="Arial" panose="020B0604020202020204" pitchFamily="34" charset="0"/>
        </a:defRPr>
      </a:lvl2pPr>
      <a:lvl3pPr marL="996696" indent="-228600" algn="l" rtl="0" eaLnBrk="1" latinLnBrk="0" hangingPunct="1">
        <a:spcBef>
          <a:spcPct val="20000"/>
        </a:spcBef>
        <a:buClrTx/>
        <a:buFont typeface="Wingdings" panose="05000000000000000000" pitchFamily="2" charset="2"/>
        <a:buChar char="l"/>
        <a:defRPr kumimoji="0" sz="2400" b="1" kern="1200">
          <a:solidFill>
            <a:schemeClr val="tx1"/>
          </a:solidFill>
          <a:latin typeface="Arial" panose="020B0604020202020204" pitchFamily="34" charset="0"/>
          <a:ea typeface="+mn-ea"/>
          <a:cs typeface="Arial" panose="020B0604020202020204" pitchFamily="34" charset="0"/>
        </a:defRPr>
      </a:lvl3pPr>
      <a:lvl4pPr marL="1261872" indent="-228600" algn="l" rtl="0" eaLnBrk="1" latinLnBrk="0" hangingPunct="1">
        <a:spcBef>
          <a:spcPct val="20000"/>
        </a:spcBef>
        <a:buClrTx/>
        <a:buFont typeface="Wingdings" panose="05000000000000000000" pitchFamily="2" charset="2"/>
        <a:buChar char="l"/>
        <a:defRPr kumimoji="0" sz="2200" b="1" kern="1200">
          <a:solidFill>
            <a:schemeClr val="tx1"/>
          </a:solidFill>
          <a:latin typeface="Arial" panose="020B0604020202020204" pitchFamily="34" charset="0"/>
          <a:ea typeface="+mn-ea"/>
          <a:cs typeface="Arial" panose="020B0604020202020204" pitchFamily="34" charset="0"/>
        </a:defRPr>
      </a:lvl4pPr>
      <a:lvl5pPr marL="1481328" indent="-210312" algn="l" rtl="0" eaLnBrk="1" latinLnBrk="0" hangingPunct="1">
        <a:spcBef>
          <a:spcPct val="20000"/>
        </a:spcBef>
        <a:buClrTx/>
        <a:buFont typeface="Wingdings" panose="05000000000000000000" pitchFamily="2" charset="2"/>
        <a:buChar char="l"/>
        <a:defRPr kumimoji="0" sz="2000" b="1" kern="1200">
          <a:solidFill>
            <a:schemeClr val="tx1"/>
          </a:solidFill>
          <a:latin typeface="Arial" panose="020B0604020202020204" pitchFamily="34" charset="0"/>
          <a:ea typeface="+mn-ea"/>
          <a:cs typeface="Arial" panose="020B0604020202020204" pitchFamily="34" charset="0"/>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gertjanvandenburg.com/blog/autoencoder/"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hyperlink" Target="https://ipfs.io/ipfs/QmXoypizjW3WknFiJnKLwHCnL72vedxjQkDDP1mXWo6uco/wiki/Universal_approximation_theorem.html" TargetMode="External"/><Relationship Id="rId5" Type="http://schemas.openxmlformats.org/officeDocument/2006/relationships/image" Target="../media/image17.png"/><Relationship Id="rId4" Type="http://schemas.openxmlformats.org/officeDocument/2006/relationships/hyperlink" Target="https://www.osapublishing.org/oe/abstract.cfm?uri=oe-14-17-7801"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towardsdatascience.com/can-neural-networks-really-learn-any-function-65e106617fc6"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1.gif"/><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kNPGXgzxoHw" TargetMode="Externa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mailto:wangg6@rpi.edu"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mailto:xieh2@rpi.edu"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hyperlink" Target="https://cloud.google.com/blog/products/gcp/learn-tensorflow-and-deep-learning-without-a-phd" TargetMode="External"/><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7.png"/><Relationship Id="rId4" Type="http://schemas.openxmlformats.org/officeDocument/2006/relationships/hyperlink" Target="http://willwolf.io/2017/04/19/deriving-the-softmax-from-first-principle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hyperlink" Target="https://www.quora.com/What-is-the-difference-in-minimizing-the-cross-entropy-vs-minimizing-the-KL-divergence"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hyperlink" Target="https://www.kdnuggets.com/2017/11/infogan-generative-adversarial-networks-part3.html" TargetMode="Externa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6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towardsdatascience.com/understanding-generative-adversarial-networks-gans-cd6e4651a29"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4417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a:ea typeface="宋体" panose="02010600030101010101" pitchFamily="2" charset="-122"/>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7000" y="110751"/>
            <a:ext cx="1453662" cy="1382751"/>
          </a:xfrm>
          <a:prstGeom prst="rect">
            <a:avLst/>
          </a:prstGeom>
        </p:spPr>
      </p:pic>
      <p:pic>
        <p:nvPicPr>
          <p:cNvPr id="6" name="Picture 2" descr="lgplogo2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 y="110752"/>
            <a:ext cx="6324600" cy="120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5" y="4038600"/>
            <a:ext cx="1218324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5"/>
          <p:cNvSpPr txBox="1">
            <a:spLocks noChangeArrowheads="1"/>
          </p:cNvSpPr>
          <p:nvPr/>
        </p:nvSpPr>
        <p:spPr bwMode="auto">
          <a:xfrm>
            <a:off x="-8755" y="1493503"/>
            <a:ext cx="12192000" cy="2946802"/>
          </a:xfrm>
          <a:prstGeom prst="rect">
            <a:avLst/>
          </a:prstGeom>
          <a:gradFill>
            <a:gsLst>
              <a:gs pos="0">
                <a:schemeClr val="accent1">
                  <a:lumMod val="5000"/>
                  <a:lumOff val="95000"/>
                </a:schemeClr>
              </a:gs>
              <a:gs pos="83000">
                <a:schemeClr val="bg2"/>
              </a:gs>
              <a:gs pos="100000">
                <a:schemeClr val="bg2"/>
              </a:gs>
            </a:gsLst>
            <a:lin ang="5400000" scaled="1"/>
          </a:grad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rgbClr val="691638"/>
              </a:buClr>
              <a:buNone/>
              <a:defRPr sz="2800">
                <a:solidFill>
                  <a:schemeClr val="tx2"/>
                </a:solidFill>
                <a:latin typeface="+mn-lt"/>
                <a:ea typeface="+mn-ea"/>
                <a:cs typeface="+mn-cs"/>
              </a:defRPr>
            </a:lvl1pPr>
            <a:lvl2pPr marL="742950" indent="-285750" algn="l" rtl="0" fontAlgn="base">
              <a:spcBef>
                <a:spcPct val="20000"/>
              </a:spcBef>
              <a:spcAft>
                <a:spcPct val="0"/>
              </a:spcAft>
              <a:buClr>
                <a:srgbClr val="DC5A21"/>
              </a:buClr>
              <a:buFont typeface="Times" pitchFamily="18" charset="0"/>
              <a:buChar char="•"/>
              <a:defRPr sz="2400">
                <a:solidFill>
                  <a:schemeClr val="tx2"/>
                </a:solidFill>
                <a:latin typeface="+mn-lt"/>
                <a:ea typeface="+mn-ea"/>
              </a:defRPr>
            </a:lvl2pPr>
            <a:lvl3pPr marL="1143000" indent="-228600" algn="l" rtl="0" fontAlgn="base">
              <a:spcBef>
                <a:spcPct val="20000"/>
              </a:spcBef>
              <a:spcAft>
                <a:spcPct val="0"/>
              </a:spcAft>
              <a:buClr>
                <a:srgbClr val="87ADB0"/>
              </a:buClr>
              <a:buChar char="•"/>
              <a:defRPr sz="2000">
                <a:solidFill>
                  <a:schemeClr val="tx2"/>
                </a:solidFill>
                <a:latin typeface="+mn-lt"/>
                <a:ea typeface="+mn-ea"/>
              </a:defRPr>
            </a:lvl3pPr>
            <a:lvl4pPr marL="1600200" indent="-228600" algn="l" rtl="0" fontAlgn="base">
              <a:spcBef>
                <a:spcPct val="20000"/>
              </a:spcBef>
              <a:spcAft>
                <a:spcPct val="0"/>
              </a:spcAft>
              <a:buChar char="–"/>
              <a:defRPr>
                <a:solidFill>
                  <a:schemeClr val="tx2"/>
                </a:solidFill>
                <a:latin typeface="+mn-lt"/>
                <a:ea typeface="+mn-ea"/>
              </a:defRPr>
            </a:lvl4pPr>
            <a:lvl5pPr marL="2057400" indent="-228600" algn="l" rtl="0" fontAlgn="base">
              <a:spcBef>
                <a:spcPct val="20000"/>
              </a:spcBef>
              <a:spcAft>
                <a:spcPct val="0"/>
              </a:spcAft>
              <a:buChar char="»"/>
              <a:defRPr sz="1600">
                <a:solidFill>
                  <a:schemeClr val="tx2"/>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lvl="0" algn="ctr" eaLnBrk="1" hangingPunct="1">
              <a:spcBef>
                <a:spcPts val="0"/>
              </a:spcBef>
              <a:spcAft>
                <a:spcPts val="600"/>
              </a:spcAft>
              <a:defRPr/>
            </a:pPr>
            <a:r>
              <a:rPr lang="en-US" sz="4600" b="1" dirty="0">
                <a:solidFill>
                  <a:schemeClr val="tx1"/>
                </a:solidFill>
                <a:latin typeface="Arial" panose="020B0604020202020204" pitchFamily="34" charset="0"/>
                <a:ea typeface="ＭＳ Ｐゴシック" pitchFamily="116" charset="-128"/>
                <a:cs typeface="Arial" panose="020B0604020202020204" pitchFamily="34" charset="0"/>
              </a:rPr>
              <a:t>Minds-on &amp; Hands-on MNIST</a:t>
            </a:r>
            <a:endParaRPr kumimoji="0" lang="en-US" sz="4600" b="1" i="0" u="none" strike="noStrike" kern="1200" cap="none" spc="0" normalizeH="0" noProof="0" dirty="0">
              <a:ln>
                <a:noFill/>
              </a:ln>
              <a:solidFill>
                <a:schemeClr val="tx1"/>
              </a:solidFill>
              <a:effectLst/>
              <a:uLnTx/>
              <a:uFillTx/>
              <a:latin typeface="Arial" panose="020B0604020202020204" pitchFamily="34" charset="0"/>
              <a:ea typeface="ＭＳ Ｐゴシック" pitchFamily="116" charset="-128"/>
              <a:cs typeface="Arial" panose="020B0604020202020204" pitchFamily="34" charset="0"/>
            </a:endParaRPr>
          </a:p>
          <a:p>
            <a:pPr lvl="0" algn="ctr" eaLnBrk="1" hangingPunct="1">
              <a:spcBef>
                <a:spcPts val="0"/>
              </a:spcBef>
              <a:spcAft>
                <a:spcPts val="0"/>
              </a:spcAf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 Wang</a:t>
            </a:r>
          </a:p>
          <a:p>
            <a:pPr lvl="0" algn="ctr" eaLnBrk="1" hangingPunct="1">
              <a:spcBef>
                <a:spcPts val="0"/>
              </a:spcBef>
              <a:spcAft>
                <a:spcPts val="0"/>
              </a:spcAft>
              <a:defRPr/>
            </a:pPr>
            <a:r>
              <a:rPr lang="en-US" sz="2400" dirty="0">
                <a:solidFill>
                  <a:schemeClr val="tx1"/>
                </a:solidFill>
                <a:latin typeface="Arial" panose="020B0604020202020204" pitchFamily="34" charset="0"/>
                <a:cs typeface="Arial" panose="020B0604020202020204" pitchFamily="34" charset="0"/>
              </a:rPr>
              <a:t>AI-based X-ray Imaging System (AXIS) Lab</a:t>
            </a:r>
          </a:p>
          <a:p>
            <a:pPr lvl="0" algn="ctr" eaLnBrk="1" hangingPunct="1">
              <a:spcBef>
                <a:spcPts val="0"/>
              </a:spcBef>
              <a:spcAft>
                <a:spcPts val="600"/>
              </a:spcAf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Rensselaer</a:t>
            </a:r>
            <a:r>
              <a:rPr kumimoji="0" lang="en-US" sz="2400" b="0"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t> Polytechnic Institute, Troy, New York, USA</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80000"/>
              </a:lnSpc>
              <a:spcBef>
                <a:spcPts val="1200"/>
              </a:spcBef>
              <a:spcAft>
                <a:spcPts val="1200"/>
              </a:spcAft>
              <a:buClr>
                <a:srgbClr val="691638"/>
              </a:buClr>
              <a:buSzTx/>
              <a:buFontTx/>
              <a:buNone/>
              <a:tabLst/>
              <a:defRPr/>
            </a:pP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September </a:t>
            </a:r>
            <a:r>
              <a:rPr kumimoji="0" lang="en-US" sz="2400" b="0" i="0" u="none" strike="noStrike" kern="1200" cap="none" spc="0" normalizeH="0" baseline="0" dirty="0">
                <a:ln>
                  <a:noFill/>
                </a:ln>
                <a:solidFill>
                  <a:schemeClr val="tx1"/>
                </a:solidFill>
                <a:effectLst/>
                <a:uLnTx/>
                <a:uFillTx/>
                <a:latin typeface="Arial" panose="020B0604020202020204" pitchFamily="34" charset="0"/>
                <a:ea typeface="+mn-ea"/>
                <a:cs typeface="Arial" panose="020B0604020202020204" pitchFamily="34" charset="0"/>
              </a:rPr>
              <a:t>17</a:t>
            </a: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2021</a:t>
            </a:r>
          </a:p>
          <a:p>
            <a:pPr marL="0" marR="0" lvl="0" indent="0" algn="ctr" defTabSz="914400" rtl="0" eaLnBrk="1" fontAlgn="base" latinLnBrk="0" hangingPunct="1">
              <a:lnSpc>
                <a:spcPct val="80000"/>
              </a:lnSpc>
              <a:spcBef>
                <a:spcPts val="1200"/>
              </a:spcBef>
              <a:spcAft>
                <a:spcPts val="0"/>
              </a:spcAft>
              <a:buClr>
                <a:srgbClr val="691638"/>
              </a:buClr>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80000"/>
              </a:lnSpc>
              <a:spcBef>
                <a:spcPts val="0"/>
              </a:spcBef>
              <a:spcAft>
                <a:spcPts val="0"/>
              </a:spcAft>
              <a:buClr>
                <a:srgbClr val="691638"/>
              </a:buClr>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80000"/>
              </a:lnSpc>
              <a:spcBef>
                <a:spcPts val="0"/>
              </a:spcBef>
              <a:spcAft>
                <a:spcPts val="0"/>
              </a:spcAft>
              <a:buClr>
                <a:srgbClr val="691638"/>
              </a:buClr>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92700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9675"/>
          </a:xfrm>
        </p:spPr>
        <p:txBody>
          <a:bodyPr/>
          <a:lstStyle/>
          <a:p>
            <a:r>
              <a:rPr lang="en-US" sz="4400" dirty="0"/>
              <a:t>Initial Interplay</a:t>
            </a:r>
          </a:p>
        </p:txBody>
      </p:sp>
      <p:sp>
        <p:nvSpPr>
          <p:cNvPr id="14" name="TextBox 13"/>
          <p:cNvSpPr txBox="1"/>
          <p:nvPr/>
        </p:nvSpPr>
        <p:spPr>
          <a:xfrm rot="16200000">
            <a:off x="-1586381" y="3742800"/>
            <a:ext cx="3847382" cy="369332"/>
          </a:xfrm>
          <a:prstGeom prst="rect">
            <a:avLst/>
          </a:prstGeom>
          <a:noFill/>
        </p:spPr>
        <p:txBody>
          <a:bodyPr wrap="square" rtlCol="0">
            <a:spAutoFit/>
          </a:bodyPr>
          <a:lstStyle/>
          <a:p>
            <a:pPr algn="r"/>
            <a:r>
              <a:rPr lang="en-US" sz="1800" b="1" dirty="0"/>
              <a:t>Frequency</a:t>
            </a:r>
          </a:p>
        </p:txBody>
      </p:sp>
      <p:sp>
        <p:nvSpPr>
          <p:cNvPr id="27" name="TextBox 26"/>
          <p:cNvSpPr txBox="1"/>
          <p:nvPr/>
        </p:nvSpPr>
        <p:spPr>
          <a:xfrm>
            <a:off x="44576" y="1441229"/>
            <a:ext cx="498888" cy="307777"/>
          </a:xfrm>
          <a:prstGeom prst="rect">
            <a:avLst/>
          </a:prstGeom>
          <a:noFill/>
        </p:spPr>
        <p:txBody>
          <a:bodyPr wrap="square" rtlCol="0">
            <a:spAutoFit/>
          </a:bodyPr>
          <a:lstStyle/>
          <a:p>
            <a:pPr algn="ctr"/>
            <a:r>
              <a:rPr lang="en-US" sz="1400" i="1" dirty="0"/>
              <a:t>1.0</a:t>
            </a:r>
          </a:p>
        </p:txBody>
      </p:sp>
      <p:graphicFrame>
        <p:nvGraphicFramePr>
          <p:cNvPr id="28" name="Table 27"/>
          <p:cNvGraphicFramePr>
            <a:graphicFrameLocks noGrp="1"/>
          </p:cNvGraphicFramePr>
          <p:nvPr/>
        </p:nvGraphicFramePr>
        <p:xfrm>
          <a:off x="523329" y="1595463"/>
          <a:ext cx="2392740" cy="4267200"/>
        </p:xfrm>
        <a:graphic>
          <a:graphicData uri="http://schemas.openxmlformats.org/drawingml/2006/table">
            <a:tbl>
              <a:tblPr firstRow="1" bandRow="1">
                <a:tableStyleId>{5C22544A-7EE6-4342-B048-85BDC9FD1C3A}</a:tableStyleId>
              </a:tblPr>
              <a:tblGrid>
                <a:gridCol w="239274">
                  <a:extLst>
                    <a:ext uri="{9D8B030D-6E8A-4147-A177-3AD203B41FA5}">
                      <a16:colId xmlns:a16="http://schemas.microsoft.com/office/drawing/2014/main" val="2873769771"/>
                    </a:ext>
                  </a:extLst>
                </a:gridCol>
                <a:gridCol w="239274">
                  <a:extLst>
                    <a:ext uri="{9D8B030D-6E8A-4147-A177-3AD203B41FA5}">
                      <a16:colId xmlns:a16="http://schemas.microsoft.com/office/drawing/2014/main" val="100738442"/>
                    </a:ext>
                  </a:extLst>
                </a:gridCol>
                <a:gridCol w="239274">
                  <a:extLst>
                    <a:ext uri="{9D8B030D-6E8A-4147-A177-3AD203B41FA5}">
                      <a16:colId xmlns:a16="http://schemas.microsoft.com/office/drawing/2014/main" val="837028738"/>
                    </a:ext>
                  </a:extLst>
                </a:gridCol>
                <a:gridCol w="239274">
                  <a:extLst>
                    <a:ext uri="{9D8B030D-6E8A-4147-A177-3AD203B41FA5}">
                      <a16:colId xmlns:a16="http://schemas.microsoft.com/office/drawing/2014/main" val="4084932713"/>
                    </a:ext>
                  </a:extLst>
                </a:gridCol>
                <a:gridCol w="239274">
                  <a:extLst>
                    <a:ext uri="{9D8B030D-6E8A-4147-A177-3AD203B41FA5}">
                      <a16:colId xmlns:a16="http://schemas.microsoft.com/office/drawing/2014/main" val="845627303"/>
                    </a:ext>
                  </a:extLst>
                </a:gridCol>
                <a:gridCol w="239274">
                  <a:extLst>
                    <a:ext uri="{9D8B030D-6E8A-4147-A177-3AD203B41FA5}">
                      <a16:colId xmlns:a16="http://schemas.microsoft.com/office/drawing/2014/main" val="3196451559"/>
                    </a:ext>
                  </a:extLst>
                </a:gridCol>
                <a:gridCol w="239274">
                  <a:extLst>
                    <a:ext uri="{9D8B030D-6E8A-4147-A177-3AD203B41FA5}">
                      <a16:colId xmlns:a16="http://schemas.microsoft.com/office/drawing/2014/main" val="2058954107"/>
                    </a:ext>
                  </a:extLst>
                </a:gridCol>
                <a:gridCol w="239274">
                  <a:extLst>
                    <a:ext uri="{9D8B030D-6E8A-4147-A177-3AD203B41FA5}">
                      <a16:colId xmlns:a16="http://schemas.microsoft.com/office/drawing/2014/main" val="2891348184"/>
                    </a:ext>
                  </a:extLst>
                </a:gridCol>
                <a:gridCol w="239274">
                  <a:extLst>
                    <a:ext uri="{9D8B030D-6E8A-4147-A177-3AD203B41FA5}">
                      <a16:colId xmlns:a16="http://schemas.microsoft.com/office/drawing/2014/main" val="3391922631"/>
                    </a:ext>
                  </a:extLst>
                </a:gridCol>
                <a:gridCol w="239274">
                  <a:extLst>
                    <a:ext uri="{9D8B030D-6E8A-4147-A177-3AD203B41FA5}">
                      <a16:colId xmlns:a16="http://schemas.microsoft.com/office/drawing/2014/main" val="2031740237"/>
                    </a:ext>
                  </a:extLst>
                </a:gridCol>
              </a:tblGrid>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47997588"/>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38314374"/>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45786288"/>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38390080"/>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15074320"/>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95716225"/>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80188071"/>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13091901"/>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14583772"/>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62410909"/>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98012472"/>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39153466"/>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53933337"/>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10709861"/>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46559218"/>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5103958"/>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1670516071"/>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1816647663"/>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3022869063"/>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2937641531"/>
                  </a:ext>
                </a:extLst>
              </a:tr>
            </a:tbl>
          </a:graphicData>
        </a:graphic>
      </p:graphicFrame>
      <p:cxnSp>
        <p:nvCxnSpPr>
          <p:cNvPr id="29" name="Straight Arrow Connector 28"/>
          <p:cNvCxnSpPr/>
          <p:nvPr/>
        </p:nvCxnSpPr>
        <p:spPr>
          <a:xfrm>
            <a:off x="523329" y="5851156"/>
            <a:ext cx="286397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24766" y="1330915"/>
            <a:ext cx="0" cy="45202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23330" y="5851848"/>
            <a:ext cx="2392739" cy="369332"/>
          </a:xfrm>
          <a:prstGeom prst="rect">
            <a:avLst/>
          </a:prstGeom>
          <a:noFill/>
        </p:spPr>
        <p:txBody>
          <a:bodyPr wrap="square" rtlCol="0">
            <a:spAutoFit/>
          </a:bodyPr>
          <a:lstStyle/>
          <a:p>
            <a:pPr algn="ctr"/>
            <a:r>
              <a:rPr lang="en-US" sz="1800" b="1" dirty="0"/>
              <a:t>Data</a:t>
            </a:r>
          </a:p>
        </p:txBody>
      </p:sp>
      <p:sp>
        <p:nvSpPr>
          <p:cNvPr id="34" name="Freeform 33"/>
          <p:cNvSpPr/>
          <p:nvPr/>
        </p:nvSpPr>
        <p:spPr>
          <a:xfrm>
            <a:off x="503775" y="1586746"/>
            <a:ext cx="2423604" cy="4270160"/>
          </a:xfrm>
          <a:custGeom>
            <a:avLst/>
            <a:gdLst>
              <a:gd name="connsiteX0" fmla="*/ 0 w 2423604"/>
              <a:gd name="connsiteY0" fmla="*/ 4270160 h 4270160"/>
              <a:gd name="connsiteX1" fmla="*/ 506027 w 2423604"/>
              <a:gd name="connsiteY1" fmla="*/ 4270160 h 4270160"/>
              <a:gd name="connsiteX2" fmla="*/ 1207363 w 2423604"/>
              <a:gd name="connsiteY2" fmla="*/ 0 h 4270160"/>
              <a:gd name="connsiteX3" fmla="*/ 2423604 w 2423604"/>
              <a:gd name="connsiteY3" fmla="*/ 0 h 4270160"/>
            </a:gdLst>
            <a:ahLst/>
            <a:cxnLst>
              <a:cxn ang="0">
                <a:pos x="connsiteX0" y="connsiteY0"/>
              </a:cxn>
              <a:cxn ang="0">
                <a:pos x="connsiteX1" y="connsiteY1"/>
              </a:cxn>
              <a:cxn ang="0">
                <a:pos x="connsiteX2" y="connsiteY2"/>
              </a:cxn>
              <a:cxn ang="0">
                <a:pos x="connsiteX3" y="connsiteY3"/>
              </a:cxn>
            </a:cxnLst>
            <a:rect l="l" t="t" r="r" b="b"/>
            <a:pathLst>
              <a:path w="2423604" h="4270160">
                <a:moveTo>
                  <a:pt x="0" y="4270160"/>
                </a:moveTo>
                <a:lnTo>
                  <a:pt x="506027" y="4270160"/>
                </a:lnTo>
                <a:lnTo>
                  <a:pt x="1207363" y="0"/>
                </a:lnTo>
                <a:lnTo>
                  <a:pt x="2423604"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p:nvPr/>
        </p:nvCxnSpPr>
        <p:spPr>
          <a:xfrm flipV="1">
            <a:off x="3117416" y="1319408"/>
            <a:ext cx="0" cy="45202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16200000">
            <a:off x="1386043" y="3708715"/>
            <a:ext cx="3847382" cy="369332"/>
          </a:xfrm>
          <a:prstGeom prst="rect">
            <a:avLst/>
          </a:prstGeom>
          <a:noFill/>
        </p:spPr>
        <p:txBody>
          <a:bodyPr wrap="square" rtlCol="0">
            <a:spAutoFit/>
          </a:bodyPr>
          <a:lstStyle/>
          <a:p>
            <a:pPr algn="r"/>
            <a:r>
              <a:rPr lang="en-US" sz="1800" b="1" dirty="0">
                <a:solidFill>
                  <a:srgbClr val="FF0000"/>
                </a:solidFill>
              </a:rPr>
              <a:t>Likelihood</a:t>
            </a:r>
          </a:p>
        </p:txBody>
      </p:sp>
      <p:graphicFrame>
        <p:nvGraphicFramePr>
          <p:cNvPr id="37" name="Table 36"/>
          <p:cNvGraphicFramePr>
            <a:graphicFrameLocks noGrp="1"/>
          </p:cNvGraphicFramePr>
          <p:nvPr/>
        </p:nvGraphicFramePr>
        <p:xfrm>
          <a:off x="9241552" y="1583956"/>
          <a:ext cx="2392740" cy="4267200"/>
        </p:xfrm>
        <a:graphic>
          <a:graphicData uri="http://schemas.openxmlformats.org/drawingml/2006/table">
            <a:tbl>
              <a:tblPr firstRow="1" bandRow="1">
                <a:tableStyleId>{5C22544A-7EE6-4342-B048-85BDC9FD1C3A}</a:tableStyleId>
              </a:tblPr>
              <a:tblGrid>
                <a:gridCol w="239274">
                  <a:extLst>
                    <a:ext uri="{9D8B030D-6E8A-4147-A177-3AD203B41FA5}">
                      <a16:colId xmlns:a16="http://schemas.microsoft.com/office/drawing/2014/main" val="2873769771"/>
                    </a:ext>
                  </a:extLst>
                </a:gridCol>
                <a:gridCol w="239274">
                  <a:extLst>
                    <a:ext uri="{9D8B030D-6E8A-4147-A177-3AD203B41FA5}">
                      <a16:colId xmlns:a16="http://schemas.microsoft.com/office/drawing/2014/main" val="100738442"/>
                    </a:ext>
                  </a:extLst>
                </a:gridCol>
                <a:gridCol w="239274">
                  <a:extLst>
                    <a:ext uri="{9D8B030D-6E8A-4147-A177-3AD203B41FA5}">
                      <a16:colId xmlns:a16="http://schemas.microsoft.com/office/drawing/2014/main" val="837028738"/>
                    </a:ext>
                  </a:extLst>
                </a:gridCol>
                <a:gridCol w="239274">
                  <a:extLst>
                    <a:ext uri="{9D8B030D-6E8A-4147-A177-3AD203B41FA5}">
                      <a16:colId xmlns:a16="http://schemas.microsoft.com/office/drawing/2014/main" val="4084932713"/>
                    </a:ext>
                  </a:extLst>
                </a:gridCol>
                <a:gridCol w="239274">
                  <a:extLst>
                    <a:ext uri="{9D8B030D-6E8A-4147-A177-3AD203B41FA5}">
                      <a16:colId xmlns:a16="http://schemas.microsoft.com/office/drawing/2014/main" val="845627303"/>
                    </a:ext>
                  </a:extLst>
                </a:gridCol>
                <a:gridCol w="239274">
                  <a:extLst>
                    <a:ext uri="{9D8B030D-6E8A-4147-A177-3AD203B41FA5}">
                      <a16:colId xmlns:a16="http://schemas.microsoft.com/office/drawing/2014/main" val="3196451559"/>
                    </a:ext>
                  </a:extLst>
                </a:gridCol>
                <a:gridCol w="239274">
                  <a:extLst>
                    <a:ext uri="{9D8B030D-6E8A-4147-A177-3AD203B41FA5}">
                      <a16:colId xmlns:a16="http://schemas.microsoft.com/office/drawing/2014/main" val="2058954107"/>
                    </a:ext>
                  </a:extLst>
                </a:gridCol>
                <a:gridCol w="239274">
                  <a:extLst>
                    <a:ext uri="{9D8B030D-6E8A-4147-A177-3AD203B41FA5}">
                      <a16:colId xmlns:a16="http://schemas.microsoft.com/office/drawing/2014/main" val="2891348184"/>
                    </a:ext>
                  </a:extLst>
                </a:gridCol>
                <a:gridCol w="239274">
                  <a:extLst>
                    <a:ext uri="{9D8B030D-6E8A-4147-A177-3AD203B41FA5}">
                      <a16:colId xmlns:a16="http://schemas.microsoft.com/office/drawing/2014/main" val="3391922631"/>
                    </a:ext>
                  </a:extLst>
                </a:gridCol>
                <a:gridCol w="239274">
                  <a:extLst>
                    <a:ext uri="{9D8B030D-6E8A-4147-A177-3AD203B41FA5}">
                      <a16:colId xmlns:a16="http://schemas.microsoft.com/office/drawing/2014/main" val="2031740237"/>
                    </a:ext>
                  </a:extLst>
                </a:gridCol>
              </a:tblGrid>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47997588"/>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38314374"/>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45786288"/>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38390080"/>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15074320"/>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95716225"/>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80188071"/>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13091901"/>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14583772"/>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62410909"/>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98012472"/>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39153466"/>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53933337"/>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10709861"/>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46559218"/>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5103958"/>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1670516071"/>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1816647663"/>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3022869063"/>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2937641531"/>
                  </a:ext>
                </a:extLst>
              </a:tr>
            </a:tbl>
          </a:graphicData>
        </a:graphic>
      </p:graphicFrame>
      <p:cxnSp>
        <p:nvCxnSpPr>
          <p:cNvPr id="38" name="Straight Arrow Connector 37"/>
          <p:cNvCxnSpPr/>
          <p:nvPr/>
        </p:nvCxnSpPr>
        <p:spPr>
          <a:xfrm>
            <a:off x="9241552" y="5839649"/>
            <a:ext cx="286397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9242989" y="1319408"/>
            <a:ext cx="0" cy="45202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9241553" y="5851848"/>
            <a:ext cx="2392739" cy="369332"/>
          </a:xfrm>
          <a:prstGeom prst="rect">
            <a:avLst/>
          </a:prstGeom>
          <a:noFill/>
        </p:spPr>
        <p:txBody>
          <a:bodyPr wrap="square" rtlCol="0">
            <a:spAutoFit/>
          </a:bodyPr>
          <a:lstStyle/>
          <a:p>
            <a:pPr algn="ctr"/>
            <a:r>
              <a:rPr lang="en-US" sz="1800" b="1" dirty="0"/>
              <a:t>Data</a:t>
            </a:r>
          </a:p>
        </p:txBody>
      </p:sp>
      <p:sp>
        <p:nvSpPr>
          <p:cNvPr id="42" name="TextBox 41"/>
          <p:cNvSpPr txBox="1"/>
          <p:nvPr/>
        </p:nvSpPr>
        <p:spPr>
          <a:xfrm>
            <a:off x="8742664" y="1429722"/>
            <a:ext cx="498888" cy="307777"/>
          </a:xfrm>
          <a:prstGeom prst="rect">
            <a:avLst/>
          </a:prstGeom>
          <a:noFill/>
        </p:spPr>
        <p:txBody>
          <a:bodyPr wrap="square" rtlCol="0">
            <a:spAutoFit/>
          </a:bodyPr>
          <a:lstStyle/>
          <a:p>
            <a:pPr algn="ctr"/>
            <a:r>
              <a:rPr lang="en-US" sz="1400" i="1" dirty="0"/>
              <a:t>1.0</a:t>
            </a:r>
          </a:p>
        </p:txBody>
      </p:sp>
      <p:sp>
        <p:nvSpPr>
          <p:cNvPr id="44" name="Rectangle 43"/>
          <p:cNvSpPr/>
          <p:nvPr/>
        </p:nvSpPr>
        <p:spPr>
          <a:xfrm>
            <a:off x="10433800" y="4996758"/>
            <a:ext cx="758112" cy="84885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2185" y="3556430"/>
            <a:ext cx="498888" cy="307777"/>
          </a:xfrm>
          <a:prstGeom prst="rect">
            <a:avLst/>
          </a:prstGeom>
          <a:noFill/>
        </p:spPr>
        <p:txBody>
          <a:bodyPr wrap="square" rtlCol="0">
            <a:spAutoFit/>
          </a:bodyPr>
          <a:lstStyle/>
          <a:p>
            <a:pPr algn="ctr"/>
            <a:r>
              <a:rPr lang="en-US" sz="1400" i="1" dirty="0"/>
              <a:t>0.5</a:t>
            </a:r>
          </a:p>
        </p:txBody>
      </p:sp>
      <p:sp>
        <p:nvSpPr>
          <p:cNvPr id="46" name="TextBox 45"/>
          <p:cNvSpPr txBox="1"/>
          <p:nvPr/>
        </p:nvSpPr>
        <p:spPr>
          <a:xfrm>
            <a:off x="8734908" y="3562073"/>
            <a:ext cx="498888" cy="307777"/>
          </a:xfrm>
          <a:prstGeom prst="rect">
            <a:avLst/>
          </a:prstGeom>
          <a:noFill/>
        </p:spPr>
        <p:txBody>
          <a:bodyPr wrap="square" rtlCol="0">
            <a:spAutoFit/>
          </a:bodyPr>
          <a:lstStyle/>
          <a:p>
            <a:pPr algn="ctr"/>
            <a:r>
              <a:rPr lang="en-US" sz="1400" i="1" dirty="0"/>
              <a:t>0.5</a:t>
            </a:r>
          </a:p>
        </p:txBody>
      </p:sp>
      <p:graphicFrame>
        <p:nvGraphicFramePr>
          <p:cNvPr id="26" name="Table 25"/>
          <p:cNvGraphicFramePr>
            <a:graphicFrameLocks noGrp="1"/>
          </p:cNvGraphicFramePr>
          <p:nvPr/>
        </p:nvGraphicFramePr>
        <p:xfrm>
          <a:off x="5119410" y="1593135"/>
          <a:ext cx="2392740" cy="4267200"/>
        </p:xfrm>
        <a:graphic>
          <a:graphicData uri="http://schemas.openxmlformats.org/drawingml/2006/table">
            <a:tbl>
              <a:tblPr firstRow="1" bandRow="1">
                <a:tableStyleId>{5C22544A-7EE6-4342-B048-85BDC9FD1C3A}</a:tableStyleId>
              </a:tblPr>
              <a:tblGrid>
                <a:gridCol w="239274">
                  <a:extLst>
                    <a:ext uri="{9D8B030D-6E8A-4147-A177-3AD203B41FA5}">
                      <a16:colId xmlns:a16="http://schemas.microsoft.com/office/drawing/2014/main" val="2873769771"/>
                    </a:ext>
                  </a:extLst>
                </a:gridCol>
                <a:gridCol w="239274">
                  <a:extLst>
                    <a:ext uri="{9D8B030D-6E8A-4147-A177-3AD203B41FA5}">
                      <a16:colId xmlns:a16="http://schemas.microsoft.com/office/drawing/2014/main" val="100738442"/>
                    </a:ext>
                  </a:extLst>
                </a:gridCol>
                <a:gridCol w="239274">
                  <a:extLst>
                    <a:ext uri="{9D8B030D-6E8A-4147-A177-3AD203B41FA5}">
                      <a16:colId xmlns:a16="http://schemas.microsoft.com/office/drawing/2014/main" val="837028738"/>
                    </a:ext>
                  </a:extLst>
                </a:gridCol>
                <a:gridCol w="239274">
                  <a:extLst>
                    <a:ext uri="{9D8B030D-6E8A-4147-A177-3AD203B41FA5}">
                      <a16:colId xmlns:a16="http://schemas.microsoft.com/office/drawing/2014/main" val="4084932713"/>
                    </a:ext>
                  </a:extLst>
                </a:gridCol>
                <a:gridCol w="239274">
                  <a:extLst>
                    <a:ext uri="{9D8B030D-6E8A-4147-A177-3AD203B41FA5}">
                      <a16:colId xmlns:a16="http://schemas.microsoft.com/office/drawing/2014/main" val="845627303"/>
                    </a:ext>
                  </a:extLst>
                </a:gridCol>
                <a:gridCol w="239274">
                  <a:extLst>
                    <a:ext uri="{9D8B030D-6E8A-4147-A177-3AD203B41FA5}">
                      <a16:colId xmlns:a16="http://schemas.microsoft.com/office/drawing/2014/main" val="3196451559"/>
                    </a:ext>
                  </a:extLst>
                </a:gridCol>
                <a:gridCol w="239274">
                  <a:extLst>
                    <a:ext uri="{9D8B030D-6E8A-4147-A177-3AD203B41FA5}">
                      <a16:colId xmlns:a16="http://schemas.microsoft.com/office/drawing/2014/main" val="2058954107"/>
                    </a:ext>
                  </a:extLst>
                </a:gridCol>
                <a:gridCol w="239274">
                  <a:extLst>
                    <a:ext uri="{9D8B030D-6E8A-4147-A177-3AD203B41FA5}">
                      <a16:colId xmlns:a16="http://schemas.microsoft.com/office/drawing/2014/main" val="2891348184"/>
                    </a:ext>
                  </a:extLst>
                </a:gridCol>
                <a:gridCol w="239274">
                  <a:extLst>
                    <a:ext uri="{9D8B030D-6E8A-4147-A177-3AD203B41FA5}">
                      <a16:colId xmlns:a16="http://schemas.microsoft.com/office/drawing/2014/main" val="3391922631"/>
                    </a:ext>
                  </a:extLst>
                </a:gridCol>
                <a:gridCol w="239274">
                  <a:extLst>
                    <a:ext uri="{9D8B030D-6E8A-4147-A177-3AD203B41FA5}">
                      <a16:colId xmlns:a16="http://schemas.microsoft.com/office/drawing/2014/main" val="2031740237"/>
                    </a:ext>
                  </a:extLst>
                </a:gridCol>
              </a:tblGrid>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47997588"/>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38314374"/>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45786288"/>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38390080"/>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15074320"/>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95716225"/>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80188071"/>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13091901"/>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14583772"/>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62410909"/>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98012472"/>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39153466"/>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53933337"/>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10709861"/>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46559218"/>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5103958"/>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1670516071"/>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1816647663"/>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3022869063"/>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2937641531"/>
                  </a:ext>
                </a:extLst>
              </a:tr>
            </a:tbl>
          </a:graphicData>
        </a:graphic>
      </p:graphicFrame>
      <p:cxnSp>
        <p:nvCxnSpPr>
          <p:cNvPr id="32" name="Straight Arrow Connector 31"/>
          <p:cNvCxnSpPr/>
          <p:nvPr/>
        </p:nvCxnSpPr>
        <p:spPr>
          <a:xfrm>
            <a:off x="5119410" y="5848828"/>
            <a:ext cx="286397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5120847" y="1328587"/>
            <a:ext cx="0" cy="45202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119411" y="5851848"/>
            <a:ext cx="2392739" cy="369332"/>
          </a:xfrm>
          <a:prstGeom prst="rect">
            <a:avLst/>
          </a:prstGeom>
          <a:noFill/>
        </p:spPr>
        <p:txBody>
          <a:bodyPr wrap="square" rtlCol="0">
            <a:spAutoFit/>
          </a:bodyPr>
          <a:lstStyle/>
          <a:p>
            <a:pPr algn="ctr"/>
            <a:r>
              <a:rPr lang="en-US" sz="1800" b="1" dirty="0"/>
              <a:t>Data</a:t>
            </a:r>
          </a:p>
        </p:txBody>
      </p:sp>
      <p:sp>
        <p:nvSpPr>
          <p:cNvPr id="48" name="TextBox 47"/>
          <p:cNvSpPr txBox="1"/>
          <p:nvPr/>
        </p:nvSpPr>
        <p:spPr>
          <a:xfrm>
            <a:off x="4620522" y="1438901"/>
            <a:ext cx="498888" cy="307777"/>
          </a:xfrm>
          <a:prstGeom prst="rect">
            <a:avLst/>
          </a:prstGeom>
          <a:noFill/>
        </p:spPr>
        <p:txBody>
          <a:bodyPr wrap="square" rtlCol="0">
            <a:spAutoFit/>
          </a:bodyPr>
          <a:lstStyle/>
          <a:p>
            <a:pPr algn="ctr"/>
            <a:r>
              <a:rPr lang="en-US" sz="1400" i="1" dirty="0"/>
              <a:t>1.0</a:t>
            </a:r>
          </a:p>
        </p:txBody>
      </p:sp>
      <p:sp>
        <p:nvSpPr>
          <p:cNvPr id="50" name="Rectangle 49"/>
          <p:cNvSpPr/>
          <p:nvPr/>
        </p:nvSpPr>
        <p:spPr>
          <a:xfrm>
            <a:off x="6311658" y="5005937"/>
            <a:ext cx="758112" cy="84885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4612766" y="3571252"/>
            <a:ext cx="498888" cy="307777"/>
          </a:xfrm>
          <a:prstGeom prst="rect">
            <a:avLst/>
          </a:prstGeom>
          <a:noFill/>
        </p:spPr>
        <p:txBody>
          <a:bodyPr wrap="square" rtlCol="0">
            <a:spAutoFit/>
          </a:bodyPr>
          <a:lstStyle/>
          <a:p>
            <a:pPr algn="ctr"/>
            <a:r>
              <a:rPr lang="en-US" sz="1400" i="1" dirty="0"/>
              <a:t>0.5</a:t>
            </a:r>
          </a:p>
        </p:txBody>
      </p:sp>
      <p:sp>
        <p:nvSpPr>
          <p:cNvPr id="52" name="Freeform 51"/>
          <p:cNvSpPr/>
          <p:nvPr/>
        </p:nvSpPr>
        <p:spPr>
          <a:xfrm>
            <a:off x="5107000" y="1584909"/>
            <a:ext cx="2423604" cy="4270160"/>
          </a:xfrm>
          <a:custGeom>
            <a:avLst/>
            <a:gdLst>
              <a:gd name="connsiteX0" fmla="*/ 0 w 2423604"/>
              <a:gd name="connsiteY0" fmla="*/ 4270160 h 4270160"/>
              <a:gd name="connsiteX1" fmla="*/ 506027 w 2423604"/>
              <a:gd name="connsiteY1" fmla="*/ 4270160 h 4270160"/>
              <a:gd name="connsiteX2" fmla="*/ 1207363 w 2423604"/>
              <a:gd name="connsiteY2" fmla="*/ 0 h 4270160"/>
              <a:gd name="connsiteX3" fmla="*/ 2423604 w 2423604"/>
              <a:gd name="connsiteY3" fmla="*/ 0 h 4270160"/>
            </a:gdLst>
            <a:ahLst/>
            <a:cxnLst>
              <a:cxn ang="0">
                <a:pos x="connsiteX0" y="connsiteY0"/>
              </a:cxn>
              <a:cxn ang="0">
                <a:pos x="connsiteX1" y="connsiteY1"/>
              </a:cxn>
              <a:cxn ang="0">
                <a:pos x="connsiteX2" y="connsiteY2"/>
              </a:cxn>
              <a:cxn ang="0">
                <a:pos x="connsiteX3" y="connsiteY3"/>
              </a:cxn>
            </a:cxnLst>
            <a:rect l="l" t="t" r="r" b="b"/>
            <a:pathLst>
              <a:path w="2423604" h="4270160">
                <a:moveTo>
                  <a:pt x="0" y="4270160"/>
                </a:moveTo>
                <a:lnTo>
                  <a:pt x="506027" y="4270160"/>
                </a:lnTo>
                <a:lnTo>
                  <a:pt x="1207363" y="0"/>
                </a:lnTo>
                <a:lnTo>
                  <a:pt x="2423604" y="0"/>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a:off x="3513956" y="5318434"/>
            <a:ext cx="1335572" cy="388300"/>
          </a:xfrm>
          <a:prstGeom prst="right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Arrow 52"/>
          <p:cNvSpPr/>
          <p:nvPr/>
        </p:nvSpPr>
        <p:spPr>
          <a:xfrm>
            <a:off x="7772345" y="5318434"/>
            <a:ext cx="1335572" cy="388300"/>
          </a:xfrm>
          <a:prstGeom prst="right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3440672" y="5851848"/>
            <a:ext cx="1482140" cy="646331"/>
          </a:xfrm>
          <a:prstGeom prst="rect">
            <a:avLst/>
          </a:prstGeom>
          <a:noFill/>
        </p:spPr>
        <p:txBody>
          <a:bodyPr wrap="square" rtlCol="0">
            <a:spAutoFit/>
          </a:bodyPr>
          <a:lstStyle/>
          <a:p>
            <a:pPr algn="ctr"/>
            <a:r>
              <a:rPr lang="en-US" sz="1800" b="1" dirty="0">
                <a:solidFill>
                  <a:srgbClr val="FF9900"/>
                </a:solidFill>
              </a:rPr>
              <a:t>Improve Generator</a:t>
            </a:r>
          </a:p>
        </p:txBody>
      </p:sp>
      <p:sp>
        <p:nvSpPr>
          <p:cNvPr id="55" name="TextBox 54"/>
          <p:cNvSpPr txBox="1"/>
          <p:nvPr/>
        </p:nvSpPr>
        <p:spPr>
          <a:xfrm>
            <a:off x="7706432" y="5851848"/>
            <a:ext cx="1757055" cy="646331"/>
          </a:xfrm>
          <a:prstGeom prst="rect">
            <a:avLst/>
          </a:prstGeom>
          <a:noFill/>
        </p:spPr>
        <p:txBody>
          <a:bodyPr wrap="square" rtlCol="0">
            <a:spAutoFit/>
          </a:bodyPr>
          <a:lstStyle/>
          <a:p>
            <a:pPr algn="ctr"/>
            <a:r>
              <a:rPr lang="en-US" sz="1800" b="1" dirty="0">
                <a:solidFill>
                  <a:srgbClr val="FF9900"/>
                </a:solidFill>
              </a:rPr>
              <a:t>Improve Discriminator</a:t>
            </a:r>
          </a:p>
        </p:txBody>
      </p:sp>
      <p:sp>
        <p:nvSpPr>
          <p:cNvPr id="56" name="Freeform 55"/>
          <p:cNvSpPr/>
          <p:nvPr/>
        </p:nvSpPr>
        <p:spPr>
          <a:xfrm>
            <a:off x="9221997" y="1586425"/>
            <a:ext cx="2395029" cy="4260210"/>
          </a:xfrm>
          <a:custGeom>
            <a:avLst/>
            <a:gdLst>
              <a:gd name="connsiteX0" fmla="*/ 0 w 2423604"/>
              <a:gd name="connsiteY0" fmla="*/ 4270160 h 4270160"/>
              <a:gd name="connsiteX1" fmla="*/ 506027 w 2423604"/>
              <a:gd name="connsiteY1" fmla="*/ 4270160 h 4270160"/>
              <a:gd name="connsiteX2" fmla="*/ 1207363 w 2423604"/>
              <a:gd name="connsiteY2" fmla="*/ 0 h 4270160"/>
              <a:gd name="connsiteX3" fmla="*/ 2423604 w 2423604"/>
              <a:gd name="connsiteY3" fmla="*/ 0 h 4270160"/>
              <a:gd name="connsiteX0" fmla="*/ 0 w 2423604"/>
              <a:gd name="connsiteY0" fmla="*/ 4270160 h 4270160"/>
              <a:gd name="connsiteX1" fmla="*/ 1217227 w 2423604"/>
              <a:gd name="connsiteY1" fmla="*/ 4247582 h 4270160"/>
              <a:gd name="connsiteX2" fmla="*/ 1207363 w 2423604"/>
              <a:gd name="connsiteY2" fmla="*/ 0 h 4270160"/>
              <a:gd name="connsiteX3" fmla="*/ 2423604 w 2423604"/>
              <a:gd name="connsiteY3" fmla="*/ 0 h 4270160"/>
              <a:gd name="connsiteX0" fmla="*/ 0 w 2423604"/>
              <a:gd name="connsiteY0" fmla="*/ 4270160 h 4270160"/>
              <a:gd name="connsiteX1" fmla="*/ 1217227 w 2423604"/>
              <a:gd name="connsiteY1" fmla="*/ 4247582 h 4270160"/>
              <a:gd name="connsiteX2" fmla="*/ 1218651 w 2423604"/>
              <a:gd name="connsiteY2" fmla="*/ 2156178 h 4270160"/>
              <a:gd name="connsiteX3" fmla="*/ 2423604 w 2423604"/>
              <a:gd name="connsiteY3" fmla="*/ 0 h 4270160"/>
              <a:gd name="connsiteX0" fmla="*/ 0 w 2423604"/>
              <a:gd name="connsiteY0" fmla="*/ 4270160 h 4270160"/>
              <a:gd name="connsiteX1" fmla="*/ 1217227 w 2423604"/>
              <a:gd name="connsiteY1" fmla="*/ 4247582 h 4270160"/>
              <a:gd name="connsiteX2" fmla="*/ 1218651 w 2423604"/>
              <a:gd name="connsiteY2" fmla="*/ 2156178 h 4270160"/>
              <a:gd name="connsiteX3" fmla="*/ 2060225 w 2423604"/>
              <a:gd name="connsiteY3" fmla="*/ 610586 h 4270160"/>
              <a:gd name="connsiteX4" fmla="*/ 2423604 w 2423604"/>
              <a:gd name="connsiteY4" fmla="*/ 0 h 4270160"/>
              <a:gd name="connsiteX0" fmla="*/ 0 w 2423604"/>
              <a:gd name="connsiteY0" fmla="*/ 4270160 h 4270160"/>
              <a:gd name="connsiteX1" fmla="*/ 1217227 w 2423604"/>
              <a:gd name="connsiteY1" fmla="*/ 4247582 h 4270160"/>
              <a:gd name="connsiteX2" fmla="*/ 1218651 w 2423604"/>
              <a:gd name="connsiteY2" fmla="*/ 2156178 h 4270160"/>
              <a:gd name="connsiteX3" fmla="*/ 1913469 w 2423604"/>
              <a:gd name="connsiteY3" fmla="*/ 2134586 h 4270160"/>
              <a:gd name="connsiteX4" fmla="*/ 2423604 w 2423604"/>
              <a:gd name="connsiteY4" fmla="*/ 0 h 4270160"/>
              <a:gd name="connsiteX0" fmla="*/ 0 w 2423604"/>
              <a:gd name="connsiteY0" fmla="*/ 4270160 h 4270160"/>
              <a:gd name="connsiteX1" fmla="*/ 1217227 w 2423604"/>
              <a:gd name="connsiteY1" fmla="*/ 4247582 h 4270160"/>
              <a:gd name="connsiteX2" fmla="*/ 1218651 w 2423604"/>
              <a:gd name="connsiteY2" fmla="*/ 2156178 h 4270160"/>
              <a:gd name="connsiteX3" fmla="*/ 1913469 w 2423604"/>
              <a:gd name="connsiteY3" fmla="*/ 2134586 h 4270160"/>
              <a:gd name="connsiteX4" fmla="*/ 2081307 w 2423604"/>
              <a:gd name="connsiteY4" fmla="*/ 1443379 h 4270160"/>
              <a:gd name="connsiteX5" fmla="*/ 2423604 w 2423604"/>
              <a:gd name="connsiteY5" fmla="*/ 0 h 4270160"/>
              <a:gd name="connsiteX0" fmla="*/ 0 w 2423604"/>
              <a:gd name="connsiteY0" fmla="*/ 4270160 h 4270160"/>
              <a:gd name="connsiteX1" fmla="*/ 1217227 w 2423604"/>
              <a:gd name="connsiteY1" fmla="*/ 4247582 h 4270160"/>
              <a:gd name="connsiteX2" fmla="*/ 1218651 w 2423604"/>
              <a:gd name="connsiteY2" fmla="*/ 2156178 h 4270160"/>
              <a:gd name="connsiteX3" fmla="*/ 1913469 w 2423604"/>
              <a:gd name="connsiteY3" fmla="*/ 2134586 h 4270160"/>
              <a:gd name="connsiteX4" fmla="*/ 1938087 w 2423604"/>
              <a:gd name="connsiteY4" fmla="*/ 33219 h 4270160"/>
              <a:gd name="connsiteX5" fmla="*/ 2423604 w 2423604"/>
              <a:gd name="connsiteY5" fmla="*/ 0 h 4270160"/>
              <a:gd name="connsiteX0" fmla="*/ 0 w 2423604"/>
              <a:gd name="connsiteY0" fmla="*/ 4270160 h 4270160"/>
              <a:gd name="connsiteX1" fmla="*/ 1217227 w 2423604"/>
              <a:gd name="connsiteY1" fmla="*/ 4247582 h 4270160"/>
              <a:gd name="connsiteX2" fmla="*/ 1218651 w 2423604"/>
              <a:gd name="connsiteY2" fmla="*/ 2156178 h 4270160"/>
              <a:gd name="connsiteX3" fmla="*/ 1913469 w 2423604"/>
              <a:gd name="connsiteY3" fmla="*/ 2134586 h 4270160"/>
              <a:gd name="connsiteX4" fmla="*/ 1905036 w 2423604"/>
              <a:gd name="connsiteY4" fmla="*/ 11185 h 4270160"/>
              <a:gd name="connsiteX5" fmla="*/ 2423604 w 2423604"/>
              <a:gd name="connsiteY5" fmla="*/ 0 h 4270160"/>
              <a:gd name="connsiteX0" fmla="*/ 0 w 2423604"/>
              <a:gd name="connsiteY0" fmla="*/ 4270160 h 4270160"/>
              <a:gd name="connsiteX1" fmla="*/ 1217227 w 2423604"/>
              <a:gd name="connsiteY1" fmla="*/ 4247582 h 4270160"/>
              <a:gd name="connsiteX2" fmla="*/ 1199601 w 2423604"/>
              <a:gd name="connsiteY2" fmla="*/ 2132366 h 4270160"/>
              <a:gd name="connsiteX3" fmla="*/ 1913469 w 2423604"/>
              <a:gd name="connsiteY3" fmla="*/ 2134586 h 4270160"/>
              <a:gd name="connsiteX4" fmla="*/ 1905036 w 2423604"/>
              <a:gd name="connsiteY4" fmla="*/ 11185 h 4270160"/>
              <a:gd name="connsiteX5" fmla="*/ 2423604 w 2423604"/>
              <a:gd name="connsiteY5" fmla="*/ 0 h 4270160"/>
              <a:gd name="connsiteX0" fmla="*/ 0 w 2423604"/>
              <a:gd name="connsiteY0" fmla="*/ 4270160 h 4271395"/>
              <a:gd name="connsiteX1" fmla="*/ 1198177 w 2423604"/>
              <a:gd name="connsiteY1" fmla="*/ 4271395 h 4271395"/>
              <a:gd name="connsiteX2" fmla="*/ 1199601 w 2423604"/>
              <a:gd name="connsiteY2" fmla="*/ 2132366 h 4271395"/>
              <a:gd name="connsiteX3" fmla="*/ 1913469 w 2423604"/>
              <a:gd name="connsiteY3" fmla="*/ 2134586 h 4271395"/>
              <a:gd name="connsiteX4" fmla="*/ 1905036 w 2423604"/>
              <a:gd name="connsiteY4" fmla="*/ 11185 h 4271395"/>
              <a:gd name="connsiteX5" fmla="*/ 2423604 w 2423604"/>
              <a:gd name="connsiteY5" fmla="*/ 0 h 4271395"/>
              <a:gd name="connsiteX0" fmla="*/ 0 w 2395029"/>
              <a:gd name="connsiteY0" fmla="*/ 4258975 h 4260210"/>
              <a:gd name="connsiteX1" fmla="*/ 1198177 w 2395029"/>
              <a:gd name="connsiteY1" fmla="*/ 4260210 h 4260210"/>
              <a:gd name="connsiteX2" fmla="*/ 1199601 w 2395029"/>
              <a:gd name="connsiteY2" fmla="*/ 2121181 h 4260210"/>
              <a:gd name="connsiteX3" fmla="*/ 1913469 w 2395029"/>
              <a:gd name="connsiteY3" fmla="*/ 2123401 h 4260210"/>
              <a:gd name="connsiteX4" fmla="*/ 1905036 w 2395029"/>
              <a:gd name="connsiteY4" fmla="*/ 0 h 4260210"/>
              <a:gd name="connsiteX5" fmla="*/ 2395029 w 2395029"/>
              <a:gd name="connsiteY5" fmla="*/ 3102 h 42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5029" h="4260210">
                <a:moveTo>
                  <a:pt x="0" y="4258975"/>
                </a:moveTo>
                <a:lnTo>
                  <a:pt x="1198177" y="4260210"/>
                </a:lnTo>
                <a:cubicBezTo>
                  <a:pt x="1198652" y="3563075"/>
                  <a:pt x="1199126" y="2818316"/>
                  <a:pt x="1199601" y="2121181"/>
                </a:cubicBezTo>
                <a:lnTo>
                  <a:pt x="1913469" y="2123401"/>
                </a:lnTo>
                <a:lnTo>
                  <a:pt x="1905036" y="0"/>
                </a:lnTo>
                <a:lnTo>
                  <a:pt x="2395029" y="310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879454" y="3241580"/>
            <a:ext cx="335195" cy="320451"/>
          </a:xfrm>
          <a:prstGeom prst="ellipse">
            <a:avLst/>
          </a:prstGeom>
          <a:solidFill>
            <a:srgbClr val="FF0000"/>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49" name="Rectangle 48"/>
          <p:cNvSpPr/>
          <p:nvPr/>
        </p:nvSpPr>
        <p:spPr>
          <a:xfrm rot="20700000" flipH="1">
            <a:off x="1948369" y="3506869"/>
            <a:ext cx="365123" cy="555067"/>
          </a:xfrm>
          <a:prstGeom prst="rect">
            <a:avLst/>
          </a:prstGeom>
          <a:solidFill>
            <a:srgbClr val="FF0000"/>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7" name="Rectangle 56"/>
          <p:cNvSpPr/>
          <p:nvPr/>
        </p:nvSpPr>
        <p:spPr>
          <a:xfrm rot="2700000">
            <a:off x="1812255" y="3867494"/>
            <a:ext cx="150654" cy="544477"/>
          </a:xfrm>
          <a:prstGeom prst="rect">
            <a:avLst/>
          </a:prstGeom>
          <a:solidFill>
            <a:srgbClr val="FF0000"/>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58" name="Rectangle 57"/>
          <p:cNvSpPr/>
          <p:nvPr/>
        </p:nvSpPr>
        <p:spPr>
          <a:xfrm rot="20700000">
            <a:off x="1686956" y="4241914"/>
            <a:ext cx="154858" cy="371067"/>
          </a:xfrm>
          <a:prstGeom prst="rect">
            <a:avLst/>
          </a:prstGeom>
          <a:solidFill>
            <a:srgbClr val="FF0000"/>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9" name="Rectangle 58"/>
          <p:cNvSpPr/>
          <p:nvPr/>
        </p:nvSpPr>
        <p:spPr>
          <a:xfrm rot="18900000">
            <a:off x="2487939" y="3831368"/>
            <a:ext cx="152733" cy="796130"/>
          </a:xfrm>
          <a:prstGeom prst="rect">
            <a:avLst/>
          </a:prstGeom>
          <a:solidFill>
            <a:srgbClr val="FF0000"/>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60" name="Rectangle 59"/>
          <p:cNvSpPr/>
          <p:nvPr/>
        </p:nvSpPr>
        <p:spPr>
          <a:xfrm rot="7200000">
            <a:off x="2429500" y="3335355"/>
            <a:ext cx="101474" cy="698455"/>
          </a:xfrm>
          <a:prstGeom prst="rect">
            <a:avLst/>
          </a:prstGeom>
          <a:solidFill>
            <a:srgbClr val="FF0000"/>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61" name="Rectangle 60"/>
          <p:cNvSpPr/>
          <p:nvPr/>
        </p:nvSpPr>
        <p:spPr>
          <a:xfrm rot="5400000">
            <a:off x="1701950" y="3243845"/>
            <a:ext cx="96603" cy="735398"/>
          </a:xfrm>
          <a:prstGeom prst="rect">
            <a:avLst/>
          </a:prstGeom>
          <a:solidFill>
            <a:srgbClr val="FF0000"/>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Tree>
    <p:extLst>
      <p:ext uri="{BB962C8B-B14F-4D97-AF65-F5344CB8AC3E}">
        <p14:creationId xmlns:p14="http://schemas.microsoft.com/office/powerpoint/2010/main" val="4072390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69675"/>
          </a:xfrm>
        </p:spPr>
        <p:txBody>
          <a:bodyPr/>
          <a:lstStyle/>
          <a:p>
            <a:r>
              <a:rPr lang="en-US" sz="4400" dirty="0"/>
              <a:t>Further Improvement</a:t>
            </a:r>
          </a:p>
        </p:txBody>
      </p:sp>
      <p:sp>
        <p:nvSpPr>
          <p:cNvPr id="14" name="TextBox 13"/>
          <p:cNvSpPr txBox="1"/>
          <p:nvPr/>
        </p:nvSpPr>
        <p:spPr>
          <a:xfrm rot="16200000">
            <a:off x="-1586381" y="3742800"/>
            <a:ext cx="3847382" cy="369332"/>
          </a:xfrm>
          <a:prstGeom prst="rect">
            <a:avLst/>
          </a:prstGeom>
          <a:noFill/>
        </p:spPr>
        <p:txBody>
          <a:bodyPr wrap="square" rtlCol="0">
            <a:spAutoFit/>
          </a:bodyPr>
          <a:lstStyle/>
          <a:p>
            <a:pPr algn="r"/>
            <a:r>
              <a:rPr lang="en-US" sz="1800" b="1" dirty="0"/>
              <a:t>Frequency</a:t>
            </a:r>
          </a:p>
        </p:txBody>
      </p:sp>
      <p:sp>
        <p:nvSpPr>
          <p:cNvPr id="27" name="TextBox 26"/>
          <p:cNvSpPr txBox="1"/>
          <p:nvPr/>
        </p:nvSpPr>
        <p:spPr>
          <a:xfrm>
            <a:off x="44576" y="1441229"/>
            <a:ext cx="498888" cy="307777"/>
          </a:xfrm>
          <a:prstGeom prst="rect">
            <a:avLst/>
          </a:prstGeom>
          <a:noFill/>
        </p:spPr>
        <p:txBody>
          <a:bodyPr wrap="square" rtlCol="0">
            <a:spAutoFit/>
          </a:bodyPr>
          <a:lstStyle/>
          <a:p>
            <a:pPr algn="ctr"/>
            <a:r>
              <a:rPr lang="en-US" sz="1400" i="1" dirty="0"/>
              <a:t>1.0</a:t>
            </a:r>
          </a:p>
        </p:txBody>
      </p:sp>
      <p:graphicFrame>
        <p:nvGraphicFramePr>
          <p:cNvPr id="28" name="Table 27"/>
          <p:cNvGraphicFramePr>
            <a:graphicFrameLocks noGrp="1"/>
          </p:cNvGraphicFramePr>
          <p:nvPr/>
        </p:nvGraphicFramePr>
        <p:xfrm>
          <a:off x="523329" y="1595463"/>
          <a:ext cx="2392740" cy="4267200"/>
        </p:xfrm>
        <a:graphic>
          <a:graphicData uri="http://schemas.openxmlformats.org/drawingml/2006/table">
            <a:tbl>
              <a:tblPr firstRow="1" bandRow="1">
                <a:tableStyleId>{5C22544A-7EE6-4342-B048-85BDC9FD1C3A}</a:tableStyleId>
              </a:tblPr>
              <a:tblGrid>
                <a:gridCol w="239274">
                  <a:extLst>
                    <a:ext uri="{9D8B030D-6E8A-4147-A177-3AD203B41FA5}">
                      <a16:colId xmlns:a16="http://schemas.microsoft.com/office/drawing/2014/main" val="2873769771"/>
                    </a:ext>
                  </a:extLst>
                </a:gridCol>
                <a:gridCol w="239274">
                  <a:extLst>
                    <a:ext uri="{9D8B030D-6E8A-4147-A177-3AD203B41FA5}">
                      <a16:colId xmlns:a16="http://schemas.microsoft.com/office/drawing/2014/main" val="100738442"/>
                    </a:ext>
                  </a:extLst>
                </a:gridCol>
                <a:gridCol w="239274">
                  <a:extLst>
                    <a:ext uri="{9D8B030D-6E8A-4147-A177-3AD203B41FA5}">
                      <a16:colId xmlns:a16="http://schemas.microsoft.com/office/drawing/2014/main" val="837028738"/>
                    </a:ext>
                  </a:extLst>
                </a:gridCol>
                <a:gridCol w="239274">
                  <a:extLst>
                    <a:ext uri="{9D8B030D-6E8A-4147-A177-3AD203B41FA5}">
                      <a16:colId xmlns:a16="http://schemas.microsoft.com/office/drawing/2014/main" val="4084932713"/>
                    </a:ext>
                  </a:extLst>
                </a:gridCol>
                <a:gridCol w="239274">
                  <a:extLst>
                    <a:ext uri="{9D8B030D-6E8A-4147-A177-3AD203B41FA5}">
                      <a16:colId xmlns:a16="http://schemas.microsoft.com/office/drawing/2014/main" val="845627303"/>
                    </a:ext>
                  </a:extLst>
                </a:gridCol>
                <a:gridCol w="239274">
                  <a:extLst>
                    <a:ext uri="{9D8B030D-6E8A-4147-A177-3AD203B41FA5}">
                      <a16:colId xmlns:a16="http://schemas.microsoft.com/office/drawing/2014/main" val="3196451559"/>
                    </a:ext>
                  </a:extLst>
                </a:gridCol>
                <a:gridCol w="239274">
                  <a:extLst>
                    <a:ext uri="{9D8B030D-6E8A-4147-A177-3AD203B41FA5}">
                      <a16:colId xmlns:a16="http://schemas.microsoft.com/office/drawing/2014/main" val="2058954107"/>
                    </a:ext>
                  </a:extLst>
                </a:gridCol>
                <a:gridCol w="239274">
                  <a:extLst>
                    <a:ext uri="{9D8B030D-6E8A-4147-A177-3AD203B41FA5}">
                      <a16:colId xmlns:a16="http://schemas.microsoft.com/office/drawing/2014/main" val="2891348184"/>
                    </a:ext>
                  </a:extLst>
                </a:gridCol>
                <a:gridCol w="239274">
                  <a:extLst>
                    <a:ext uri="{9D8B030D-6E8A-4147-A177-3AD203B41FA5}">
                      <a16:colId xmlns:a16="http://schemas.microsoft.com/office/drawing/2014/main" val="3391922631"/>
                    </a:ext>
                  </a:extLst>
                </a:gridCol>
                <a:gridCol w="239274">
                  <a:extLst>
                    <a:ext uri="{9D8B030D-6E8A-4147-A177-3AD203B41FA5}">
                      <a16:colId xmlns:a16="http://schemas.microsoft.com/office/drawing/2014/main" val="2031740237"/>
                    </a:ext>
                  </a:extLst>
                </a:gridCol>
              </a:tblGrid>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47997588"/>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38314374"/>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45786288"/>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38390080"/>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15074320"/>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95716225"/>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80188071"/>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13091901"/>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14583772"/>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62410909"/>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98012472"/>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39153466"/>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53933337"/>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10709861"/>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46559218"/>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5103958"/>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1670516071"/>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1816647663"/>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3022869063"/>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2937641531"/>
                  </a:ext>
                </a:extLst>
              </a:tr>
            </a:tbl>
          </a:graphicData>
        </a:graphic>
      </p:graphicFrame>
      <p:cxnSp>
        <p:nvCxnSpPr>
          <p:cNvPr id="29" name="Straight Arrow Connector 28"/>
          <p:cNvCxnSpPr/>
          <p:nvPr/>
        </p:nvCxnSpPr>
        <p:spPr>
          <a:xfrm>
            <a:off x="523329" y="5851156"/>
            <a:ext cx="286397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24766" y="1330915"/>
            <a:ext cx="0" cy="45202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23330" y="5851848"/>
            <a:ext cx="2392739" cy="369332"/>
          </a:xfrm>
          <a:prstGeom prst="rect">
            <a:avLst/>
          </a:prstGeom>
          <a:noFill/>
        </p:spPr>
        <p:txBody>
          <a:bodyPr wrap="square" rtlCol="0">
            <a:spAutoFit/>
          </a:bodyPr>
          <a:lstStyle/>
          <a:p>
            <a:pPr algn="ctr"/>
            <a:r>
              <a:rPr lang="en-US" sz="1800" b="1" dirty="0"/>
              <a:t>Data</a:t>
            </a:r>
          </a:p>
        </p:txBody>
      </p:sp>
      <p:cxnSp>
        <p:nvCxnSpPr>
          <p:cNvPr id="35" name="Straight Arrow Connector 34"/>
          <p:cNvCxnSpPr/>
          <p:nvPr/>
        </p:nvCxnSpPr>
        <p:spPr>
          <a:xfrm flipV="1">
            <a:off x="3117416" y="1319408"/>
            <a:ext cx="0" cy="45202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16200000">
            <a:off x="1386043" y="3708715"/>
            <a:ext cx="3847382" cy="369332"/>
          </a:xfrm>
          <a:prstGeom prst="rect">
            <a:avLst/>
          </a:prstGeom>
          <a:noFill/>
        </p:spPr>
        <p:txBody>
          <a:bodyPr wrap="square" rtlCol="0">
            <a:spAutoFit/>
          </a:bodyPr>
          <a:lstStyle/>
          <a:p>
            <a:pPr algn="r"/>
            <a:r>
              <a:rPr lang="en-US" sz="1800" b="1" dirty="0">
                <a:solidFill>
                  <a:srgbClr val="FF0000"/>
                </a:solidFill>
              </a:rPr>
              <a:t>Likelihood</a:t>
            </a:r>
          </a:p>
        </p:txBody>
      </p:sp>
      <p:graphicFrame>
        <p:nvGraphicFramePr>
          <p:cNvPr id="37" name="Table 36"/>
          <p:cNvGraphicFramePr>
            <a:graphicFrameLocks noGrp="1"/>
          </p:cNvGraphicFramePr>
          <p:nvPr/>
        </p:nvGraphicFramePr>
        <p:xfrm>
          <a:off x="9241552" y="1583956"/>
          <a:ext cx="2392740" cy="4267200"/>
        </p:xfrm>
        <a:graphic>
          <a:graphicData uri="http://schemas.openxmlformats.org/drawingml/2006/table">
            <a:tbl>
              <a:tblPr firstRow="1" bandRow="1">
                <a:tableStyleId>{5C22544A-7EE6-4342-B048-85BDC9FD1C3A}</a:tableStyleId>
              </a:tblPr>
              <a:tblGrid>
                <a:gridCol w="239274">
                  <a:extLst>
                    <a:ext uri="{9D8B030D-6E8A-4147-A177-3AD203B41FA5}">
                      <a16:colId xmlns:a16="http://schemas.microsoft.com/office/drawing/2014/main" val="2873769771"/>
                    </a:ext>
                  </a:extLst>
                </a:gridCol>
                <a:gridCol w="239274">
                  <a:extLst>
                    <a:ext uri="{9D8B030D-6E8A-4147-A177-3AD203B41FA5}">
                      <a16:colId xmlns:a16="http://schemas.microsoft.com/office/drawing/2014/main" val="100738442"/>
                    </a:ext>
                  </a:extLst>
                </a:gridCol>
                <a:gridCol w="239274">
                  <a:extLst>
                    <a:ext uri="{9D8B030D-6E8A-4147-A177-3AD203B41FA5}">
                      <a16:colId xmlns:a16="http://schemas.microsoft.com/office/drawing/2014/main" val="837028738"/>
                    </a:ext>
                  </a:extLst>
                </a:gridCol>
                <a:gridCol w="239274">
                  <a:extLst>
                    <a:ext uri="{9D8B030D-6E8A-4147-A177-3AD203B41FA5}">
                      <a16:colId xmlns:a16="http://schemas.microsoft.com/office/drawing/2014/main" val="4084932713"/>
                    </a:ext>
                  </a:extLst>
                </a:gridCol>
                <a:gridCol w="239274">
                  <a:extLst>
                    <a:ext uri="{9D8B030D-6E8A-4147-A177-3AD203B41FA5}">
                      <a16:colId xmlns:a16="http://schemas.microsoft.com/office/drawing/2014/main" val="845627303"/>
                    </a:ext>
                  </a:extLst>
                </a:gridCol>
                <a:gridCol w="239274">
                  <a:extLst>
                    <a:ext uri="{9D8B030D-6E8A-4147-A177-3AD203B41FA5}">
                      <a16:colId xmlns:a16="http://schemas.microsoft.com/office/drawing/2014/main" val="3196451559"/>
                    </a:ext>
                  </a:extLst>
                </a:gridCol>
                <a:gridCol w="239274">
                  <a:extLst>
                    <a:ext uri="{9D8B030D-6E8A-4147-A177-3AD203B41FA5}">
                      <a16:colId xmlns:a16="http://schemas.microsoft.com/office/drawing/2014/main" val="2058954107"/>
                    </a:ext>
                  </a:extLst>
                </a:gridCol>
                <a:gridCol w="239274">
                  <a:extLst>
                    <a:ext uri="{9D8B030D-6E8A-4147-A177-3AD203B41FA5}">
                      <a16:colId xmlns:a16="http://schemas.microsoft.com/office/drawing/2014/main" val="2891348184"/>
                    </a:ext>
                  </a:extLst>
                </a:gridCol>
                <a:gridCol w="239274">
                  <a:extLst>
                    <a:ext uri="{9D8B030D-6E8A-4147-A177-3AD203B41FA5}">
                      <a16:colId xmlns:a16="http://schemas.microsoft.com/office/drawing/2014/main" val="3391922631"/>
                    </a:ext>
                  </a:extLst>
                </a:gridCol>
                <a:gridCol w="239274">
                  <a:extLst>
                    <a:ext uri="{9D8B030D-6E8A-4147-A177-3AD203B41FA5}">
                      <a16:colId xmlns:a16="http://schemas.microsoft.com/office/drawing/2014/main" val="2031740237"/>
                    </a:ext>
                  </a:extLst>
                </a:gridCol>
              </a:tblGrid>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47997588"/>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38314374"/>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45786288"/>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38390080"/>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15074320"/>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95716225"/>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80188071"/>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13091901"/>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14583772"/>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62410909"/>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98012472"/>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39153466"/>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53933337"/>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10709861"/>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46559218"/>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5103958"/>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1670516071"/>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1816647663"/>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3022869063"/>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2937641531"/>
                  </a:ext>
                </a:extLst>
              </a:tr>
            </a:tbl>
          </a:graphicData>
        </a:graphic>
      </p:graphicFrame>
      <p:cxnSp>
        <p:nvCxnSpPr>
          <p:cNvPr id="38" name="Straight Arrow Connector 37"/>
          <p:cNvCxnSpPr/>
          <p:nvPr/>
        </p:nvCxnSpPr>
        <p:spPr>
          <a:xfrm>
            <a:off x="9241552" y="5839649"/>
            <a:ext cx="286397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9242989" y="1319408"/>
            <a:ext cx="0" cy="45202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9241553" y="5851848"/>
            <a:ext cx="2392739" cy="369332"/>
          </a:xfrm>
          <a:prstGeom prst="rect">
            <a:avLst/>
          </a:prstGeom>
          <a:noFill/>
        </p:spPr>
        <p:txBody>
          <a:bodyPr wrap="square" rtlCol="0">
            <a:spAutoFit/>
          </a:bodyPr>
          <a:lstStyle/>
          <a:p>
            <a:pPr algn="ctr"/>
            <a:r>
              <a:rPr lang="en-US" sz="1800" b="1" dirty="0"/>
              <a:t>Data</a:t>
            </a:r>
          </a:p>
        </p:txBody>
      </p:sp>
      <p:sp>
        <p:nvSpPr>
          <p:cNvPr id="42" name="TextBox 41"/>
          <p:cNvSpPr txBox="1"/>
          <p:nvPr/>
        </p:nvSpPr>
        <p:spPr>
          <a:xfrm>
            <a:off x="8742664" y="1429722"/>
            <a:ext cx="498888" cy="307777"/>
          </a:xfrm>
          <a:prstGeom prst="rect">
            <a:avLst/>
          </a:prstGeom>
          <a:noFill/>
        </p:spPr>
        <p:txBody>
          <a:bodyPr wrap="square" rtlCol="0">
            <a:spAutoFit/>
          </a:bodyPr>
          <a:lstStyle/>
          <a:p>
            <a:pPr algn="ctr"/>
            <a:r>
              <a:rPr lang="en-US" sz="1400" i="1" dirty="0"/>
              <a:t>1.0</a:t>
            </a:r>
          </a:p>
        </p:txBody>
      </p:sp>
      <p:sp>
        <p:nvSpPr>
          <p:cNvPr id="44" name="Rectangle 43"/>
          <p:cNvSpPr/>
          <p:nvPr/>
        </p:nvSpPr>
        <p:spPr>
          <a:xfrm>
            <a:off x="1708900" y="4996758"/>
            <a:ext cx="758112" cy="84885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32185" y="3556430"/>
            <a:ext cx="498888" cy="307777"/>
          </a:xfrm>
          <a:prstGeom prst="rect">
            <a:avLst/>
          </a:prstGeom>
          <a:noFill/>
        </p:spPr>
        <p:txBody>
          <a:bodyPr wrap="square" rtlCol="0">
            <a:spAutoFit/>
          </a:bodyPr>
          <a:lstStyle/>
          <a:p>
            <a:pPr algn="ctr"/>
            <a:r>
              <a:rPr lang="en-US" sz="1400" i="1" dirty="0"/>
              <a:t>0.5</a:t>
            </a:r>
          </a:p>
        </p:txBody>
      </p:sp>
      <p:sp>
        <p:nvSpPr>
          <p:cNvPr id="46" name="TextBox 45"/>
          <p:cNvSpPr txBox="1"/>
          <p:nvPr/>
        </p:nvSpPr>
        <p:spPr>
          <a:xfrm>
            <a:off x="8734908" y="3562073"/>
            <a:ext cx="498888" cy="307777"/>
          </a:xfrm>
          <a:prstGeom prst="rect">
            <a:avLst/>
          </a:prstGeom>
          <a:noFill/>
        </p:spPr>
        <p:txBody>
          <a:bodyPr wrap="square" rtlCol="0">
            <a:spAutoFit/>
          </a:bodyPr>
          <a:lstStyle/>
          <a:p>
            <a:pPr algn="ctr"/>
            <a:r>
              <a:rPr lang="en-US" sz="1400" i="1" dirty="0"/>
              <a:t>0.5</a:t>
            </a:r>
          </a:p>
        </p:txBody>
      </p:sp>
      <p:graphicFrame>
        <p:nvGraphicFramePr>
          <p:cNvPr id="26" name="Table 25"/>
          <p:cNvGraphicFramePr>
            <a:graphicFrameLocks noGrp="1"/>
          </p:cNvGraphicFramePr>
          <p:nvPr/>
        </p:nvGraphicFramePr>
        <p:xfrm>
          <a:off x="5119410" y="1593135"/>
          <a:ext cx="2392740" cy="4267200"/>
        </p:xfrm>
        <a:graphic>
          <a:graphicData uri="http://schemas.openxmlformats.org/drawingml/2006/table">
            <a:tbl>
              <a:tblPr firstRow="1" bandRow="1">
                <a:tableStyleId>{5C22544A-7EE6-4342-B048-85BDC9FD1C3A}</a:tableStyleId>
              </a:tblPr>
              <a:tblGrid>
                <a:gridCol w="239274">
                  <a:extLst>
                    <a:ext uri="{9D8B030D-6E8A-4147-A177-3AD203B41FA5}">
                      <a16:colId xmlns:a16="http://schemas.microsoft.com/office/drawing/2014/main" val="2873769771"/>
                    </a:ext>
                  </a:extLst>
                </a:gridCol>
                <a:gridCol w="239274">
                  <a:extLst>
                    <a:ext uri="{9D8B030D-6E8A-4147-A177-3AD203B41FA5}">
                      <a16:colId xmlns:a16="http://schemas.microsoft.com/office/drawing/2014/main" val="100738442"/>
                    </a:ext>
                  </a:extLst>
                </a:gridCol>
                <a:gridCol w="239274">
                  <a:extLst>
                    <a:ext uri="{9D8B030D-6E8A-4147-A177-3AD203B41FA5}">
                      <a16:colId xmlns:a16="http://schemas.microsoft.com/office/drawing/2014/main" val="837028738"/>
                    </a:ext>
                  </a:extLst>
                </a:gridCol>
                <a:gridCol w="239274">
                  <a:extLst>
                    <a:ext uri="{9D8B030D-6E8A-4147-A177-3AD203B41FA5}">
                      <a16:colId xmlns:a16="http://schemas.microsoft.com/office/drawing/2014/main" val="4084932713"/>
                    </a:ext>
                  </a:extLst>
                </a:gridCol>
                <a:gridCol w="239274">
                  <a:extLst>
                    <a:ext uri="{9D8B030D-6E8A-4147-A177-3AD203B41FA5}">
                      <a16:colId xmlns:a16="http://schemas.microsoft.com/office/drawing/2014/main" val="845627303"/>
                    </a:ext>
                  </a:extLst>
                </a:gridCol>
                <a:gridCol w="239274">
                  <a:extLst>
                    <a:ext uri="{9D8B030D-6E8A-4147-A177-3AD203B41FA5}">
                      <a16:colId xmlns:a16="http://schemas.microsoft.com/office/drawing/2014/main" val="3196451559"/>
                    </a:ext>
                  </a:extLst>
                </a:gridCol>
                <a:gridCol w="239274">
                  <a:extLst>
                    <a:ext uri="{9D8B030D-6E8A-4147-A177-3AD203B41FA5}">
                      <a16:colId xmlns:a16="http://schemas.microsoft.com/office/drawing/2014/main" val="2058954107"/>
                    </a:ext>
                  </a:extLst>
                </a:gridCol>
                <a:gridCol w="239274">
                  <a:extLst>
                    <a:ext uri="{9D8B030D-6E8A-4147-A177-3AD203B41FA5}">
                      <a16:colId xmlns:a16="http://schemas.microsoft.com/office/drawing/2014/main" val="2891348184"/>
                    </a:ext>
                  </a:extLst>
                </a:gridCol>
                <a:gridCol w="239274">
                  <a:extLst>
                    <a:ext uri="{9D8B030D-6E8A-4147-A177-3AD203B41FA5}">
                      <a16:colId xmlns:a16="http://schemas.microsoft.com/office/drawing/2014/main" val="3391922631"/>
                    </a:ext>
                  </a:extLst>
                </a:gridCol>
                <a:gridCol w="239274">
                  <a:extLst>
                    <a:ext uri="{9D8B030D-6E8A-4147-A177-3AD203B41FA5}">
                      <a16:colId xmlns:a16="http://schemas.microsoft.com/office/drawing/2014/main" val="2031740237"/>
                    </a:ext>
                  </a:extLst>
                </a:gridCol>
              </a:tblGrid>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47997588"/>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38314374"/>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45786288"/>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38390080"/>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15074320"/>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95716225"/>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80188071"/>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13091901"/>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14583772"/>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62410909"/>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98012472"/>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39153466"/>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53933337"/>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10709861"/>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46559218"/>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5103958"/>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1670516071"/>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1816647663"/>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3022869063"/>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2937641531"/>
                  </a:ext>
                </a:extLst>
              </a:tr>
            </a:tbl>
          </a:graphicData>
        </a:graphic>
      </p:graphicFrame>
      <p:cxnSp>
        <p:nvCxnSpPr>
          <p:cNvPr id="32" name="Straight Arrow Connector 31"/>
          <p:cNvCxnSpPr/>
          <p:nvPr/>
        </p:nvCxnSpPr>
        <p:spPr>
          <a:xfrm>
            <a:off x="5119410" y="5848828"/>
            <a:ext cx="286397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5120847" y="1328587"/>
            <a:ext cx="0" cy="45202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119411" y="5851848"/>
            <a:ext cx="2392739" cy="369332"/>
          </a:xfrm>
          <a:prstGeom prst="rect">
            <a:avLst/>
          </a:prstGeom>
          <a:noFill/>
        </p:spPr>
        <p:txBody>
          <a:bodyPr wrap="square" rtlCol="0">
            <a:spAutoFit/>
          </a:bodyPr>
          <a:lstStyle/>
          <a:p>
            <a:pPr algn="ctr"/>
            <a:r>
              <a:rPr lang="en-US" sz="1800" b="1" dirty="0"/>
              <a:t>Data</a:t>
            </a:r>
          </a:p>
        </p:txBody>
      </p:sp>
      <p:sp>
        <p:nvSpPr>
          <p:cNvPr id="48" name="TextBox 47"/>
          <p:cNvSpPr txBox="1"/>
          <p:nvPr/>
        </p:nvSpPr>
        <p:spPr>
          <a:xfrm>
            <a:off x="4620522" y="1438901"/>
            <a:ext cx="498888" cy="307777"/>
          </a:xfrm>
          <a:prstGeom prst="rect">
            <a:avLst/>
          </a:prstGeom>
          <a:noFill/>
        </p:spPr>
        <p:txBody>
          <a:bodyPr wrap="square" rtlCol="0">
            <a:spAutoFit/>
          </a:bodyPr>
          <a:lstStyle/>
          <a:p>
            <a:pPr algn="ctr"/>
            <a:r>
              <a:rPr lang="en-US" sz="1400" i="1" dirty="0"/>
              <a:t>1.0</a:t>
            </a:r>
          </a:p>
        </p:txBody>
      </p:sp>
      <p:sp>
        <p:nvSpPr>
          <p:cNvPr id="50" name="Rectangle 49"/>
          <p:cNvSpPr/>
          <p:nvPr/>
        </p:nvSpPr>
        <p:spPr>
          <a:xfrm>
            <a:off x="6311659" y="5005937"/>
            <a:ext cx="723878" cy="84885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4612766" y="3571252"/>
            <a:ext cx="498888" cy="307777"/>
          </a:xfrm>
          <a:prstGeom prst="rect">
            <a:avLst/>
          </a:prstGeom>
          <a:noFill/>
        </p:spPr>
        <p:txBody>
          <a:bodyPr wrap="square" rtlCol="0">
            <a:spAutoFit/>
          </a:bodyPr>
          <a:lstStyle/>
          <a:p>
            <a:pPr algn="ctr"/>
            <a:r>
              <a:rPr lang="en-US" sz="1400" i="1" dirty="0"/>
              <a:t>0.5</a:t>
            </a:r>
          </a:p>
        </p:txBody>
      </p:sp>
      <p:sp>
        <p:nvSpPr>
          <p:cNvPr id="3" name="Right Arrow 2"/>
          <p:cNvSpPr/>
          <p:nvPr/>
        </p:nvSpPr>
        <p:spPr>
          <a:xfrm>
            <a:off x="3513956" y="5318434"/>
            <a:ext cx="1335572" cy="388300"/>
          </a:xfrm>
          <a:prstGeom prst="right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Arrow 52"/>
          <p:cNvSpPr/>
          <p:nvPr/>
        </p:nvSpPr>
        <p:spPr>
          <a:xfrm>
            <a:off x="7772345" y="5318434"/>
            <a:ext cx="1335572" cy="388300"/>
          </a:xfrm>
          <a:prstGeom prst="right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3440672" y="5851848"/>
            <a:ext cx="1482140" cy="646331"/>
          </a:xfrm>
          <a:prstGeom prst="rect">
            <a:avLst/>
          </a:prstGeom>
          <a:noFill/>
        </p:spPr>
        <p:txBody>
          <a:bodyPr wrap="square" rtlCol="0">
            <a:spAutoFit/>
          </a:bodyPr>
          <a:lstStyle/>
          <a:p>
            <a:pPr algn="ctr"/>
            <a:r>
              <a:rPr lang="en-US" sz="1800" b="1" dirty="0">
                <a:solidFill>
                  <a:srgbClr val="FF9900"/>
                </a:solidFill>
              </a:rPr>
              <a:t>Improve Generator</a:t>
            </a:r>
          </a:p>
        </p:txBody>
      </p:sp>
      <p:sp>
        <p:nvSpPr>
          <p:cNvPr id="55" name="TextBox 54"/>
          <p:cNvSpPr txBox="1"/>
          <p:nvPr/>
        </p:nvSpPr>
        <p:spPr>
          <a:xfrm>
            <a:off x="7706432" y="5851848"/>
            <a:ext cx="1757055" cy="646331"/>
          </a:xfrm>
          <a:prstGeom prst="rect">
            <a:avLst/>
          </a:prstGeom>
          <a:noFill/>
        </p:spPr>
        <p:txBody>
          <a:bodyPr wrap="square" rtlCol="0">
            <a:spAutoFit/>
          </a:bodyPr>
          <a:lstStyle/>
          <a:p>
            <a:pPr algn="ctr"/>
            <a:r>
              <a:rPr lang="en-US" sz="1800" b="1" dirty="0">
                <a:solidFill>
                  <a:srgbClr val="FF9900"/>
                </a:solidFill>
              </a:rPr>
              <a:t>Improve Discriminator</a:t>
            </a:r>
          </a:p>
        </p:txBody>
      </p:sp>
      <p:sp>
        <p:nvSpPr>
          <p:cNvPr id="58" name="Rectangle 57"/>
          <p:cNvSpPr/>
          <p:nvPr/>
        </p:nvSpPr>
        <p:spPr>
          <a:xfrm>
            <a:off x="7035537" y="5181600"/>
            <a:ext cx="473904" cy="6764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9247398" y="3606446"/>
            <a:ext cx="2388185" cy="2240190"/>
          </a:xfrm>
          <a:custGeom>
            <a:avLst/>
            <a:gdLst>
              <a:gd name="connsiteX0" fmla="*/ 0 w 2423604"/>
              <a:gd name="connsiteY0" fmla="*/ 4270160 h 4270160"/>
              <a:gd name="connsiteX1" fmla="*/ 506027 w 2423604"/>
              <a:gd name="connsiteY1" fmla="*/ 4270160 h 4270160"/>
              <a:gd name="connsiteX2" fmla="*/ 1207363 w 2423604"/>
              <a:gd name="connsiteY2" fmla="*/ 0 h 4270160"/>
              <a:gd name="connsiteX3" fmla="*/ 2423604 w 2423604"/>
              <a:gd name="connsiteY3" fmla="*/ 0 h 4270160"/>
              <a:gd name="connsiteX0" fmla="*/ 0 w 2423604"/>
              <a:gd name="connsiteY0" fmla="*/ 4270160 h 4270160"/>
              <a:gd name="connsiteX1" fmla="*/ 1217227 w 2423604"/>
              <a:gd name="connsiteY1" fmla="*/ 4247582 h 4270160"/>
              <a:gd name="connsiteX2" fmla="*/ 1207363 w 2423604"/>
              <a:gd name="connsiteY2" fmla="*/ 0 h 4270160"/>
              <a:gd name="connsiteX3" fmla="*/ 2423604 w 2423604"/>
              <a:gd name="connsiteY3" fmla="*/ 0 h 4270160"/>
              <a:gd name="connsiteX0" fmla="*/ 0 w 2423604"/>
              <a:gd name="connsiteY0" fmla="*/ 4270160 h 4270160"/>
              <a:gd name="connsiteX1" fmla="*/ 1217227 w 2423604"/>
              <a:gd name="connsiteY1" fmla="*/ 4247582 h 4270160"/>
              <a:gd name="connsiteX2" fmla="*/ 1218651 w 2423604"/>
              <a:gd name="connsiteY2" fmla="*/ 2156178 h 4270160"/>
              <a:gd name="connsiteX3" fmla="*/ 2423604 w 2423604"/>
              <a:gd name="connsiteY3" fmla="*/ 0 h 4270160"/>
              <a:gd name="connsiteX0" fmla="*/ 0 w 2423604"/>
              <a:gd name="connsiteY0" fmla="*/ 4270160 h 4270160"/>
              <a:gd name="connsiteX1" fmla="*/ 1217227 w 2423604"/>
              <a:gd name="connsiteY1" fmla="*/ 4247582 h 4270160"/>
              <a:gd name="connsiteX2" fmla="*/ 1218651 w 2423604"/>
              <a:gd name="connsiteY2" fmla="*/ 2156178 h 4270160"/>
              <a:gd name="connsiteX3" fmla="*/ 2060225 w 2423604"/>
              <a:gd name="connsiteY3" fmla="*/ 610586 h 4270160"/>
              <a:gd name="connsiteX4" fmla="*/ 2423604 w 2423604"/>
              <a:gd name="connsiteY4" fmla="*/ 0 h 4270160"/>
              <a:gd name="connsiteX0" fmla="*/ 0 w 2423604"/>
              <a:gd name="connsiteY0" fmla="*/ 4270160 h 4270160"/>
              <a:gd name="connsiteX1" fmla="*/ 1217227 w 2423604"/>
              <a:gd name="connsiteY1" fmla="*/ 4247582 h 4270160"/>
              <a:gd name="connsiteX2" fmla="*/ 1218651 w 2423604"/>
              <a:gd name="connsiteY2" fmla="*/ 2156178 h 4270160"/>
              <a:gd name="connsiteX3" fmla="*/ 1913469 w 2423604"/>
              <a:gd name="connsiteY3" fmla="*/ 2134586 h 4270160"/>
              <a:gd name="connsiteX4" fmla="*/ 2423604 w 2423604"/>
              <a:gd name="connsiteY4" fmla="*/ 0 h 4270160"/>
              <a:gd name="connsiteX0" fmla="*/ 0 w 2423604"/>
              <a:gd name="connsiteY0" fmla="*/ 4270160 h 4270160"/>
              <a:gd name="connsiteX1" fmla="*/ 1217227 w 2423604"/>
              <a:gd name="connsiteY1" fmla="*/ 4247582 h 4270160"/>
              <a:gd name="connsiteX2" fmla="*/ 1218651 w 2423604"/>
              <a:gd name="connsiteY2" fmla="*/ 2156178 h 4270160"/>
              <a:gd name="connsiteX3" fmla="*/ 1913469 w 2423604"/>
              <a:gd name="connsiteY3" fmla="*/ 2134586 h 4270160"/>
              <a:gd name="connsiteX4" fmla="*/ 2081307 w 2423604"/>
              <a:gd name="connsiteY4" fmla="*/ 1443379 h 4270160"/>
              <a:gd name="connsiteX5" fmla="*/ 2423604 w 2423604"/>
              <a:gd name="connsiteY5" fmla="*/ 0 h 4270160"/>
              <a:gd name="connsiteX0" fmla="*/ 0 w 2423604"/>
              <a:gd name="connsiteY0" fmla="*/ 4270160 h 4270160"/>
              <a:gd name="connsiteX1" fmla="*/ 1217227 w 2423604"/>
              <a:gd name="connsiteY1" fmla="*/ 4247582 h 4270160"/>
              <a:gd name="connsiteX2" fmla="*/ 1218651 w 2423604"/>
              <a:gd name="connsiteY2" fmla="*/ 2156178 h 4270160"/>
              <a:gd name="connsiteX3" fmla="*/ 1913469 w 2423604"/>
              <a:gd name="connsiteY3" fmla="*/ 2134586 h 4270160"/>
              <a:gd name="connsiteX4" fmla="*/ 1938087 w 2423604"/>
              <a:gd name="connsiteY4" fmla="*/ 33219 h 4270160"/>
              <a:gd name="connsiteX5" fmla="*/ 2423604 w 2423604"/>
              <a:gd name="connsiteY5" fmla="*/ 0 h 4270160"/>
              <a:gd name="connsiteX0" fmla="*/ 0 w 2423604"/>
              <a:gd name="connsiteY0" fmla="*/ 4270160 h 4270160"/>
              <a:gd name="connsiteX1" fmla="*/ 1217227 w 2423604"/>
              <a:gd name="connsiteY1" fmla="*/ 4247582 h 4270160"/>
              <a:gd name="connsiteX2" fmla="*/ 1218651 w 2423604"/>
              <a:gd name="connsiteY2" fmla="*/ 2156178 h 4270160"/>
              <a:gd name="connsiteX3" fmla="*/ 1913469 w 2423604"/>
              <a:gd name="connsiteY3" fmla="*/ 2134586 h 4270160"/>
              <a:gd name="connsiteX4" fmla="*/ 1905036 w 2423604"/>
              <a:gd name="connsiteY4" fmla="*/ 11185 h 4270160"/>
              <a:gd name="connsiteX5" fmla="*/ 2423604 w 2423604"/>
              <a:gd name="connsiteY5" fmla="*/ 0 h 4270160"/>
              <a:gd name="connsiteX0" fmla="*/ 0 w 2423604"/>
              <a:gd name="connsiteY0" fmla="*/ 4270160 h 4270160"/>
              <a:gd name="connsiteX1" fmla="*/ 1217227 w 2423604"/>
              <a:gd name="connsiteY1" fmla="*/ 4247582 h 4270160"/>
              <a:gd name="connsiteX2" fmla="*/ 1199601 w 2423604"/>
              <a:gd name="connsiteY2" fmla="*/ 2132366 h 4270160"/>
              <a:gd name="connsiteX3" fmla="*/ 1913469 w 2423604"/>
              <a:gd name="connsiteY3" fmla="*/ 2134586 h 4270160"/>
              <a:gd name="connsiteX4" fmla="*/ 1905036 w 2423604"/>
              <a:gd name="connsiteY4" fmla="*/ 11185 h 4270160"/>
              <a:gd name="connsiteX5" fmla="*/ 2423604 w 2423604"/>
              <a:gd name="connsiteY5" fmla="*/ 0 h 4270160"/>
              <a:gd name="connsiteX0" fmla="*/ 0 w 2423604"/>
              <a:gd name="connsiteY0" fmla="*/ 4270160 h 4271395"/>
              <a:gd name="connsiteX1" fmla="*/ 1198177 w 2423604"/>
              <a:gd name="connsiteY1" fmla="*/ 4271395 h 4271395"/>
              <a:gd name="connsiteX2" fmla="*/ 1199601 w 2423604"/>
              <a:gd name="connsiteY2" fmla="*/ 2132366 h 4271395"/>
              <a:gd name="connsiteX3" fmla="*/ 1913469 w 2423604"/>
              <a:gd name="connsiteY3" fmla="*/ 2134586 h 4271395"/>
              <a:gd name="connsiteX4" fmla="*/ 1905036 w 2423604"/>
              <a:gd name="connsiteY4" fmla="*/ 11185 h 4271395"/>
              <a:gd name="connsiteX5" fmla="*/ 2423604 w 2423604"/>
              <a:gd name="connsiteY5" fmla="*/ 0 h 4271395"/>
              <a:gd name="connsiteX0" fmla="*/ 0 w 2395029"/>
              <a:gd name="connsiteY0" fmla="*/ 4258975 h 4260210"/>
              <a:gd name="connsiteX1" fmla="*/ 1198177 w 2395029"/>
              <a:gd name="connsiteY1" fmla="*/ 4260210 h 4260210"/>
              <a:gd name="connsiteX2" fmla="*/ 1199601 w 2395029"/>
              <a:gd name="connsiteY2" fmla="*/ 2121181 h 4260210"/>
              <a:gd name="connsiteX3" fmla="*/ 1913469 w 2395029"/>
              <a:gd name="connsiteY3" fmla="*/ 2123401 h 4260210"/>
              <a:gd name="connsiteX4" fmla="*/ 1905036 w 2395029"/>
              <a:gd name="connsiteY4" fmla="*/ 0 h 4260210"/>
              <a:gd name="connsiteX5" fmla="*/ 2395029 w 2395029"/>
              <a:gd name="connsiteY5" fmla="*/ 3102 h 4260210"/>
              <a:gd name="connsiteX0" fmla="*/ 0 w 2395029"/>
              <a:gd name="connsiteY0" fmla="*/ 4258975 h 4260210"/>
              <a:gd name="connsiteX1" fmla="*/ 1198177 w 2395029"/>
              <a:gd name="connsiteY1" fmla="*/ 4260210 h 4260210"/>
              <a:gd name="connsiteX2" fmla="*/ 1199601 w 2395029"/>
              <a:gd name="connsiteY2" fmla="*/ 2121181 h 4260210"/>
              <a:gd name="connsiteX3" fmla="*/ 1443569 w 2395029"/>
              <a:gd name="connsiteY3" fmla="*/ 2098001 h 4260210"/>
              <a:gd name="connsiteX4" fmla="*/ 1905036 w 2395029"/>
              <a:gd name="connsiteY4" fmla="*/ 0 h 4260210"/>
              <a:gd name="connsiteX5" fmla="*/ 2395029 w 2395029"/>
              <a:gd name="connsiteY5" fmla="*/ 3102 h 4260210"/>
              <a:gd name="connsiteX0" fmla="*/ 0 w 2395029"/>
              <a:gd name="connsiteY0" fmla="*/ 4255873 h 4257108"/>
              <a:gd name="connsiteX1" fmla="*/ 1198177 w 2395029"/>
              <a:gd name="connsiteY1" fmla="*/ 4257108 h 4257108"/>
              <a:gd name="connsiteX2" fmla="*/ 1199601 w 2395029"/>
              <a:gd name="connsiteY2" fmla="*/ 2118079 h 4257108"/>
              <a:gd name="connsiteX3" fmla="*/ 1443569 w 2395029"/>
              <a:gd name="connsiteY3" fmla="*/ 2094899 h 4257108"/>
              <a:gd name="connsiteX4" fmla="*/ 1447836 w 2395029"/>
              <a:gd name="connsiteY4" fmla="*/ 2003498 h 4257108"/>
              <a:gd name="connsiteX5" fmla="*/ 2395029 w 2395029"/>
              <a:gd name="connsiteY5" fmla="*/ 0 h 4257108"/>
              <a:gd name="connsiteX0" fmla="*/ 0 w 2395029"/>
              <a:gd name="connsiteY0" fmla="*/ 4255873 h 4257108"/>
              <a:gd name="connsiteX1" fmla="*/ 1198177 w 2395029"/>
              <a:gd name="connsiteY1" fmla="*/ 4257108 h 4257108"/>
              <a:gd name="connsiteX2" fmla="*/ 1199601 w 2395029"/>
              <a:gd name="connsiteY2" fmla="*/ 2118079 h 4257108"/>
              <a:gd name="connsiteX3" fmla="*/ 1443569 w 2395029"/>
              <a:gd name="connsiteY3" fmla="*/ 2094899 h 4257108"/>
              <a:gd name="connsiteX4" fmla="*/ 1447836 w 2395029"/>
              <a:gd name="connsiteY4" fmla="*/ 2003498 h 4257108"/>
              <a:gd name="connsiteX5" fmla="*/ 1611103 w 2395029"/>
              <a:gd name="connsiteY5" fmla="*/ 1687073 h 4257108"/>
              <a:gd name="connsiteX6" fmla="*/ 2395029 w 2395029"/>
              <a:gd name="connsiteY6" fmla="*/ 0 h 4257108"/>
              <a:gd name="connsiteX0" fmla="*/ 0 w 2395029"/>
              <a:gd name="connsiteY0" fmla="*/ 4255873 h 4257108"/>
              <a:gd name="connsiteX1" fmla="*/ 1198177 w 2395029"/>
              <a:gd name="connsiteY1" fmla="*/ 4257108 h 4257108"/>
              <a:gd name="connsiteX2" fmla="*/ 1199601 w 2395029"/>
              <a:gd name="connsiteY2" fmla="*/ 2118079 h 4257108"/>
              <a:gd name="connsiteX3" fmla="*/ 1443569 w 2395029"/>
              <a:gd name="connsiteY3" fmla="*/ 2094899 h 4257108"/>
              <a:gd name="connsiteX4" fmla="*/ 1447836 w 2395029"/>
              <a:gd name="connsiteY4" fmla="*/ 2003498 h 4257108"/>
              <a:gd name="connsiteX5" fmla="*/ 1903203 w 2395029"/>
              <a:gd name="connsiteY5" fmla="*/ 2017273 h 4257108"/>
              <a:gd name="connsiteX6" fmla="*/ 2395029 w 2395029"/>
              <a:gd name="connsiteY6" fmla="*/ 0 h 4257108"/>
              <a:gd name="connsiteX0" fmla="*/ 0 w 1925129"/>
              <a:gd name="connsiteY0" fmla="*/ 2252375 h 2253610"/>
              <a:gd name="connsiteX1" fmla="*/ 1198177 w 1925129"/>
              <a:gd name="connsiteY1" fmla="*/ 2253610 h 2253610"/>
              <a:gd name="connsiteX2" fmla="*/ 1199601 w 1925129"/>
              <a:gd name="connsiteY2" fmla="*/ 114581 h 2253610"/>
              <a:gd name="connsiteX3" fmla="*/ 1443569 w 1925129"/>
              <a:gd name="connsiteY3" fmla="*/ 91401 h 2253610"/>
              <a:gd name="connsiteX4" fmla="*/ 1447836 w 1925129"/>
              <a:gd name="connsiteY4" fmla="*/ 0 h 2253610"/>
              <a:gd name="connsiteX5" fmla="*/ 1903203 w 1925129"/>
              <a:gd name="connsiteY5" fmla="*/ 13775 h 2253610"/>
              <a:gd name="connsiteX6" fmla="*/ 1925129 w 1925129"/>
              <a:gd name="connsiteY6" fmla="*/ 320602 h 2253610"/>
              <a:gd name="connsiteX0" fmla="*/ 0 w 1925436"/>
              <a:gd name="connsiteY0" fmla="*/ 2252375 h 2253610"/>
              <a:gd name="connsiteX1" fmla="*/ 1198177 w 1925436"/>
              <a:gd name="connsiteY1" fmla="*/ 2253610 h 2253610"/>
              <a:gd name="connsiteX2" fmla="*/ 1199601 w 1925436"/>
              <a:gd name="connsiteY2" fmla="*/ 114581 h 2253610"/>
              <a:gd name="connsiteX3" fmla="*/ 1443569 w 1925436"/>
              <a:gd name="connsiteY3" fmla="*/ 91401 h 2253610"/>
              <a:gd name="connsiteX4" fmla="*/ 1447836 w 1925436"/>
              <a:gd name="connsiteY4" fmla="*/ 0 h 2253610"/>
              <a:gd name="connsiteX5" fmla="*/ 1903203 w 1925436"/>
              <a:gd name="connsiteY5" fmla="*/ 13775 h 2253610"/>
              <a:gd name="connsiteX6" fmla="*/ 1925129 w 1925436"/>
              <a:gd name="connsiteY6" fmla="*/ 320602 h 2253610"/>
              <a:gd name="connsiteX7" fmla="*/ 1915903 w 1925436"/>
              <a:gd name="connsiteY7" fmla="*/ 242375 h 2253610"/>
              <a:gd name="connsiteX0" fmla="*/ 0 w 2217240"/>
              <a:gd name="connsiteY0" fmla="*/ 2252375 h 2253610"/>
              <a:gd name="connsiteX1" fmla="*/ 1198177 w 2217240"/>
              <a:gd name="connsiteY1" fmla="*/ 2253610 h 2253610"/>
              <a:gd name="connsiteX2" fmla="*/ 1199601 w 2217240"/>
              <a:gd name="connsiteY2" fmla="*/ 114581 h 2253610"/>
              <a:gd name="connsiteX3" fmla="*/ 1443569 w 2217240"/>
              <a:gd name="connsiteY3" fmla="*/ 91401 h 2253610"/>
              <a:gd name="connsiteX4" fmla="*/ 1447836 w 2217240"/>
              <a:gd name="connsiteY4" fmla="*/ 0 h 2253610"/>
              <a:gd name="connsiteX5" fmla="*/ 1903203 w 2217240"/>
              <a:gd name="connsiteY5" fmla="*/ 13775 h 2253610"/>
              <a:gd name="connsiteX6" fmla="*/ 2217229 w 2217240"/>
              <a:gd name="connsiteY6" fmla="*/ 206302 h 2253610"/>
              <a:gd name="connsiteX7" fmla="*/ 1915903 w 2217240"/>
              <a:gd name="connsiteY7" fmla="*/ 242375 h 2253610"/>
              <a:gd name="connsiteX0" fmla="*/ 0 w 2284243"/>
              <a:gd name="connsiteY0" fmla="*/ 2252375 h 2253610"/>
              <a:gd name="connsiteX1" fmla="*/ 1198177 w 2284243"/>
              <a:gd name="connsiteY1" fmla="*/ 2253610 h 2253610"/>
              <a:gd name="connsiteX2" fmla="*/ 1199601 w 2284243"/>
              <a:gd name="connsiteY2" fmla="*/ 114581 h 2253610"/>
              <a:gd name="connsiteX3" fmla="*/ 1443569 w 2284243"/>
              <a:gd name="connsiteY3" fmla="*/ 91401 h 2253610"/>
              <a:gd name="connsiteX4" fmla="*/ 1447836 w 2284243"/>
              <a:gd name="connsiteY4" fmla="*/ 0 h 2253610"/>
              <a:gd name="connsiteX5" fmla="*/ 1903203 w 2284243"/>
              <a:gd name="connsiteY5" fmla="*/ 13775 h 2253610"/>
              <a:gd name="connsiteX6" fmla="*/ 2217229 w 2284243"/>
              <a:gd name="connsiteY6" fmla="*/ 206302 h 2253610"/>
              <a:gd name="connsiteX7" fmla="*/ 2284203 w 2284243"/>
              <a:gd name="connsiteY7" fmla="*/ 331275 h 2253610"/>
              <a:gd name="connsiteX0" fmla="*/ 0 w 2284210"/>
              <a:gd name="connsiteY0" fmla="*/ 2252375 h 2253610"/>
              <a:gd name="connsiteX1" fmla="*/ 1198177 w 2284210"/>
              <a:gd name="connsiteY1" fmla="*/ 2253610 h 2253610"/>
              <a:gd name="connsiteX2" fmla="*/ 1199601 w 2284210"/>
              <a:gd name="connsiteY2" fmla="*/ 114581 h 2253610"/>
              <a:gd name="connsiteX3" fmla="*/ 1443569 w 2284210"/>
              <a:gd name="connsiteY3" fmla="*/ 91401 h 2253610"/>
              <a:gd name="connsiteX4" fmla="*/ 1447836 w 2284210"/>
              <a:gd name="connsiteY4" fmla="*/ 0 h 2253610"/>
              <a:gd name="connsiteX5" fmla="*/ 1903203 w 2284210"/>
              <a:gd name="connsiteY5" fmla="*/ 13775 h 2253610"/>
              <a:gd name="connsiteX6" fmla="*/ 1925129 w 2284210"/>
              <a:gd name="connsiteY6" fmla="*/ 168202 h 2253610"/>
              <a:gd name="connsiteX7" fmla="*/ 2284203 w 2284210"/>
              <a:gd name="connsiteY7" fmla="*/ 331275 h 2253610"/>
              <a:gd name="connsiteX0" fmla="*/ 0 w 2385808"/>
              <a:gd name="connsiteY0" fmla="*/ 2252375 h 2253610"/>
              <a:gd name="connsiteX1" fmla="*/ 1198177 w 2385808"/>
              <a:gd name="connsiteY1" fmla="*/ 2253610 h 2253610"/>
              <a:gd name="connsiteX2" fmla="*/ 1199601 w 2385808"/>
              <a:gd name="connsiteY2" fmla="*/ 114581 h 2253610"/>
              <a:gd name="connsiteX3" fmla="*/ 1443569 w 2385808"/>
              <a:gd name="connsiteY3" fmla="*/ 91401 h 2253610"/>
              <a:gd name="connsiteX4" fmla="*/ 1447836 w 2385808"/>
              <a:gd name="connsiteY4" fmla="*/ 0 h 2253610"/>
              <a:gd name="connsiteX5" fmla="*/ 1903203 w 2385808"/>
              <a:gd name="connsiteY5" fmla="*/ 13775 h 2253610"/>
              <a:gd name="connsiteX6" fmla="*/ 1925129 w 2385808"/>
              <a:gd name="connsiteY6" fmla="*/ 168202 h 2253610"/>
              <a:gd name="connsiteX7" fmla="*/ 2385803 w 2385808"/>
              <a:gd name="connsiteY7" fmla="*/ 229675 h 2253610"/>
              <a:gd name="connsiteX0" fmla="*/ 0 w 2385808"/>
              <a:gd name="connsiteY0" fmla="*/ 2252375 h 2253610"/>
              <a:gd name="connsiteX1" fmla="*/ 1198177 w 2385808"/>
              <a:gd name="connsiteY1" fmla="*/ 2253610 h 2253610"/>
              <a:gd name="connsiteX2" fmla="*/ 1199601 w 2385808"/>
              <a:gd name="connsiteY2" fmla="*/ 114581 h 2253610"/>
              <a:gd name="connsiteX3" fmla="*/ 1424519 w 2385808"/>
              <a:gd name="connsiteY3" fmla="*/ 129501 h 2253610"/>
              <a:gd name="connsiteX4" fmla="*/ 1447836 w 2385808"/>
              <a:gd name="connsiteY4" fmla="*/ 0 h 2253610"/>
              <a:gd name="connsiteX5" fmla="*/ 1903203 w 2385808"/>
              <a:gd name="connsiteY5" fmla="*/ 13775 h 2253610"/>
              <a:gd name="connsiteX6" fmla="*/ 1925129 w 2385808"/>
              <a:gd name="connsiteY6" fmla="*/ 168202 h 2253610"/>
              <a:gd name="connsiteX7" fmla="*/ 2385803 w 2385808"/>
              <a:gd name="connsiteY7" fmla="*/ 229675 h 2253610"/>
              <a:gd name="connsiteX0" fmla="*/ 0 w 2385808"/>
              <a:gd name="connsiteY0" fmla="*/ 2252375 h 2253610"/>
              <a:gd name="connsiteX1" fmla="*/ 1198177 w 2385808"/>
              <a:gd name="connsiteY1" fmla="*/ 2253610 h 2253610"/>
              <a:gd name="connsiteX2" fmla="*/ 1199601 w 2385808"/>
              <a:gd name="connsiteY2" fmla="*/ 114581 h 2253610"/>
              <a:gd name="connsiteX3" fmla="*/ 1424519 w 2385808"/>
              <a:gd name="connsiteY3" fmla="*/ 129501 h 2253610"/>
              <a:gd name="connsiteX4" fmla="*/ 1438311 w 2385808"/>
              <a:gd name="connsiteY4" fmla="*/ 0 h 2253610"/>
              <a:gd name="connsiteX5" fmla="*/ 1903203 w 2385808"/>
              <a:gd name="connsiteY5" fmla="*/ 13775 h 2253610"/>
              <a:gd name="connsiteX6" fmla="*/ 1925129 w 2385808"/>
              <a:gd name="connsiteY6" fmla="*/ 168202 h 2253610"/>
              <a:gd name="connsiteX7" fmla="*/ 2385803 w 2385808"/>
              <a:gd name="connsiteY7" fmla="*/ 229675 h 2253610"/>
              <a:gd name="connsiteX0" fmla="*/ 0 w 2385808"/>
              <a:gd name="connsiteY0" fmla="*/ 2252375 h 2253610"/>
              <a:gd name="connsiteX1" fmla="*/ 1198177 w 2385808"/>
              <a:gd name="connsiteY1" fmla="*/ 2253610 h 2253610"/>
              <a:gd name="connsiteX2" fmla="*/ 1199601 w 2385808"/>
              <a:gd name="connsiteY2" fmla="*/ 114581 h 2253610"/>
              <a:gd name="connsiteX3" fmla="*/ 1424519 w 2385808"/>
              <a:gd name="connsiteY3" fmla="*/ 129501 h 2253610"/>
              <a:gd name="connsiteX4" fmla="*/ 1438311 w 2385808"/>
              <a:gd name="connsiteY4" fmla="*/ 0 h 2253610"/>
              <a:gd name="connsiteX5" fmla="*/ 1912728 w 2385808"/>
              <a:gd name="connsiteY5" fmla="*/ 4250 h 2253610"/>
              <a:gd name="connsiteX6" fmla="*/ 1925129 w 2385808"/>
              <a:gd name="connsiteY6" fmla="*/ 168202 h 2253610"/>
              <a:gd name="connsiteX7" fmla="*/ 2385803 w 2385808"/>
              <a:gd name="connsiteY7" fmla="*/ 229675 h 2253610"/>
              <a:gd name="connsiteX0" fmla="*/ 0 w 2385808"/>
              <a:gd name="connsiteY0" fmla="*/ 2252375 h 2253610"/>
              <a:gd name="connsiteX1" fmla="*/ 1198177 w 2385808"/>
              <a:gd name="connsiteY1" fmla="*/ 2253610 h 2253610"/>
              <a:gd name="connsiteX2" fmla="*/ 1199601 w 2385808"/>
              <a:gd name="connsiteY2" fmla="*/ 114581 h 2253610"/>
              <a:gd name="connsiteX3" fmla="*/ 1424519 w 2385808"/>
              <a:gd name="connsiteY3" fmla="*/ 129501 h 2253610"/>
              <a:gd name="connsiteX4" fmla="*/ 1438311 w 2385808"/>
              <a:gd name="connsiteY4" fmla="*/ 0 h 2253610"/>
              <a:gd name="connsiteX5" fmla="*/ 1912728 w 2385808"/>
              <a:gd name="connsiteY5" fmla="*/ 4250 h 2253610"/>
              <a:gd name="connsiteX6" fmla="*/ 1910841 w 2385808"/>
              <a:gd name="connsiteY6" fmla="*/ 101527 h 2253610"/>
              <a:gd name="connsiteX7" fmla="*/ 2385803 w 2385808"/>
              <a:gd name="connsiteY7" fmla="*/ 229675 h 2253610"/>
              <a:gd name="connsiteX0" fmla="*/ 0 w 2390571"/>
              <a:gd name="connsiteY0" fmla="*/ 2252375 h 2253610"/>
              <a:gd name="connsiteX1" fmla="*/ 1198177 w 2390571"/>
              <a:gd name="connsiteY1" fmla="*/ 2253610 h 2253610"/>
              <a:gd name="connsiteX2" fmla="*/ 1199601 w 2390571"/>
              <a:gd name="connsiteY2" fmla="*/ 114581 h 2253610"/>
              <a:gd name="connsiteX3" fmla="*/ 1424519 w 2390571"/>
              <a:gd name="connsiteY3" fmla="*/ 129501 h 2253610"/>
              <a:gd name="connsiteX4" fmla="*/ 1438311 w 2390571"/>
              <a:gd name="connsiteY4" fmla="*/ 0 h 2253610"/>
              <a:gd name="connsiteX5" fmla="*/ 1912728 w 2390571"/>
              <a:gd name="connsiteY5" fmla="*/ 4250 h 2253610"/>
              <a:gd name="connsiteX6" fmla="*/ 1910841 w 2390571"/>
              <a:gd name="connsiteY6" fmla="*/ 101527 h 2253610"/>
              <a:gd name="connsiteX7" fmla="*/ 2390566 w 2390571"/>
              <a:gd name="connsiteY7" fmla="*/ 105850 h 2253610"/>
              <a:gd name="connsiteX0" fmla="*/ 0 w 2390571"/>
              <a:gd name="connsiteY0" fmla="*/ 2252375 h 2253610"/>
              <a:gd name="connsiteX1" fmla="*/ 1198177 w 2390571"/>
              <a:gd name="connsiteY1" fmla="*/ 2253610 h 2253610"/>
              <a:gd name="connsiteX2" fmla="*/ 1199601 w 2390571"/>
              <a:gd name="connsiteY2" fmla="*/ 114581 h 2253610"/>
              <a:gd name="connsiteX3" fmla="*/ 1424519 w 2390571"/>
              <a:gd name="connsiteY3" fmla="*/ 129501 h 2253610"/>
              <a:gd name="connsiteX4" fmla="*/ 1438311 w 2390571"/>
              <a:gd name="connsiteY4" fmla="*/ 0 h 2253610"/>
              <a:gd name="connsiteX5" fmla="*/ 1912728 w 2390571"/>
              <a:gd name="connsiteY5" fmla="*/ 4250 h 2253610"/>
              <a:gd name="connsiteX6" fmla="*/ 1910841 w 2390571"/>
              <a:gd name="connsiteY6" fmla="*/ 101527 h 2253610"/>
              <a:gd name="connsiteX7" fmla="*/ 2390566 w 2390571"/>
              <a:gd name="connsiteY7" fmla="*/ 115375 h 2253610"/>
              <a:gd name="connsiteX0" fmla="*/ 0 w 2390571"/>
              <a:gd name="connsiteY0" fmla="*/ 2252375 h 2253610"/>
              <a:gd name="connsiteX1" fmla="*/ 1198177 w 2390571"/>
              <a:gd name="connsiteY1" fmla="*/ 2253610 h 2253610"/>
              <a:gd name="connsiteX2" fmla="*/ 1199601 w 2390571"/>
              <a:gd name="connsiteY2" fmla="*/ 114581 h 2253610"/>
              <a:gd name="connsiteX3" fmla="*/ 1424519 w 2390571"/>
              <a:gd name="connsiteY3" fmla="*/ 129501 h 2253610"/>
              <a:gd name="connsiteX4" fmla="*/ 1419261 w 2390571"/>
              <a:gd name="connsiteY4" fmla="*/ 0 h 2253610"/>
              <a:gd name="connsiteX5" fmla="*/ 1912728 w 2390571"/>
              <a:gd name="connsiteY5" fmla="*/ 4250 h 2253610"/>
              <a:gd name="connsiteX6" fmla="*/ 1910841 w 2390571"/>
              <a:gd name="connsiteY6" fmla="*/ 101527 h 2253610"/>
              <a:gd name="connsiteX7" fmla="*/ 2390566 w 2390571"/>
              <a:gd name="connsiteY7" fmla="*/ 115375 h 2253610"/>
              <a:gd name="connsiteX0" fmla="*/ 0 w 2390571"/>
              <a:gd name="connsiteY0" fmla="*/ 2252375 h 2253610"/>
              <a:gd name="connsiteX1" fmla="*/ 1198177 w 2390571"/>
              <a:gd name="connsiteY1" fmla="*/ 2253610 h 2253610"/>
              <a:gd name="connsiteX2" fmla="*/ 1199601 w 2390571"/>
              <a:gd name="connsiteY2" fmla="*/ 114581 h 2253610"/>
              <a:gd name="connsiteX3" fmla="*/ 1434044 w 2390571"/>
              <a:gd name="connsiteY3" fmla="*/ 119976 h 2253610"/>
              <a:gd name="connsiteX4" fmla="*/ 1419261 w 2390571"/>
              <a:gd name="connsiteY4" fmla="*/ 0 h 2253610"/>
              <a:gd name="connsiteX5" fmla="*/ 1912728 w 2390571"/>
              <a:gd name="connsiteY5" fmla="*/ 4250 h 2253610"/>
              <a:gd name="connsiteX6" fmla="*/ 1910841 w 2390571"/>
              <a:gd name="connsiteY6" fmla="*/ 101527 h 2253610"/>
              <a:gd name="connsiteX7" fmla="*/ 2390566 w 2390571"/>
              <a:gd name="connsiteY7" fmla="*/ 115375 h 2253610"/>
              <a:gd name="connsiteX0" fmla="*/ 0 w 2395334"/>
              <a:gd name="connsiteY0" fmla="*/ 2252375 h 2253610"/>
              <a:gd name="connsiteX1" fmla="*/ 1198177 w 2395334"/>
              <a:gd name="connsiteY1" fmla="*/ 2253610 h 2253610"/>
              <a:gd name="connsiteX2" fmla="*/ 1199601 w 2395334"/>
              <a:gd name="connsiteY2" fmla="*/ 114581 h 2253610"/>
              <a:gd name="connsiteX3" fmla="*/ 1434044 w 2395334"/>
              <a:gd name="connsiteY3" fmla="*/ 119976 h 2253610"/>
              <a:gd name="connsiteX4" fmla="*/ 1419261 w 2395334"/>
              <a:gd name="connsiteY4" fmla="*/ 0 h 2253610"/>
              <a:gd name="connsiteX5" fmla="*/ 1912728 w 2395334"/>
              <a:gd name="connsiteY5" fmla="*/ 4250 h 2253610"/>
              <a:gd name="connsiteX6" fmla="*/ 1910841 w 2395334"/>
              <a:gd name="connsiteY6" fmla="*/ 101527 h 2253610"/>
              <a:gd name="connsiteX7" fmla="*/ 2395329 w 2395334"/>
              <a:gd name="connsiteY7" fmla="*/ 96325 h 2253610"/>
              <a:gd name="connsiteX0" fmla="*/ 0 w 2395334"/>
              <a:gd name="connsiteY0" fmla="*/ 2252375 h 2253610"/>
              <a:gd name="connsiteX1" fmla="*/ 1198177 w 2395334"/>
              <a:gd name="connsiteY1" fmla="*/ 2253610 h 2253610"/>
              <a:gd name="connsiteX2" fmla="*/ 1199601 w 2395334"/>
              <a:gd name="connsiteY2" fmla="*/ 114581 h 2253610"/>
              <a:gd name="connsiteX3" fmla="*/ 1434044 w 2395334"/>
              <a:gd name="connsiteY3" fmla="*/ 119976 h 2253610"/>
              <a:gd name="connsiteX4" fmla="*/ 1419261 w 2395334"/>
              <a:gd name="connsiteY4" fmla="*/ 0 h 2253610"/>
              <a:gd name="connsiteX5" fmla="*/ 1912728 w 2395334"/>
              <a:gd name="connsiteY5" fmla="*/ 4250 h 2253610"/>
              <a:gd name="connsiteX6" fmla="*/ 1906079 w 2395334"/>
              <a:gd name="connsiteY6" fmla="*/ 106289 h 2253610"/>
              <a:gd name="connsiteX7" fmla="*/ 2395329 w 2395334"/>
              <a:gd name="connsiteY7" fmla="*/ 96325 h 2253610"/>
              <a:gd name="connsiteX0" fmla="*/ 0 w 2404859"/>
              <a:gd name="connsiteY0" fmla="*/ 2252375 h 2253610"/>
              <a:gd name="connsiteX1" fmla="*/ 1198177 w 2404859"/>
              <a:gd name="connsiteY1" fmla="*/ 2253610 h 2253610"/>
              <a:gd name="connsiteX2" fmla="*/ 1199601 w 2404859"/>
              <a:gd name="connsiteY2" fmla="*/ 114581 h 2253610"/>
              <a:gd name="connsiteX3" fmla="*/ 1434044 w 2404859"/>
              <a:gd name="connsiteY3" fmla="*/ 119976 h 2253610"/>
              <a:gd name="connsiteX4" fmla="*/ 1419261 w 2404859"/>
              <a:gd name="connsiteY4" fmla="*/ 0 h 2253610"/>
              <a:gd name="connsiteX5" fmla="*/ 1912728 w 2404859"/>
              <a:gd name="connsiteY5" fmla="*/ 4250 h 2253610"/>
              <a:gd name="connsiteX6" fmla="*/ 1906079 w 2404859"/>
              <a:gd name="connsiteY6" fmla="*/ 106289 h 2253610"/>
              <a:gd name="connsiteX7" fmla="*/ 2404854 w 2404859"/>
              <a:gd name="connsiteY7" fmla="*/ 120137 h 2253610"/>
              <a:gd name="connsiteX0" fmla="*/ 0 w 2404854"/>
              <a:gd name="connsiteY0" fmla="*/ 2252375 h 2253610"/>
              <a:gd name="connsiteX1" fmla="*/ 1198177 w 2404854"/>
              <a:gd name="connsiteY1" fmla="*/ 2253610 h 2253610"/>
              <a:gd name="connsiteX2" fmla="*/ 1199601 w 2404854"/>
              <a:gd name="connsiteY2" fmla="*/ 114581 h 2253610"/>
              <a:gd name="connsiteX3" fmla="*/ 1434044 w 2404854"/>
              <a:gd name="connsiteY3" fmla="*/ 119976 h 2253610"/>
              <a:gd name="connsiteX4" fmla="*/ 1419261 w 2404854"/>
              <a:gd name="connsiteY4" fmla="*/ 0 h 2253610"/>
              <a:gd name="connsiteX5" fmla="*/ 1912728 w 2404854"/>
              <a:gd name="connsiteY5" fmla="*/ 4250 h 2253610"/>
              <a:gd name="connsiteX6" fmla="*/ 1906079 w 2404854"/>
              <a:gd name="connsiteY6" fmla="*/ 106289 h 2253610"/>
              <a:gd name="connsiteX7" fmla="*/ 2404854 w 2404854"/>
              <a:gd name="connsiteY7" fmla="*/ 120137 h 2253610"/>
              <a:gd name="connsiteX0" fmla="*/ 0 w 2404854"/>
              <a:gd name="connsiteY0" fmla="*/ 2266662 h 2267897"/>
              <a:gd name="connsiteX1" fmla="*/ 1198177 w 2404854"/>
              <a:gd name="connsiteY1" fmla="*/ 2267897 h 2267897"/>
              <a:gd name="connsiteX2" fmla="*/ 1199601 w 2404854"/>
              <a:gd name="connsiteY2" fmla="*/ 128868 h 2267897"/>
              <a:gd name="connsiteX3" fmla="*/ 1434044 w 2404854"/>
              <a:gd name="connsiteY3" fmla="*/ 134263 h 2267897"/>
              <a:gd name="connsiteX4" fmla="*/ 1433549 w 2404854"/>
              <a:gd name="connsiteY4" fmla="*/ 0 h 2267897"/>
              <a:gd name="connsiteX5" fmla="*/ 1912728 w 2404854"/>
              <a:gd name="connsiteY5" fmla="*/ 18537 h 2267897"/>
              <a:gd name="connsiteX6" fmla="*/ 1906079 w 2404854"/>
              <a:gd name="connsiteY6" fmla="*/ 120576 h 2267897"/>
              <a:gd name="connsiteX7" fmla="*/ 2404854 w 2404854"/>
              <a:gd name="connsiteY7" fmla="*/ 134424 h 2267897"/>
              <a:gd name="connsiteX0" fmla="*/ 0 w 2404854"/>
              <a:gd name="connsiteY0" fmla="*/ 2266662 h 2267897"/>
              <a:gd name="connsiteX1" fmla="*/ 1198177 w 2404854"/>
              <a:gd name="connsiteY1" fmla="*/ 2267897 h 2267897"/>
              <a:gd name="connsiteX2" fmla="*/ 1199601 w 2404854"/>
              <a:gd name="connsiteY2" fmla="*/ 128868 h 2267897"/>
              <a:gd name="connsiteX3" fmla="*/ 1434044 w 2404854"/>
              <a:gd name="connsiteY3" fmla="*/ 134263 h 2267897"/>
              <a:gd name="connsiteX4" fmla="*/ 1433549 w 2404854"/>
              <a:gd name="connsiteY4" fmla="*/ 0 h 2267897"/>
              <a:gd name="connsiteX5" fmla="*/ 1912728 w 2404854"/>
              <a:gd name="connsiteY5" fmla="*/ 18537 h 2267897"/>
              <a:gd name="connsiteX6" fmla="*/ 1910841 w 2404854"/>
              <a:gd name="connsiteY6" fmla="*/ 239638 h 2267897"/>
              <a:gd name="connsiteX7" fmla="*/ 2404854 w 2404854"/>
              <a:gd name="connsiteY7" fmla="*/ 134424 h 2267897"/>
              <a:gd name="connsiteX0" fmla="*/ 0 w 2395329"/>
              <a:gd name="connsiteY0" fmla="*/ 2266662 h 2267897"/>
              <a:gd name="connsiteX1" fmla="*/ 1198177 w 2395329"/>
              <a:gd name="connsiteY1" fmla="*/ 2267897 h 2267897"/>
              <a:gd name="connsiteX2" fmla="*/ 1199601 w 2395329"/>
              <a:gd name="connsiteY2" fmla="*/ 128868 h 2267897"/>
              <a:gd name="connsiteX3" fmla="*/ 1434044 w 2395329"/>
              <a:gd name="connsiteY3" fmla="*/ 134263 h 2267897"/>
              <a:gd name="connsiteX4" fmla="*/ 1433549 w 2395329"/>
              <a:gd name="connsiteY4" fmla="*/ 0 h 2267897"/>
              <a:gd name="connsiteX5" fmla="*/ 1912728 w 2395329"/>
              <a:gd name="connsiteY5" fmla="*/ 18537 h 2267897"/>
              <a:gd name="connsiteX6" fmla="*/ 1910841 w 2395329"/>
              <a:gd name="connsiteY6" fmla="*/ 239638 h 2267897"/>
              <a:gd name="connsiteX7" fmla="*/ 2395329 w 2395329"/>
              <a:gd name="connsiteY7" fmla="*/ 243962 h 2267897"/>
              <a:gd name="connsiteX0" fmla="*/ 0 w 2395329"/>
              <a:gd name="connsiteY0" fmla="*/ 2266662 h 2267897"/>
              <a:gd name="connsiteX1" fmla="*/ 1198177 w 2395329"/>
              <a:gd name="connsiteY1" fmla="*/ 2267897 h 2267897"/>
              <a:gd name="connsiteX2" fmla="*/ 1199601 w 2395329"/>
              <a:gd name="connsiteY2" fmla="*/ 128868 h 2267897"/>
              <a:gd name="connsiteX3" fmla="*/ 1434044 w 2395329"/>
              <a:gd name="connsiteY3" fmla="*/ 134263 h 2267897"/>
              <a:gd name="connsiteX4" fmla="*/ 1433549 w 2395329"/>
              <a:gd name="connsiteY4" fmla="*/ 0 h 2267897"/>
              <a:gd name="connsiteX5" fmla="*/ 1912728 w 2395329"/>
              <a:gd name="connsiteY5" fmla="*/ 18537 h 2267897"/>
              <a:gd name="connsiteX6" fmla="*/ 1910841 w 2395329"/>
              <a:gd name="connsiteY6" fmla="*/ 258688 h 2267897"/>
              <a:gd name="connsiteX7" fmla="*/ 2395329 w 2395329"/>
              <a:gd name="connsiteY7" fmla="*/ 243962 h 2267897"/>
              <a:gd name="connsiteX0" fmla="*/ 0 w 2395329"/>
              <a:gd name="connsiteY0" fmla="*/ 2266662 h 2267897"/>
              <a:gd name="connsiteX1" fmla="*/ 1198177 w 2395329"/>
              <a:gd name="connsiteY1" fmla="*/ 2267897 h 2267897"/>
              <a:gd name="connsiteX2" fmla="*/ 1194838 w 2395329"/>
              <a:gd name="connsiteY2" fmla="*/ 143155 h 2267897"/>
              <a:gd name="connsiteX3" fmla="*/ 1434044 w 2395329"/>
              <a:gd name="connsiteY3" fmla="*/ 134263 h 2267897"/>
              <a:gd name="connsiteX4" fmla="*/ 1433549 w 2395329"/>
              <a:gd name="connsiteY4" fmla="*/ 0 h 2267897"/>
              <a:gd name="connsiteX5" fmla="*/ 1912728 w 2395329"/>
              <a:gd name="connsiteY5" fmla="*/ 18537 h 2267897"/>
              <a:gd name="connsiteX6" fmla="*/ 1910841 w 2395329"/>
              <a:gd name="connsiteY6" fmla="*/ 258688 h 2267897"/>
              <a:gd name="connsiteX7" fmla="*/ 2395329 w 2395329"/>
              <a:gd name="connsiteY7" fmla="*/ 243962 h 2267897"/>
              <a:gd name="connsiteX0" fmla="*/ 0 w 2395329"/>
              <a:gd name="connsiteY0" fmla="*/ 2248125 h 2249360"/>
              <a:gd name="connsiteX1" fmla="*/ 1198177 w 2395329"/>
              <a:gd name="connsiteY1" fmla="*/ 2249360 h 2249360"/>
              <a:gd name="connsiteX2" fmla="*/ 1194838 w 2395329"/>
              <a:gd name="connsiteY2" fmla="*/ 124618 h 2249360"/>
              <a:gd name="connsiteX3" fmla="*/ 1434044 w 2395329"/>
              <a:gd name="connsiteY3" fmla="*/ 115726 h 2249360"/>
              <a:gd name="connsiteX4" fmla="*/ 1419262 w 2395329"/>
              <a:gd name="connsiteY4" fmla="*/ 5276 h 2249360"/>
              <a:gd name="connsiteX5" fmla="*/ 1912728 w 2395329"/>
              <a:gd name="connsiteY5" fmla="*/ 0 h 2249360"/>
              <a:gd name="connsiteX6" fmla="*/ 1910841 w 2395329"/>
              <a:gd name="connsiteY6" fmla="*/ 240151 h 2249360"/>
              <a:gd name="connsiteX7" fmla="*/ 2395329 w 2395329"/>
              <a:gd name="connsiteY7" fmla="*/ 225425 h 2249360"/>
              <a:gd name="connsiteX0" fmla="*/ 0 w 2395329"/>
              <a:gd name="connsiteY0" fmla="*/ 2271424 h 2272659"/>
              <a:gd name="connsiteX1" fmla="*/ 1198177 w 2395329"/>
              <a:gd name="connsiteY1" fmla="*/ 2272659 h 2272659"/>
              <a:gd name="connsiteX2" fmla="*/ 1194838 w 2395329"/>
              <a:gd name="connsiteY2" fmla="*/ 147917 h 2272659"/>
              <a:gd name="connsiteX3" fmla="*/ 1434044 w 2395329"/>
              <a:gd name="connsiteY3" fmla="*/ 139025 h 2272659"/>
              <a:gd name="connsiteX4" fmla="*/ 1428787 w 2395329"/>
              <a:gd name="connsiteY4" fmla="*/ 0 h 2272659"/>
              <a:gd name="connsiteX5" fmla="*/ 1912728 w 2395329"/>
              <a:gd name="connsiteY5" fmla="*/ 23299 h 2272659"/>
              <a:gd name="connsiteX6" fmla="*/ 1910841 w 2395329"/>
              <a:gd name="connsiteY6" fmla="*/ 263450 h 2272659"/>
              <a:gd name="connsiteX7" fmla="*/ 2395329 w 2395329"/>
              <a:gd name="connsiteY7" fmla="*/ 248724 h 2272659"/>
              <a:gd name="connsiteX0" fmla="*/ 0 w 2395329"/>
              <a:gd name="connsiteY0" fmla="*/ 2271424 h 2272659"/>
              <a:gd name="connsiteX1" fmla="*/ 1198177 w 2395329"/>
              <a:gd name="connsiteY1" fmla="*/ 2272659 h 2272659"/>
              <a:gd name="connsiteX2" fmla="*/ 1194838 w 2395329"/>
              <a:gd name="connsiteY2" fmla="*/ 147917 h 2272659"/>
              <a:gd name="connsiteX3" fmla="*/ 1434044 w 2395329"/>
              <a:gd name="connsiteY3" fmla="*/ 139025 h 2272659"/>
              <a:gd name="connsiteX4" fmla="*/ 1428787 w 2395329"/>
              <a:gd name="connsiteY4" fmla="*/ 0 h 2272659"/>
              <a:gd name="connsiteX5" fmla="*/ 1912728 w 2395329"/>
              <a:gd name="connsiteY5" fmla="*/ 23299 h 2272659"/>
              <a:gd name="connsiteX6" fmla="*/ 1910841 w 2395329"/>
              <a:gd name="connsiteY6" fmla="*/ 263450 h 2272659"/>
              <a:gd name="connsiteX7" fmla="*/ 2395329 w 2395329"/>
              <a:gd name="connsiteY7" fmla="*/ 248724 h 2272659"/>
              <a:gd name="connsiteX0" fmla="*/ 0 w 2395329"/>
              <a:gd name="connsiteY0" fmla="*/ 2271424 h 2272659"/>
              <a:gd name="connsiteX1" fmla="*/ 1198177 w 2395329"/>
              <a:gd name="connsiteY1" fmla="*/ 2272659 h 2272659"/>
              <a:gd name="connsiteX2" fmla="*/ 1194838 w 2395329"/>
              <a:gd name="connsiteY2" fmla="*/ 147917 h 2272659"/>
              <a:gd name="connsiteX3" fmla="*/ 1434044 w 2395329"/>
              <a:gd name="connsiteY3" fmla="*/ 139025 h 2272659"/>
              <a:gd name="connsiteX4" fmla="*/ 1428787 w 2395329"/>
              <a:gd name="connsiteY4" fmla="*/ 0 h 2272659"/>
              <a:gd name="connsiteX5" fmla="*/ 1912728 w 2395329"/>
              <a:gd name="connsiteY5" fmla="*/ 23299 h 2272659"/>
              <a:gd name="connsiteX6" fmla="*/ 1913222 w 2395329"/>
              <a:gd name="connsiteY6" fmla="*/ 253925 h 2272659"/>
              <a:gd name="connsiteX7" fmla="*/ 2395329 w 2395329"/>
              <a:gd name="connsiteY7" fmla="*/ 248724 h 2272659"/>
              <a:gd name="connsiteX0" fmla="*/ 0 w 2395329"/>
              <a:gd name="connsiteY0" fmla="*/ 2261899 h 2263134"/>
              <a:gd name="connsiteX1" fmla="*/ 1198177 w 2395329"/>
              <a:gd name="connsiteY1" fmla="*/ 2263134 h 2263134"/>
              <a:gd name="connsiteX2" fmla="*/ 1194838 w 2395329"/>
              <a:gd name="connsiteY2" fmla="*/ 138392 h 2263134"/>
              <a:gd name="connsiteX3" fmla="*/ 1434044 w 2395329"/>
              <a:gd name="connsiteY3" fmla="*/ 129500 h 2263134"/>
              <a:gd name="connsiteX4" fmla="*/ 1435931 w 2395329"/>
              <a:gd name="connsiteY4" fmla="*/ 0 h 2263134"/>
              <a:gd name="connsiteX5" fmla="*/ 1912728 w 2395329"/>
              <a:gd name="connsiteY5" fmla="*/ 13774 h 2263134"/>
              <a:gd name="connsiteX6" fmla="*/ 1913222 w 2395329"/>
              <a:gd name="connsiteY6" fmla="*/ 244400 h 2263134"/>
              <a:gd name="connsiteX7" fmla="*/ 2395329 w 2395329"/>
              <a:gd name="connsiteY7" fmla="*/ 239199 h 2263134"/>
              <a:gd name="connsiteX0" fmla="*/ 0 w 2395329"/>
              <a:gd name="connsiteY0" fmla="*/ 2249992 h 2251227"/>
              <a:gd name="connsiteX1" fmla="*/ 1198177 w 2395329"/>
              <a:gd name="connsiteY1" fmla="*/ 2251227 h 2251227"/>
              <a:gd name="connsiteX2" fmla="*/ 1194838 w 2395329"/>
              <a:gd name="connsiteY2" fmla="*/ 126485 h 2251227"/>
              <a:gd name="connsiteX3" fmla="*/ 1434044 w 2395329"/>
              <a:gd name="connsiteY3" fmla="*/ 117593 h 2251227"/>
              <a:gd name="connsiteX4" fmla="*/ 1435931 w 2395329"/>
              <a:gd name="connsiteY4" fmla="*/ 0 h 2251227"/>
              <a:gd name="connsiteX5" fmla="*/ 1912728 w 2395329"/>
              <a:gd name="connsiteY5" fmla="*/ 1867 h 2251227"/>
              <a:gd name="connsiteX6" fmla="*/ 1913222 w 2395329"/>
              <a:gd name="connsiteY6" fmla="*/ 232493 h 2251227"/>
              <a:gd name="connsiteX7" fmla="*/ 2395329 w 2395329"/>
              <a:gd name="connsiteY7" fmla="*/ 227292 h 2251227"/>
              <a:gd name="connsiteX0" fmla="*/ 0 w 2395329"/>
              <a:gd name="connsiteY0" fmla="*/ 2248125 h 2249360"/>
              <a:gd name="connsiteX1" fmla="*/ 1198177 w 2395329"/>
              <a:gd name="connsiteY1" fmla="*/ 2249360 h 2249360"/>
              <a:gd name="connsiteX2" fmla="*/ 1194838 w 2395329"/>
              <a:gd name="connsiteY2" fmla="*/ 124618 h 2249360"/>
              <a:gd name="connsiteX3" fmla="*/ 1434044 w 2395329"/>
              <a:gd name="connsiteY3" fmla="*/ 115726 h 2249360"/>
              <a:gd name="connsiteX4" fmla="*/ 1435931 w 2395329"/>
              <a:gd name="connsiteY4" fmla="*/ 7658 h 2249360"/>
              <a:gd name="connsiteX5" fmla="*/ 1912728 w 2395329"/>
              <a:gd name="connsiteY5" fmla="*/ 0 h 2249360"/>
              <a:gd name="connsiteX6" fmla="*/ 1913222 w 2395329"/>
              <a:gd name="connsiteY6" fmla="*/ 230626 h 2249360"/>
              <a:gd name="connsiteX7" fmla="*/ 2395329 w 2395329"/>
              <a:gd name="connsiteY7" fmla="*/ 225425 h 2249360"/>
              <a:gd name="connsiteX0" fmla="*/ 0 w 2395329"/>
              <a:gd name="connsiteY0" fmla="*/ 2240467 h 2241702"/>
              <a:gd name="connsiteX1" fmla="*/ 1198177 w 2395329"/>
              <a:gd name="connsiteY1" fmla="*/ 2241702 h 2241702"/>
              <a:gd name="connsiteX2" fmla="*/ 1194838 w 2395329"/>
              <a:gd name="connsiteY2" fmla="*/ 116960 h 2241702"/>
              <a:gd name="connsiteX3" fmla="*/ 1434044 w 2395329"/>
              <a:gd name="connsiteY3" fmla="*/ 108068 h 2241702"/>
              <a:gd name="connsiteX4" fmla="*/ 1435931 w 2395329"/>
              <a:gd name="connsiteY4" fmla="*/ 0 h 2241702"/>
              <a:gd name="connsiteX5" fmla="*/ 1912728 w 2395329"/>
              <a:gd name="connsiteY5" fmla="*/ 4248 h 2241702"/>
              <a:gd name="connsiteX6" fmla="*/ 1913222 w 2395329"/>
              <a:gd name="connsiteY6" fmla="*/ 222968 h 2241702"/>
              <a:gd name="connsiteX7" fmla="*/ 2395329 w 2395329"/>
              <a:gd name="connsiteY7" fmla="*/ 217767 h 2241702"/>
              <a:gd name="connsiteX0" fmla="*/ 0 w 2395329"/>
              <a:gd name="connsiteY0" fmla="*/ 2240467 h 2241702"/>
              <a:gd name="connsiteX1" fmla="*/ 1198177 w 2395329"/>
              <a:gd name="connsiteY1" fmla="*/ 2241702 h 2241702"/>
              <a:gd name="connsiteX2" fmla="*/ 1192456 w 2395329"/>
              <a:gd name="connsiteY2" fmla="*/ 105054 h 2241702"/>
              <a:gd name="connsiteX3" fmla="*/ 1434044 w 2395329"/>
              <a:gd name="connsiteY3" fmla="*/ 108068 h 2241702"/>
              <a:gd name="connsiteX4" fmla="*/ 1435931 w 2395329"/>
              <a:gd name="connsiteY4" fmla="*/ 0 h 2241702"/>
              <a:gd name="connsiteX5" fmla="*/ 1912728 w 2395329"/>
              <a:gd name="connsiteY5" fmla="*/ 4248 h 2241702"/>
              <a:gd name="connsiteX6" fmla="*/ 1913222 w 2395329"/>
              <a:gd name="connsiteY6" fmla="*/ 222968 h 2241702"/>
              <a:gd name="connsiteX7" fmla="*/ 2395329 w 2395329"/>
              <a:gd name="connsiteY7" fmla="*/ 217767 h 2241702"/>
              <a:gd name="connsiteX0" fmla="*/ 0 w 2395329"/>
              <a:gd name="connsiteY0" fmla="*/ 2236219 h 2237454"/>
              <a:gd name="connsiteX1" fmla="*/ 1198177 w 2395329"/>
              <a:gd name="connsiteY1" fmla="*/ 2237454 h 2237454"/>
              <a:gd name="connsiteX2" fmla="*/ 1192456 w 2395329"/>
              <a:gd name="connsiteY2" fmla="*/ 100806 h 2237454"/>
              <a:gd name="connsiteX3" fmla="*/ 1434044 w 2395329"/>
              <a:gd name="connsiteY3" fmla="*/ 103820 h 2237454"/>
              <a:gd name="connsiteX4" fmla="*/ 1438312 w 2395329"/>
              <a:gd name="connsiteY4" fmla="*/ 236259 h 2237454"/>
              <a:gd name="connsiteX5" fmla="*/ 1912728 w 2395329"/>
              <a:gd name="connsiteY5" fmla="*/ 0 h 2237454"/>
              <a:gd name="connsiteX6" fmla="*/ 1913222 w 2395329"/>
              <a:gd name="connsiteY6" fmla="*/ 218720 h 2237454"/>
              <a:gd name="connsiteX7" fmla="*/ 2395329 w 2395329"/>
              <a:gd name="connsiteY7" fmla="*/ 213519 h 2237454"/>
              <a:gd name="connsiteX0" fmla="*/ 0 w 2395329"/>
              <a:gd name="connsiteY0" fmla="*/ 2304209 h 2305444"/>
              <a:gd name="connsiteX1" fmla="*/ 1198177 w 2395329"/>
              <a:gd name="connsiteY1" fmla="*/ 2305444 h 2305444"/>
              <a:gd name="connsiteX2" fmla="*/ 1192456 w 2395329"/>
              <a:gd name="connsiteY2" fmla="*/ 168796 h 2305444"/>
              <a:gd name="connsiteX3" fmla="*/ 1434044 w 2395329"/>
              <a:gd name="connsiteY3" fmla="*/ 171810 h 2305444"/>
              <a:gd name="connsiteX4" fmla="*/ 1438312 w 2395329"/>
              <a:gd name="connsiteY4" fmla="*/ 304249 h 2305444"/>
              <a:gd name="connsiteX5" fmla="*/ 1912728 w 2395329"/>
              <a:gd name="connsiteY5" fmla="*/ 67990 h 2305444"/>
              <a:gd name="connsiteX6" fmla="*/ 1963229 w 2395329"/>
              <a:gd name="connsiteY6" fmla="*/ 17629 h 2305444"/>
              <a:gd name="connsiteX7" fmla="*/ 2395329 w 2395329"/>
              <a:gd name="connsiteY7" fmla="*/ 281509 h 2305444"/>
              <a:gd name="connsiteX0" fmla="*/ 0 w 2395329"/>
              <a:gd name="connsiteY0" fmla="*/ 2296567 h 2297802"/>
              <a:gd name="connsiteX1" fmla="*/ 1198177 w 2395329"/>
              <a:gd name="connsiteY1" fmla="*/ 2297802 h 2297802"/>
              <a:gd name="connsiteX2" fmla="*/ 1192456 w 2395329"/>
              <a:gd name="connsiteY2" fmla="*/ 161154 h 2297802"/>
              <a:gd name="connsiteX3" fmla="*/ 1434044 w 2395329"/>
              <a:gd name="connsiteY3" fmla="*/ 164168 h 2297802"/>
              <a:gd name="connsiteX4" fmla="*/ 1438312 w 2395329"/>
              <a:gd name="connsiteY4" fmla="*/ 296607 h 2297802"/>
              <a:gd name="connsiteX5" fmla="*/ 1922253 w 2395329"/>
              <a:gd name="connsiteY5" fmla="*/ 250848 h 2297802"/>
              <a:gd name="connsiteX6" fmla="*/ 1963229 w 2395329"/>
              <a:gd name="connsiteY6" fmla="*/ 9987 h 2297802"/>
              <a:gd name="connsiteX7" fmla="*/ 2395329 w 2395329"/>
              <a:gd name="connsiteY7" fmla="*/ 273867 h 2297802"/>
              <a:gd name="connsiteX0" fmla="*/ 0 w 2395329"/>
              <a:gd name="connsiteY0" fmla="*/ 2295774 h 2297009"/>
              <a:gd name="connsiteX1" fmla="*/ 1198177 w 2395329"/>
              <a:gd name="connsiteY1" fmla="*/ 2297009 h 2297009"/>
              <a:gd name="connsiteX2" fmla="*/ 1192456 w 2395329"/>
              <a:gd name="connsiteY2" fmla="*/ 160361 h 2297009"/>
              <a:gd name="connsiteX3" fmla="*/ 1434044 w 2395329"/>
              <a:gd name="connsiteY3" fmla="*/ 163375 h 2297009"/>
              <a:gd name="connsiteX4" fmla="*/ 1438312 w 2395329"/>
              <a:gd name="connsiteY4" fmla="*/ 295814 h 2297009"/>
              <a:gd name="connsiteX5" fmla="*/ 1910347 w 2395329"/>
              <a:gd name="connsiteY5" fmla="*/ 288155 h 2297009"/>
              <a:gd name="connsiteX6" fmla="*/ 1963229 w 2395329"/>
              <a:gd name="connsiteY6" fmla="*/ 9194 h 2297009"/>
              <a:gd name="connsiteX7" fmla="*/ 2395329 w 2395329"/>
              <a:gd name="connsiteY7" fmla="*/ 273074 h 2297009"/>
              <a:gd name="connsiteX0" fmla="*/ 0 w 2395329"/>
              <a:gd name="connsiteY0" fmla="*/ 2260795 h 2262030"/>
              <a:gd name="connsiteX1" fmla="*/ 1198177 w 2395329"/>
              <a:gd name="connsiteY1" fmla="*/ 2262030 h 2262030"/>
              <a:gd name="connsiteX2" fmla="*/ 1192456 w 2395329"/>
              <a:gd name="connsiteY2" fmla="*/ 125382 h 2262030"/>
              <a:gd name="connsiteX3" fmla="*/ 1434044 w 2395329"/>
              <a:gd name="connsiteY3" fmla="*/ 128396 h 2262030"/>
              <a:gd name="connsiteX4" fmla="*/ 1438312 w 2395329"/>
              <a:gd name="connsiteY4" fmla="*/ 260835 h 2262030"/>
              <a:gd name="connsiteX5" fmla="*/ 1910347 w 2395329"/>
              <a:gd name="connsiteY5" fmla="*/ 253176 h 2262030"/>
              <a:gd name="connsiteX6" fmla="*/ 1915604 w 2395329"/>
              <a:gd name="connsiteY6" fmla="*/ 9934 h 2262030"/>
              <a:gd name="connsiteX7" fmla="*/ 2395329 w 2395329"/>
              <a:gd name="connsiteY7" fmla="*/ 238095 h 2262030"/>
              <a:gd name="connsiteX0" fmla="*/ 0 w 2388185"/>
              <a:gd name="connsiteY0" fmla="*/ 2260795 h 2262030"/>
              <a:gd name="connsiteX1" fmla="*/ 1198177 w 2388185"/>
              <a:gd name="connsiteY1" fmla="*/ 2262030 h 2262030"/>
              <a:gd name="connsiteX2" fmla="*/ 1192456 w 2388185"/>
              <a:gd name="connsiteY2" fmla="*/ 125382 h 2262030"/>
              <a:gd name="connsiteX3" fmla="*/ 1434044 w 2388185"/>
              <a:gd name="connsiteY3" fmla="*/ 128396 h 2262030"/>
              <a:gd name="connsiteX4" fmla="*/ 1438312 w 2388185"/>
              <a:gd name="connsiteY4" fmla="*/ 260835 h 2262030"/>
              <a:gd name="connsiteX5" fmla="*/ 1910347 w 2388185"/>
              <a:gd name="connsiteY5" fmla="*/ 253176 h 2262030"/>
              <a:gd name="connsiteX6" fmla="*/ 1915604 w 2388185"/>
              <a:gd name="connsiteY6" fmla="*/ 9934 h 2262030"/>
              <a:gd name="connsiteX7" fmla="*/ 2388185 w 2388185"/>
              <a:gd name="connsiteY7" fmla="*/ 26164 h 2262030"/>
              <a:gd name="connsiteX0" fmla="*/ 0 w 2388185"/>
              <a:gd name="connsiteY0" fmla="*/ 2249163 h 2250398"/>
              <a:gd name="connsiteX1" fmla="*/ 1198177 w 2388185"/>
              <a:gd name="connsiteY1" fmla="*/ 2250398 h 2250398"/>
              <a:gd name="connsiteX2" fmla="*/ 1192456 w 2388185"/>
              <a:gd name="connsiteY2" fmla="*/ 113750 h 2250398"/>
              <a:gd name="connsiteX3" fmla="*/ 1434044 w 2388185"/>
              <a:gd name="connsiteY3" fmla="*/ 116764 h 2250398"/>
              <a:gd name="connsiteX4" fmla="*/ 1438312 w 2388185"/>
              <a:gd name="connsiteY4" fmla="*/ 249203 h 2250398"/>
              <a:gd name="connsiteX5" fmla="*/ 1910347 w 2388185"/>
              <a:gd name="connsiteY5" fmla="*/ 241544 h 2250398"/>
              <a:gd name="connsiteX6" fmla="*/ 1910842 w 2388185"/>
              <a:gd name="connsiteY6" fmla="*/ 10208 h 2250398"/>
              <a:gd name="connsiteX7" fmla="*/ 2388185 w 2388185"/>
              <a:gd name="connsiteY7" fmla="*/ 14532 h 2250398"/>
              <a:gd name="connsiteX0" fmla="*/ 0 w 2388185"/>
              <a:gd name="connsiteY0" fmla="*/ 2249163 h 2250398"/>
              <a:gd name="connsiteX1" fmla="*/ 1198177 w 2388185"/>
              <a:gd name="connsiteY1" fmla="*/ 2250398 h 2250398"/>
              <a:gd name="connsiteX2" fmla="*/ 1192456 w 2388185"/>
              <a:gd name="connsiteY2" fmla="*/ 113750 h 2250398"/>
              <a:gd name="connsiteX3" fmla="*/ 1434044 w 2388185"/>
              <a:gd name="connsiteY3" fmla="*/ 116764 h 2250398"/>
              <a:gd name="connsiteX4" fmla="*/ 1435931 w 2388185"/>
              <a:gd name="connsiteY4" fmla="*/ 239678 h 2250398"/>
              <a:gd name="connsiteX5" fmla="*/ 1910347 w 2388185"/>
              <a:gd name="connsiteY5" fmla="*/ 241544 h 2250398"/>
              <a:gd name="connsiteX6" fmla="*/ 1910842 w 2388185"/>
              <a:gd name="connsiteY6" fmla="*/ 10208 h 2250398"/>
              <a:gd name="connsiteX7" fmla="*/ 2388185 w 2388185"/>
              <a:gd name="connsiteY7" fmla="*/ 14532 h 2250398"/>
              <a:gd name="connsiteX0" fmla="*/ 0 w 2388185"/>
              <a:gd name="connsiteY0" fmla="*/ 2249218 h 2250453"/>
              <a:gd name="connsiteX1" fmla="*/ 1198177 w 2388185"/>
              <a:gd name="connsiteY1" fmla="*/ 2250453 h 2250453"/>
              <a:gd name="connsiteX2" fmla="*/ 1192456 w 2388185"/>
              <a:gd name="connsiteY2" fmla="*/ 113805 h 2250453"/>
              <a:gd name="connsiteX3" fmla="*/ 1434044 w 2388185"/>
              <a:gd name="connsiteY3" fmla="*/ 116819 h 2250453"/>
              <a:gd name="connsiteX4" fmla="*/ 1435931 w 2388185"/>
              <a:gd name="connsiteY4" fmla="*/ 239733 h 2250453"/>
              <a:gd name="connsiteX5" fmla="*/ 1922254 w 2388185"/>
              <a:gd name="connsiteY5" fmla="*/ 239218 h 2250453"/>
              <a:gd name="connsiteX6" fmla="*/ 1910842 w 2388185"/>
              <a:gd name="connsiteY6" fmla="*/ 10263 h 2250453"/>
              <a:gd name="connsiteX7" fmla="*/ 2388185 w 2388185"/>
              <a:gd name="connsiteY7" fmla="*/ 14587 h 2250453"/>
              <a:gd name="connsiteX0" fmla="*/ 0 w 2388185"/>
              <a:gd name="connsiteY0" fmla="*/ 2249275 h 2250510"/>
              <a:gd name="connsiteX1" fmla="*/ 1198177 w 2388185"/>
              <a:gd name="connsiteY1" fmla="*/ 2250510 h 2250510"/>
              <a:gd name="connsiteX2" fmla="*/ 1192456 w 2388185"/>
              <a:gd name="connsiteY2" fmla="*/ 113862 h 2250510"/>
              <a:gd name="connsiteX3" fmla="*/ 1434044 w 2388185"/>
              <a:gd name="connsiteY3" fmla="*/ 116876 h 2250510"/>
              <a:gd name="connsiteX4" fmla="*/ 1435931 w 2388185"/>
              <a:gd name="connsiteY4" fmla="*/ 239790 h 2250510"/>
              <a:gd name="connsiteX5" fmla="*/ 1912729 w 2388185"/>
              <a:gd name="connsiteY5" fmla="*/ 236894 h 2250510"/>
              <a:gd name="connsiteX6" fmla="*/ 1910842 w 2388185"/>
              <a:gd name="connsiteY6" fmla="*/ 10320 h 2250510"/>
              <a:gd name="connsiteX7" fmla="*/ 2388185 w 2388185"/>
              <a:gd name="connsiteY7" fmla="*/ 14644 h 2250510"/>
              <a:gd name="connsiteX0" fmla="*/ 0 w 2388185"/>
              <a:gd name="connsiteY0" fmla="*/ 2256933 h 2258168"/>
              <a:gd name="connsiteX1" fmla="*/ 1198177 w 2388185"/>
              <a:gd name="connsiteY1" fmla="*/ 2258168 h 2258168"/>
              <a:gd name="connsiteX2" fmla="*/ 1192456 w 2388185"/>
              <a:gd name="connsiteY2" fmla="*/ 121520 h 2258168"/>
              <a:gd name="connsiteX3" fmla="*/ 1434044 w 2388185"/>
              <a:gd name="connsiteY3" fmla="*/ 124534 h 2258168"/>
              <a:gd name="connsiteX4" fmla="*/ 1435931 w 2388185"/>
              <a:gd name="connsiteY4" fmla="*/ 247448 h 2258168"/>
              <a:gd name="connsiteX5" fmla="*/ 1912729 w 2388185"/>
              <a:gd name="connsiteY5" fmla="*/ 244552 h 2258168"/>
              <a:gd name="connsiteX6" fmla="*/ 1910842 w 2388185"/>
              <a:gd name="connsiteY6" fmla="*/ 17978 h 2258168"/>
              <a:gd name="connsiteX7" fmla="*/ 2388185 w 2388185"/>
              <a:gd name="connsiteY7" fmla="*/ 22302 h 2258168"/>
              <a:gd name="connsiteX0" fmla="*/ 0 w 2388185"/>
              <a:gd name="connsiteY0" fmla="*/ 2256933 h 2258168"/>
              <a:gd name="connsiteX1" fmla="*/ 1198177 w 2388185"/>
              <a:gd name="connsiteY1" fmla="*/ 2258168 h 2258168"/>
              <a:gd name="connsiteX2" fmla="*/ 1192456 w 2388185"/>
              <a:gd name="connsiteY2" fmla="*/ 121520 h 2258168"/>
              <a:gd name="connsiteX3" fmla="*/ 1434044 w 2388185"/>
              <a:gd name="connsiteY3" fmla="*/ 124534 h 2258168"/>
              <a:gd name="connsiteX4" fmla="*/ 1435931 w 2388185"/>
              <a:gd name="connsiteY4" fmla="*/ 247448 h 2258168"/>
              <a:gd name="connsiteX5" fmla="*/ 1912729 w 2388185"/>
              <a:gd name="connsiteY5" fmla="*/ 244552 h 2258168"/>
              <a:gd name="connsiteX6" fmla="*/ 1910842 w 2388185"/>
              <a:gd name="connsiteY6" fmla="*/ 17978 h 2258168"/>
              <a:gd name="connsiteX7" fmla="*/ 2388185 w 2388185"/>
              <a:gd name="connsiteY7" fmla="*/ 22302 h 2258168"/>
              <a:gd name="connsiteX0" fmla="*/ 0 w 2388185"/>
              <a:gd name="connsiteY0" fmla="*/ 2256445 h 2257680"/>
              <a:gd name="connsiteX1" fmla="*/ 1198177 w 2388185"/>
              <a:gd name="connsiteY1" fmla="*/ 2257680 h 2257680"/>
              <a:gd name="connsiteX2" fmla="*/ 1192456 w 2388185"/>
              <a:gd name="connsiteY2" fmla="*/ 121032 h 2257680"/>
              <a:gd name="connsiteX3" fmla="*/ 1434044 w 2388185"/>
              <a:gd name="connsiteY3" fmla="*/ 124046 h 2257680"/>
              <a:gd name="connsiteX4" fmla="*/ 1435931 w 2388185"/>
              <a:gd name="connsiteY4" fmla="*/ 246960 h 2257680"/>
              <a:gd name="connsiteX5" fmla="*/ 1910348 w 2388185"/>
              <a:gd name="connsiteY5" fmla="*/ 251207 h 2257680"/>
              <a:gd name="connsiteX6" fmla="*/ 1910842 w 2388185"/>
              <a:gd name="connsiteY6" fmla="*/ 17490 h 2257680"/>
              <a:gd name="connsiteX7" fmla="*/ 2388185 w 2388185"/>
              <a:gd name="connsiteY7" fmla="*/ 21814 h 2257680"/>
              <a:gd name="connsiteX0" fmla="*/ 0 w 2388185"/>
              <a:gd name="connsiteY0" fmla="*/ 2238955 h 2240190"/>
              <a:gd name="connsiteX1" fmla="*/ 1198177 w 2388185"/>
              <a:gd name="connsiteY1" fmla="*/ 2240190 h 2240190"/>
              <a:gd name="connsiteX2" fmla="*/ 1192456 w 2388185"/>
              <a:gd name="connsiteY2" fmla="*/ 103542 h 2240190"/>
              <a:gd name="connsiteX3" fmla="*/ 1434044 w 2388185"/>
              <a:gd name="connsiteY3" fmla="*/ 106556 h 2240190"/>
              <a:gd name="connsiteX4" fmla="*/ 1435931 w 2388185"/>
              <a:gd name="connsiteY4" fmla="*/ 229470 h 2240190"/>
              <a:gd name="connsiteX5" fmla="*/ 1910348 w 2388185"/>
              <a:gd name="connsiteY5" fmla="*/ 233717 h 2240190"/>
              <a:gd name="connsiteX6" fmla="*/ 1910842 w 2388185"/>
              <a:gd name="connsiteY6" fmla="*/ 0 h 2240190"/>
              <a:gd name="connsiteX7" fmla="*/ 2388185 w 2388185"/>
              <a:gd name="connsiteY7" fmla="*/ 4324 h 2240190"/>
              <a:gd name="connsiteX0" fmla="*/ 0 w 2388185"/>
              <a:gd name="connsiteY0" fmla="*/ 2238955 h 2240190"/>
              <a:gd name="connsiteX1" fmla="*/ 1198177 w 2388185"/>
              <a:gd name="connsiteY1" fmla="*/ 2240190 h 2240190"/>
              <a:gd name="connsiteX2" fmla="*/ 1192456 w 2388185"/>
              <a:gd name="connsiteY2" fmla="*/ 103542 h 2240190"/>
              <a:gd name="connsiteX3" fmla="*/ 1434044 w 2388185"/>
              <a:gd name="connsiteY3" fmla="*/ 106556 h 2240190"/>
              <a:gd name="connsiteX4" fmla="*/ 1435931 w 2388185"/>
              <a:gd name="connsiteY4" fmla="*/ 229470 h 2240190"/>
              <a:gd name="connsiteX5" fmla="*/ 1912729 w 2388185"/>
              <a:gd name="connsiteY5" fmla="*/ 231336 h 2240190"/>
              <a:gd name="connsiteX6" fmla="*/ 1910842 w 2388185"/>
              <a:gd name="connsiteY6" fmla="*/ 0 h 2240190"/>
              <a:gd name="connsiteX7" fmla="*/ 2388185 w 2388185"/>
              <a:gd name="connsiteY7" fmla="*/ 4324 h 2240190"/>
              <a:gd name="connsiteX0" fmla="*/ 0 w 2388185"/>
              <a:gd name="connsiteY0" fmla="*/ 2238955 h 2240190"/>
              <a:gd name="connsiteX1" fmla="*/ 1198177 w 2388185"/>
              <a:gd name="connsiteY1" fmla="*/ 2240190 h 2240190"/>
              <a:gd name="connsiteX2" fmla="*/ 1192456 w 2388185"/>
              <a:gd name="connsiteY2" fmla="*/ 103542 h 2240190"/>
              <a:gd name="connsiteX3" fmla="*/ 1434044 w 2388185"/>
              <a:gd name="connsiteY3" fmla="*/ 106556 h 2240190"/>
              <a:gd name="connsiteX4" fmla="*/ 1435931 w 2388185"/>
              <a:gd name="connsiteY4" fmla="*/ 229470 h 2240190"/>
              <a:gd name="connsiteX5" fmla="*/ 1912729 w 2388185"/>
              <a:gd name="connsiteY5" fmla="*/ 231336 h 2240190"/>
              <a:gd name="connsiteX6" fmla="*/ 1910842 w 2388185"/>
              <a:gd name="connsiteY6" fmla="*/ 0 h 2240190"/>
              <a:gd name="connsiteX7" fmla="*/ 2388185 w 2388185"/>
              <a:gd name="connsiteY7" fmla="*/ 4324 h 2240190"/>
              <a:gd name="connsiteX0" fmla="*/ 0 w 2388185"/>
              <a:gd name="connsiteY0" fmla="*/ 2238955 h 2240190"/>
              <a:gd name="connsiteX1" fmla="*/ 1198177 w 2388185"/>
              <a:gd name="connsiteY1" fmla="*/ 2240190 h 2240190"/>
              <a:gd name="connsiteX2" fmla="*/ 1192456 w 2388185"/>
              <a:gd name="connsiteY2" fmla="*/ 103542 h 2240190"/>
              <a:gd name="connsiteX3" fmla="*/ 1434044 w 2388185"/>
              <a:gd name="connsiteY3" fmla="*/ 106556 h 2240190"/>
              <a:gd name="connsiteX4" fmla="*/ 1435931 w 2388185"/>
              <a:gd name="connsiteY4" fmla="*/ 229470 h 2240190"/>
              <a:gd name="connsiteX5" fmla="*/ 1912729 w 2388185"/>
              <a:gd name="connsiteY5" fmla="*/ 231336 h 2240190"/>
              <a:gd name="connsiteX6" fmla="*/ 1910842 w 2388185"/>
              <a:gd name="connsiteY6" fmla="*/ 0 h 2240190"/>
              <a:gd name="connsiteX7" fmla="*/ 2388185 w 2388185"/>
              <a:gd name="connsiteY7" fmla="*/ 4324 h 2240190"/>
              <a:gd name="connsiteX0" fmla="*/ 0 w 2388185"/>
              <a:gd name="connsiteY0" fmla="*/ 2238955 h 2240190"/>
              <a:gd name="connsiteX1" fmla="*/ 1198177 w 2388185"/>
              <a:gd name="connsiteY1" fmla="*/ 2240190 h 2240190"/>
              <a:gd name="connsiteX2" fmla="*/ 1192456 w 2388185"/>
              <a:gd name="connsiteY2" fmla="*/ 103542 h 2240190"/>
              <a:gd name="connsiteX3" fmla="*/ 1434044 w 2388185"/>
              <a:gd name="connsiteY3" fmla="*/ 106556 h 2240190"/>
              <a:gd name="connsiteX4" fmla="*/ 1435931 w 2388185"/>
              <a:gd name="connsiteY4" fmla="*/ 229470 h 2240190"/>
              <a:gd name="connsiteX5" fmla="*/ 1912729 w 2388185"/>
              <a:gd name="connsiteY5" fmla="*/ 231336 h 2240190"/>
              <a:gd name="connsiteX6" fmla="*/ 1915604 w 2388185"/>
              <a:gd name="connsiteY6" fmla="*/ 0 h 2240190"/>
              <a:gd name="connsiteX7" fmla="*/ 2388185 w 2388185"/>
              <a:gd name="connsiteY7" fmla="*/ 4324 h 2240190"/>
              <a:gd name="connsiteX0" fmla="*/ 0 w 2388185"/>
              <a:gd name="connsiteY0" fmla="*/ 2238955 h 2240190"/>
              <a:gd name="connsiteX1" fmla="*/ 1198177 w 2388185"/>
              <a:gd name="connsiteY1" fmla="*/ 2240190 h 2240190"/>
              <a:gd name="connsiteX2" fmla="*/ 1192456 w 2388185"/>
              <a:gd name="connsiteY2" fmla="*/ 103542 h 2240190"/>
              <a:gd name="connsiteX3" fmla="*/ 1434044 w 2388185"/>
              <a:gd name="connsiteY3" fmla="*/ 106556 h 2240190"/>
              <a:gd name="connsiteX4" fmla="*/ 1435931 w 2388185"/>
              <a:gd name="connsiteY4" fmla="*/ 229470 h 2240190"/>
              <a:gd name="connsiteX5" fmla="*/ 1912729 w 2388185"/>
              <a:gd name="connsiteY5" fmla="*/ 231336 h 2240190"/>
              <a:gd name="connsiteX6" fmla="*/ 1915604 w 2388185"/>
              <a:gd name="connsiteY6" fmla="*/ 0 h 2240190"/>
              <a:gd name="connsiteX7" fmla="*/ 2388185 w 2388185"/>
              <a:gd name="connsiteY7" fmla="*/ 4324 h 2240190"/>
              <a:gd name="connsiteX0" fmla="*/ 0 w 2388185"/>
              <a:gd name="connsiteY0" fmla="*/ 2238955 h 2240190"/>
              <a:gd name="connsiteX1" fmla="*/ 1198177 w 2388185"/>
              <a:gd name="connsiteY1" fmla="*/ 2240190 h 2240190"/>
              <a:gd name="connsiteX2" fmla="*/ 1192456 w 2388185"/>
              <a:gd name="connsiteY2" fmla="*/ 103542 h 2240190"/>
              <a:gd name="connsiteX3" fmla="*/ 1434044 w 2388185"/>
              <a:gd name="connsiteY3" fmla="*/ 106556 h 2240190"/>
              <a:gd name="connsiteX4" fmla="*/ 1435931 w 2388185"/>
              <a:gd name="connsiteY4" fmla="*/ 229470 h 2240190"/>
              <a:gd name="connsiteX5" fmla="*/ 1912729 w 2388185"/>
              <a:gd name="connsiteY5" fmla="*/ 231336 h 2240190"/>
              <a:gd name="connsiteX6" fmla="*/ 1915604 w 2388185"/>
              <a:gd name="connsiteY6" fmla="*/ 0 h 2240190"/>
              <a:gd name="connsiteX7" fmla="*/ 2388185 w 2388185"/>
              <a:gd name="connsiteY7" fmla="*/ 4324 h 2240190"/>
              <a:gd name="connsiteX0" fmla="*/ 0 w 2388185"/>
              <a:gd name="connsiteY0" fmla="*/ 2238955 h 2240190"/>
              <a:gd name="connsiteX1" fmla="*/ 1198177 w 2388185"/>
              <a:gd name="connsiteY1" fmla="*/ 2240190 h 2240190"/>
              <a:gd name="connsiteX2" fmla="*/ 1192456 w 2388185"/>
              <a:gd name="connsiteY2" fmla="*/ 103542 h 2240190"/>
              <a:gd name="connsiteX3" fmla="*/ 1434044 w 2388185"/>
              <a:gd name="connsiteY3" fmla="*/ 106556 h 2240190"/>
              <a:gd name="connsiteX4" fmla="*/ 1435931 w 2388185"/>
              <a:gd name="connsiteY4" fmla="*/ 229470 h 2240190"/>
              <a:gd name="connsiteX5" fmla="*/ 1915110 w 2388185"/>
              <a:gd name="connsiteY5" fmla="*/ 217048 h 2240190"/>
              <a:gd name="connsiteX6" fmla="*/ 1915604 w 2388185"/>
              <a:gd name="connsiteY6" fmla="*/ 0 h 2240190"/>
              <a:gd name="connsiteX7" fmla="*/ 2388185 w 2388185"/>
              <a:gd name="connsiteY7" fmla="*/ 4324 h 2240190"/>
              <a:gd name="connsiteX0" fmla="*/ 0 w 2388185"/>
              <a:gd name="connsiteY0" fmla="*/ 2238955 h 2240190"/>
              <a:gd name="connsiteX1" fmla="*/ 1198177 w 2388185"/>
              <a:gd name="connsiteY1" fmla="*/ 2240190 h 2240190"/>
              <a:gd name="connsiteX2" fmla="*/ 1192456 w 2388185"/>
              <a:gd name="connsiteY2" fmla="*/ 103542 h 2240190"/>
              <a:gd name="connsiteX3" fmla="*/ 1434044 w 2388185"/>
              <a:gd name="connsiteY3" fmla="*/ 106556 h 2240190"/>
              <a:gd name="connsiteX4" fmla="*/ 1428787 w 2388185"/>
              <a:gd name="connsiteY4" fmla="*/ 215183 h 2240190"/>
              <a:gd name="connsiteX5" fmla="*/ 1915110 w 2388185"/>
              <a:gd name="connsiteY5" fmla="*/ 217048 h 2240190"/>
              <a:gd name="connsiteX6" fmla="*/ 1915604 w 2388185"/>
              <a:gd name="connsiteY6" fmla="*/ 0 h 2240190"/>
              <a:gd name="connsiteX7" fmla="*/ 2388185 w 2388185"/>
              <a:gd name="connsiteY7" fmla="*/ 4324 h 2240190"/>
              <a:gd name="connsiteX0" fmla="*/ 0 w 2388185"/>
              <a:gd name="connsiteY0" fmla="*/ 2238955 h 2240190"/>
              <a:gd name="connsiteX1" fmla="*/ 1198177 w 2388185"/>
              <a:gd name="connsiteY1" fmla="*/ 2240190 h 2240190"/>
              <a:gd name="connsiteX2" fmla="*/ 1192456 w 2388185"/>
              <a:gd name="connsiteY2" fmla="*/ 103542 h 2240190"/>
              <a:gd name="connsiteX3" fmla="*/ 1434044 w 2388185"/>
              <a:gd name="connsiteY3" fmla="*/ 106556 h 2240190"/>
              <a:gd name="connsiteX4" fmla="*/ 1435931 w 2388185"/>
              <a:gd name="connsiteY4" fmla="*/ 227090 h 2240190"/>
              <a:gd name="connsiteX5" fmla="*/ 1915110 w 2388185"/>
              <a:gd name="connsiteY5" fmla="*/ 217048 h 2240190"/>
              <a:gd name="connsiteX6" fmla="*/ 1915604 w 2388185"/>
              <a:gd name="connsiteY6" fmla="*/ 0 h 2240190"/>
              <a:gd name="connsiteX7" fmla="*/ 2388185 w 2388185"/>
              <a:gd name="connsiteY7" fmla="*/ 4324 h 2240190"/>
              <a:gd name="connsiteX0" fmla="*/ 0 w 2388185"/>
              <a:gd name="connsiteY0" fmla="*/ 2238955 h 2240190"/>
              <a:gd name="connsiteX1" fmla="*/ 1198177 w 2388185"/>
              <a:gd name="connsiteY1" fmla="*/ 2240190 h 2240190"/>
              <a:gd name="connsiteX2" fmla="*/ 1192456 w 2388185"/>
              <a:gd name="connsiteY2" fmla="*/ 103542 h 2240190"/>
              <a:gd name="connsiteX3" fmla="*/ 1434044 w 2388185"/>
              <a:gd name="connsiteY3" fmla="*/ 106556 h 2240190"/>
              <a:gd name="connsiteX4" fmla="*/ 1438313 w 2388185"/>
              <a:gd name="connsiteY4" fmla="*/ 222328 h 2240190"/>
              <a:gd name="connsiteX5" fmla="*/ 1915110 w 2388185"/>
              <a:gd name="connsiteY5" fmla="*/ 217048 h 2240190"/>
              <a:gd name="connsiteX6" fmla="*/ 1915604 w 2388185"/>
              <a:gd name="connsiteY6" fmla="*/ 0 h 2240190"/>
              <a:gd name="connsiteX7" fmla="*/ 2388185 w 2388185"/>
              <a:gd name="connsiteY7" fmla="*/ 4324 h 2240190"/>
              <a:gd name="connsiteX0" fmla="*/ 0 w 2388185"/>
              <a:gd name="connsiteY0" fmla="*/ 2238955 h 2240190"/>
              <a:gd name="connsiteX1" fmla="*/ 1198177 w 2388185"/>
              <a:gd name="connsiteY1" fmla="*/ 2240190 h 2240190"/>
              <a:gd name="connsiteX2" fmla="*/ 1192456 w 2388185"/>
              <a:gd name="connsiteY2" fmla="*/ 103542 h 2240190"/>
              <a:gd name="connsiteX3" fmla="*/ 1434044 w 2388185"/>
              <a:gd name="connsiteY3" fmla="*/ 106556 h 2240190"/>
              <a:gd name="connsiteX4" fmla="*/ 1435931 w 2388185"/>
              <a:gd name="connsiteY4" fmla="*/ 217566 h 2240190"/>
              <a:gd name="connsiteX5" fmla="*/ 1915110 w 2388185"/>
              <a:gd name="connsiteY5" fmla="*/ 217048 h 2240190"/>
              <a:gd name="connsiteX6" fmla="*/ 1915604 w 2388185"/>
              <a:gd name="connsiteY6" fmla="*/ 0 h 2240190"/>
              <a:gd name="connsiteX7" fmla="*/ 2388185 w 2388185"/>
              <a:gd name="connsiteY7" fmla="*/ 4324 h 2240190"/>
              <a:gd name="connsiteX0" fmla="*/ 0 w 2388185"/>
              <a:gd name="connsiteY0" fmla="*/ 2238955 h 2240190"/>
              <a:gd name="connsiteX1" fmla="*/ 1198177 w 2388185"/>
              <a:gd name="connsiteY1" fmla="*/ 2240190 h 2240190"/>
              <a:gd name="connsiteX2" fmla="*/ 1192456 w 2388185"/>
              <a:gd name="connsiteY2" fmla="*/ 103542 h 2240190"/>
              <a:gd name="connsiteX3" fmla="*/ 1434044 w 2388185"/>
              <a:gd name="connsiteY3" fmla="*/ 106556 h 2240190"/>
              <a:gd name="connsiteX4" fmla="*/ 1435931 w 2388185"/>
              <a:gd name="connsiteY4" fmla="*/ 217566 h 2240190"/>
              <a:gd name="connsiteX5" fmla="*/ 1915110 w 2388185"/>
              <a:gd name="connsiteY5" fmla="*/ 217048 h 2240190"/>
              <a:gd name="connsiteX6" fmla="*/ 1915604 w 2388185"/>
              <a:gd name="connsiteY6" fmla="*/ 0 h 2240190"/>
              <a:gd name="connsiteX7" fmla="*/ 2388185 w 2388185"/>
              <a:gd name="connsiteY7" fmla="*/ 4324 h 2240190"/>
              <a:gd name="connsiteX0" fmla="*/ 0 w 2388185"/>
              <a:gd name="connsiteY0" fmla="*/ 2238955 h 2240190"/>
              <a:gd name="connsiteX1" fmla="*/ 1198177 w 2388185"/>
              <a:gd name="connsiteY1" fmla="*/ 2240190 h 2240190"/>
              <a:gd name="connsiteX2" fmla="*/ 1192456 w 2388185"/>
              <a:gd name="connsiteY2" fmla="*/ 103542 h 2240190"/>
              <a:gd name="connsiteX3" fmla="*/ 1434044 w 2388185"/>
              <a:gd name="connsiteY3" fmla="*/ 106556 h 2240190"/>
              <a:gd name="connsiteX4" fmla="*/ 1435931 w 2388185"/>
              <a:gd name="connsiteY4" fmla="*/ 217566 h 2240190"/>
              <a:gd name="connsiteX5" fmla="*/ 1915110 w 2388185"/>
              <a:gd name="connsiteY5" fmla="*/ 217048 h 2240190"/>
              <a:gd name="connsiteX6" fmla="*/ 1915604 w 2388185"/>
              <a:gd name="connsiteY6" fmla="*/ 0 h 2240190"/>
              <a:gd name="connsiteX7" fmla="*/ 2388185 w 2388185"/>
              <a:gd name="connsiteY7" fmla="*/ 4324 h 224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8185" h="2240190">
                <a:moveTo>
                  <a:pt x="0" y="2238955"/>
                </a:moveTo>
                <a:lnTo>
                  <a:pt x="1198177" y="2240190"/>
                </a:lnTo>
                <a:cubicBezTo>
                  <a:pt x="1198652" y="1543055"/>
                  <a:pt x="1191981" y="800677"/>
                  <a:pt x="1192456" y="103542"/>
                </a:cubicBezTo>
                <a:lnTo>
                  <a:pt x="1434044" y="106556"/>
                </a:lnTo>
                <a:lnTo>
                  <a:pt x="1435931" y="217566"/>
                </a:lnTo>
                <a:lnTo>
                  <a:pt x="1915110" y="217048"/>
                </a:lnTo>
                <a:cubicBezTo>
                  <a:pt x="1912893" y="96280"/>
                  <a:pt x="1915438" y="154106"/>
                  <a:pt x="1915604" y="0"/>
                </a:cubicBezTo>
                <a:lnTo>
                  <a:pt x="2388185" y="4324"/>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522497" y="1586425"/>
            <a:ext cx="2395029" cy="4260210"/>
          </a:xfrm>
          <a:custGeom>
            <a:avLst/>
            <a:gdLst>
              <a:gd name="connsiteX0" fmla="*/ 0 w 2423604"/>
              <a:gd name="connsiteY0" fmla="*/ 4270160 h 4270160"/>
              <a:gd name="connsiteX1" fmla="*/ 506027 w 2423604"/>
              <a:gd name="connsiteY1" fmla="*/ 4270160 h 4270160"/>
              <a:gd name="connsiteX2" fmla="*/ 1207363 w 2423604"/>
              <a:gd name="connsiteY2" fmla="*/ 0 h 4270160"/>
              <a:gd name="connsiteX3" fmla="*/ 2423604 w 2423604"/>
              <a:gd name="connsiteY3" fmla="*/ 0 h 4270160"/>
              <a:gd name="connsiteX0" fmla="*/ 0 w 2423604"/>
              <a:gd name="connsiteY0" fmla="*/ 4270160 h 4270160"/>
              <a:gd name="connsiteX1" fmla="*/ 1217227 w 2423604"/>
              <a:gd name="connsiteY1" fmla="*/ 4247582 h 4270160"/>
              <a:gd name="connsiteX2" fmla="*/ 1207363 w 2423604"/>
              <a:gd name="connsiteY2" fmla="*/ 0 h 4270160"/>
              <a:gd name="connsiteX3" fmla="*/ 2423604 w 2423604"/>
              <a:gd name="connsiteY3" fmla="*/ 0 h 4270160"/>
              <a:gd name="connsiteX0" fmla="*/ 0 w 2423604"/>
              <a:gd name="connsiteY0" fmla="*/ 4270160 h 4270160"/>
              <a:gd name="connsiteX1" fmla="*/ 1217227 w 2423604"/>
              <a:gd name="connsiteY1" fmla="*/ 4247582 h 4270160"/>
              <a:gd name="connsiteX2" fmla="*/ 1218651 w 2423604"/>
              <a:gd name="connsiteY2" fmla="*/ 2156178 h 4270160"/>
              <a:gd name="connsiteX3" fmla="*/ 2423604 w 2423604"/>
              <a:gd name="connsiteY3" fmla="*/ 0 h 4270160"/>
              <a:gd name="connsiteX0" fmla="*/ 0 w 2423604"/>
              <a:gd name="connsiteY0" fmla="*/ 4270160 h 4270160"/>
              <a:gd name="connsiteX1" fmla="*/ 1217227 w 2423604"/>
              <a:gd name="connsiteY1" fmla="*/ 4247582 h 4270160"/>
              <a:gd name="connsiteX2" fmla="*/ 1218651 w 2423604"/>
              <a:gd name="connsiteY2" fmla="*/ 2156178 h 4270160"/>
              <a:gd name="connsiteX3" fmla="*/ 2060225 w 2423604"/>
              <a:gd name="connsiteY3" fmla="*/ 610586 h 4270160"/>
              <a:gd name="connsiteX4" fmla="*/ 2423604 w 2423604"/>
              <a:gd name="connsiteY4" fmla="*/ 0 h 4270160"/>
              <a:gd name="connsiteX0" fmla="*/ 0 w 2423604"/>
              <a:gd name="connsiteY0" fmla="*/ 4270160 h 4270160"/>
              <a:gd name="connsiteX1" fmla="*/ 1217227 w 2423604"/>
              <a:gd name="connsiteY1" fmla="*/ 4247582 h 4270160"/>
              <a:gd name="connsiteX2" fmla="*/ 1218651 w 2423604"/>
              <a:gd name="connsiteY2" fmla="*/ 2156178 h 4270160"/>
              <a:gd name="connsiteX3" fmla="*/ 1913469 w 2423604"/>
              <a:gd name="connsiteY3" fmla="*/ 2134586 h 4270160"/>
              <a:gd name="connsiteX4" fmla="*/ 2423604 w 2423604"/>
              <a:gd name="connsiteY4" fmla="*/ 0 h 4270160"/>
              <a:gd name="connsiteX0" fmla="*/ 0 w 2423604"/>
              <a:gd name="connsiteY0" fmla="*/ 4270160 h 4270160"/>
              <a:gd name="connsiteX1" fmla="*/ 1217227 w 2423604"/>
              <a:gd name="connsiteY1" fmla="*/ 4247582 h 4270160"/>
              <a:gd name="connsiteX2" fmla="*/ 1218651 w 2423604"/>
              <a:gd name="connsiteY2" fmla="*/ 2156178 h 4270160"/>
              <a:gd name="connsiteX3" fmla="*/ 1913469 w 2423604"/>
              <a:gd name="connsiteY3" fmla="*/ 2134586 h 4270160"/>
              <a:gd name="connsiteX4" fmla="*/ 2081307 w 2423604"/>
              <a:gd name="connsiteY4" fmla="*/ 1443379 h 4270160"/>
              <a:gd name="connsiteX5" fmla="*/ 2423604 w 2423604"/>
              <a:gd name="connsiteY5" fmla="*/ 0 h 4270160"/>
              <a:gd name="connsiteX0" fmla="*/ 0 w 2423604"/>
              <a:gd name="connsiteY0" fmla="*/ 4270160 h 4270160"/>
              <a:gd name="connsiteX1" fmla="*/ 1217227 w 2423604"/>
              <a:gd name="connsiteY1" fmla="*/ 4247582 h 4270160"/>
              <a:gd name="connsiteX2" fmla="*/ 1218651 w 2423604"/>
              <a:gd name="connsiteY2" fmla="*/ 2156178 h 4270160"/>
              <a:gd name="connsiteX3" fmla="*/ 1913469 w 2423604"/>
              <a:gd name="connsiteY3" fmla="*/ 2134586 h 4270160"/>
              <a:gd name="connsiteX4" fmla="*/ 1938087 w 2423604"/>
              <a:gd name="connsiteY4" fmla="*/ 33219 h 4270160"/>
              <a:gd name="connsiteX5" fmla="*/ 2423604 w 2423604"/>
              <a:gd name="connsiteY5" fmla="*/ 0 h 4270160"/>
              <a:gd name="connsiteX0" fmla="*/ 0 w 2423604"/>
              <a:gd name="connsiteY0" fmla="*/ 4270160 h 4270160"/>
              <a:gd name="connsiteX1" fmla="*/ 1217227 w 2423604"/>
              <a:gd name="connsiteY1" fmla="*/ 4247582 h 4270160"/>
              <a:gd name="connsiteX2" fmla="*/ 1218651 w 2423604"/>
              <a:gd name="connsiteY2" fmla="*/ 2156178 h 4270160"/>
              <a:gd name="connsiteX3" fmla="*/ 1913469 w 2423604"/>
              <a:gd name="connsiteY3" fmla="*/ 2134586 h 4270160"/>
              <a:gd name="connsiteX4" fmla="*/ 1905036 w 2423604"/>
              <a:gd name="connsiteY4" fmla="*/ 11185 h 4270160"/>
              <a:gd name="connsiteX5" fmla="*/ 2423604 w 2423604"/>
              <a:gd name="connsiteY5" fmla="*/ 0 h 4270160"/>
              <a:gd name="connsiteX0" fmla="*/ 0 w 2423604"/>
              <a:gd name="connsiteY0" fmla="*/ 4270160 h 4270160"/>
              <a:gd name="connsiteX1" fmla="*/ 1217227 w 2423604"/>
              <a:gd name="connsiteY1" fmla="*/ 4247582 h 4270160"/>
              <a:gd name="connsiteX2" fmla="*/ 1199601 w 2423604"/>
              <a:gd name="connsiteY2" fmla="*/ 2132366 h 4270160"/>
              <a:gd name="connsiteX3" fmla="*/ 1913469 w 2423604"/>
              <a:gd name="connsiteY3" fmla="*/ 2134586 h 4270160"/>
              <a:gd name="connsiteX4" fmla="*/ 1905036 w 2423604"/>
              <a:gd name="connsiteY4" fmla="*/ 11185 h 4270160"/>
              <a:gd name="connsiteX5" fmla="*/ 2423604 w 2423604"/>
              <a:gd name="connsiteY5" fmla="*/ 0 h 4270160"/>
              <a:gd name="connsiteX0" fmla="*/ 0 w 2423604"/>
              <a:gd name="connsiteY0" fmla="*/ 4270160 h 4271395"/>
              <a:gd name="connsiteX1" fmla="*/ 1198177 w 2423604"/>
              <a:gd name="connsiteY1" fmla="*/ 4271395 h 4271395"/>
              <a:gd name="connsiteX2" fmla="*/ 1199601 w 2423604"/>
              <a:gd name="connsiteY2" fmla="*/ 2132366 h 4271395"/>
              <a:gd name="connsiteX3" fmla="*/ 1913469 w 2423604"/>
              <a:gd name="connsiteY3" fmla="*/ 2134586 h 4271395"/>
              <a:gd name="connsiteX4" fmla="*/ 1905036 w 2423604"/>
              <a:gd name="connsiteY4" fmla="*/ 11185 h 4271395"/>
              <a:gd name="connsiteX5" fmla="*/ 2423604 w 2423604"/>
              <a:gd name="connsiteY5" fmla="*/ 0 h 4271395"/>
              <a:gd name="connsiteX0" fmla="*/ 0 w 2395029"/>
              <a:gd name="connsiteY0" fmla="*/ 4258975 h 4260210"/>
              <a:gd name="connsiteX1" fmla="*/ 1198177 w 2395029"/>
              <a:gd name="connsiteY1" fmla="*/ 4260210 h 4260210"/>
              <a:gd name="connsiteX2" fmla="*/ 1199601 w 2395029"/>
              <a:gd name="connsiteY2" fmla="*/ 2121181 h 4260210"/>
              <a:gd name="connsiteX3" fmla="*/ 1913469 w 2395029"/>
              <a:gd name="connsiteY3" fmla="*/ 2123401 h 4260210"/>
              <a:gd name="connsiteX4" fmla="*/ 1905036 w 2395029"/>
              <a:gd name="connsiteY4" fmla="*/ 0 h 4260210"/>
              <a:gd name="connsiteX5" fmla="*/ 2395029 w 2395029"/>
              <a:gd name="connsiteY5" fmla="*/ 3102 h 42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5029" h="4260210">
                <a:moveTo>
                  <a:pt x="0" y="4258975"/>
                </a:moveTo>
                <a:lnTo>
                  <a:pt x="1198177" y="4260210"/>
                </a:lnTo>
                <a:cubicBezTo>
                  <a:pt x="1198652" y="3563075"/>
                  <a:pt x="1199126" y="2818316"/>
                  <a:pt x="1199601" y="2121181"/>
                </a:cubicBezTo>
                <a:lnTo>
                  <a:pt x="1913469" y="2123401"/>
                </a:lnTo>
                <a:lnTo>
                  <a:pt x="1905036" y="0"/>
                </a:lnTo>
                <a:lnTo>
                  <a:pt x="2395029" y="310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10439159" y="4993237"/>
            <a:ext cx="723878" cy="84885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1163037" y="5168900"/>
            <a:ext cx="473904" cy="676499"/>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5107197" y="1586425"/>
            <a:ext cx="2395029" cy="4260210"/>
          </a:xfrm>
          <a:custGeom>
            <a:avLst/>
            <a:gdLst>
              <a:gd name="connsiteX0" fmla="*/ 0 w 2423604"/>
              <a:gd name="connsiteY0" fmla="*/ 4270160 h 4270160"/>
              <a:gd name="connsiteX1" fmla="*/ 506027 w 2423604"/>
              <a:gd name="connsiteY1" fmla="*/ 4270160 h 4270160"/>
              <a:gd name="connsiteX2" fmla="*/ 1207363 w 2423604"/>
              <a:gd name="connsiteY2" fmla="*/ 0 h 4270160"/>
              <a:gd name="connsiteX3" fmla="*/ 2423604 w 2423604"/>
              <a:gd name="connsiteY3" fmla="*/ 0 h 4270160"/>
              <a:gd name="connsiteX0" fmla="*/ 0 w 2423604"/>
              <a:gd name="connsiteY0" fmla="*/ 4270160 h 4270160"/>
              <a:gd name="connsiteX1" fmla="*/ 1217227 w 2423604"/>
              <a:gd name="connsiteY1" fmla="*/ 4247582 h 4270160"/>
              <a:gd name="connsiteX2" fmla="*/ 1207363 w 2423604"/>
              <a:gd name="connsiteY2" fmla="*/ 0 h 4270160"/>
              <a:gd name="connsiteX3" fmla="*/ 2423604 w 2423604"/>
              <a:gd name="connsiteY3" fmla="*/ 0 h 4270160"/>
              <a:gd name="connsiteX0" fmla="*/ 0 w 2423604"/>
              <a:gd name="connsiteY0" fmla="*/ 4270160 h 4270160"/>
              <a:gd name="connsiteX1" fmla="*/ 1217227 w 2423604"/>
              <a:gd name="connsiteY1" fmla="*/ 4247582 h 4270160"/>
              <a:gd name="connsiteX2" fmla="*/ 1218651 w 2423604"/>
              <a:gd name="connsiteY2" fmla="*/ 2156178 h 4270160"/>
              <a:gd name="connsiteX3" fmla="*/ 2423604 w 2423604"/>
              <a:gd name="connsiteY3" fmla="*/ 0 h 4270160"/>
              <a:gd name="connsiteX0" fmla="*/ 0 w 2423604"/>
              <a:gd name="connsiteY0" fmla="*/ 4270160 h 4270160"/>
              <a:gd name="connsiteX1" fmla="*/ 1217227 w 2423604"/>
              <a:gd name="connsiteY1" fmla="*/ 4247582 h 4270160"/>
              <a:gd name="connsiteX2" fmla="*/ 1218651 w 2423604"/>
              <a:gd name="connsiteY2" fmla="*/ 2156178 h 4270160"/>
              <a:gd name="connsiteX3" fmla="*/ 2060225 w 2423604"/>
              <a:gd name="connsiteY3" fmla="*/ 610586 h 4270160"/>
              <a:gd name="connsiteX4" fmla="*/ 2423604 w 2423604"/>
              <a:gd name="connsiteY4" fmla="*/ 0 h 4270160"/>
              <a:gd name="connsiteX0" fmla="*/ 0 w 2423604"/>
              <a:gd name="connsiteY0" fmla="*/ 4270160 h 4270160"/>
              <a:gd name="connsiteX1" fmla="*/ 1217227 w 2423604"/>
              <a:gd name="connsiteY1" fmla="*/ 4247582 h 4270160"/>
              <a:gd name="connsiteX2" fmla="*/ 1218651 w 2423604"/>
              <a:gd name="connsiteY2" fmla="*/ 2156178 h 4270160"/>
              <a:gd name="connsiteX3" fmla="*/ 1913469 w 2423604"/>
              <a:gd name="connsiteY3" fmla="*/ 2134586 h 4270160"/>
              <a:gd name="connsiteX4" fmla="*/ 2423604 w 2423604"/>
              <a:gd name="connsiteY4" fmla="*/ 0 h 4270160"/>
              <a:gd name="connsiteX0" fmla="*/ 0 w 2423604"/>
              <a:gd name="connsiteY0" fmla="*/ 4270160 h 4270160"/>
              <a:gd name="connsiteX1" fmla="*/ 1217227 w 2423604"/>
              <a:gd name="connsiteY1" fmla="*/ 4247582 h 4270160"/>
              <a:gd name="connsiteX2" fmla="*/ 1218651 w 2423604"/>
              <a:gd name="connsiteY2" fmla="*/ 2156178 h 4270160"/>
              <a:gd name="connsiteX3" fmla="*/ 1913469 w 2423604"/>
              <a:gd name="connsiteY3" fmla="*/ 2134586 h 4270160"/>
              <a:gd name="connsiteX4" fmla="*/ 2081307 w 2423604"/>
              <a:gd name="connsiteY4" fmla="*/ 1443379 h 4270160"/>
              <a:gd name="connsiteX5" fmla="*/ 2423604 w 2423604"/>
              <a:gd name="connsiteY5" fmla="*/ 0 h 4270160"/>
              <a:gd name="connsiteX0" fmla="*/ 0 w 2423604"/>
              <a:gd name="connsiteY0" fmla="*/ 4270160 h 4270160"/>
              <a:gd name="connsiteX1" fmla="*/ 1217227 w 2423604"/>
              <a:gd name="connsiteY1" fmla="*/ 4247582 h 4270160"/>
              <a:gd name="connsiteX2" fmla="*/ 1218651 w 2423604"/>
              <a:gd name="connsiteY2" fmla="*/ 2156178 h 4270160"/>
              <a:gd name="connsiteX3" fmla="*/ 1913469 w 2423604"/>
              <a:gd name="connsiteY3" fmla="*/ 2134586 h 4270160"/>
              <a:gd name="connsiteX4" fmla="*/ 1938087 w 2423604"/>
              <a:gd name="connsiteY4" fmla="*/ 33219 h 4270160"/>
              <a:gd name="connsiteX5" fmla="*/ 2423604 w 2423604"/>
              <a:gd name="connsiteY5" fmla="*/ 0 h 4270160"/>
              <a:gd name="connsiteX0" fmla="*/ 0 w 2423604"/>
              <a:gd name="connsiteY0" fmla="*/ 4270160 h 4270160"/>
              <a:gd name="connsiteX1" fmla="*/ 1217227 w 2423604"/>
              <a:gd name="connsiteY1" fmla="*/ 4247582 h 4270160"/>
              <a:gd name="connsiteX2" fmla="*/ 1218651 w 2423604"/>
              <a:gd name="connsiteY2" fmla="*/ 2156178 h 4270160"/>
              <a:gd name="connsiteX3" fmla="*/ 1913469 w 2423604"/>
              <a:gd name="connsiteY3" fmla="*/ 2134586 h 4270160"/>
              <a:gd name="connsiteX4" fmla="*/ 1905036 w 2423604"/>
              <a:gd name="connsiteY4" fmla="*/ 11185 h 4270160"/>
              <a:gd name="connsiteX5" fmla="*/ 2423604 w 2423604"/>
              <a:gd name="connsiteY5" fmla="*/ 0 h 4270160"/>
              <a:gd name="connsiteX0" fmla="*/ 0 w 2423604"/>
              <a:gd name="connsiteY0" fmla="*/ 4270160 h 4270160"/>
              <a:gd name="connsiteX1" fmla="*/ 1217227 w 2423604"/>
              <a:gd name="connsiteY1" fmla="*/ 4247582 h 4270160"/>
              <a:gd name="connsiteX2" fmla="*/ 1199601 w 2423604"/>
              <a:gd name="connsiteY2" fmla="*/ 2132366 h 4270160"/>
              <a:gd name="connsiteX3" fmla="*/ 1913469 w 2423604"/>
              <a:gd name="connsiteY3" fmla="*/ 2134586 h 4270160"/>
              <a:gd name="connsiteX4" fmla="*/ 1905036 w 2423604"/>
              <a:gd name="connsiteY4" fmla="*/ 11185 h 4270160"/>
              <a:gd name="connsiteX5" fmla="*/ 2423604 w 2423604"/>
              <a:gd name="connsiteY5" fmla="*/ 0 h 4270160"/>
              <a:gd name="connsiteX0" fmla="*/ 0 w 2423604"/>
              <a:gd name="connsiteY0" fmla="*/ 4270160 h 4271395"/>
              <a:gd name="connsiteX1" fmla="*/ 1198177 w 2423604"/>
              <a:gd name="connsiteY1" fmla="*/ 4271395 h 4271395"/>
              <a:gd name="connsiteX2" fmla="*/ 1199601 w 2423604"/>
              <a:gd name="connsiteY2" fmla="*/ 2132366 h 4271395"/>
              <a:gd name="connsiteX3" fmla="*/ 1913469 w 2423604"/>
              <a:gd name="connsiteY3" fmla="*/ 2134586 h 4271395"/>
              <a:gd name="connsiteX4" fmla="*/ 1905036 w 2423604"/>
              <a:gd name="connsiteY4" fmla="*/ 11185 h 4271395"/>
              <a:gd name="connsiteX5" fmla="*/ 2423604 w 2423604"/>
              <a:gd name="connsiteY5" fmla="*/ 0 h 4271395"/>
              <a:gd name="connsiteX0" fmla="*/ 0 w 2395029"/>
              <a:gd name="connsiteY0" fmla="*/ 4258975 h 4260210"/>
              <a:gd name="connsiteX1" fmla="*/ 1198177 w 2395029"/>
              <a:gd name="connsiteY1" fmla="*/ 4260210 h 4260210"/>
              <a:gd name="connsiteX2" fmla="*/ 1199601 w 2395029"/>
              <a:gd name="connsiteY2" fmla="*/ 2121181 h 4260210"/>
              <a:gd name="connsiteX3" fmla="*/ 1913469 w 2395029"/>
              <a:gd name="connsiteY3" fmla="*/ 2123401 h 4260210"/>
              <a:gd name="connsiteX4" fmla="*/ 1905036 w 2395029"/>
              <a:gd name="connsiteY4" fmla="*/ 0 h 4260210"/>
              <a:gd name="connsiteX5" fmla="*/ 2395029 w 2395029"/>
              <a:gd name="connsiteY5" fmla="*/ 3102 h 426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5029" h="4260210">
                <a:moveTo>
                  <a:pt x="0" y="4258975"/>
                </a:moveTo>
                <a:lnTo>
                  <a:pt x="1198177" y="4260210"/>
                </a:lnTo>
                <a:cubicBezTo>
                  <a:pt x="1198652" y="3563075"/>
                  <a:pt x="1199126" y="2818316"/>
                  <a:pt x="1199601" y="2121181"/>
                </a:cubicBezTo>
                <a:lnTo>
                  <a:pt x="1913469" y="2123401"/>
                </a:lnTo>
                <a:lnTo>
                  <a:pt x="1905036" y="0"/>
                </a:lnTo>
                <a:lnTo>
                  <a:pt x="2395029" y="310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858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209675"/>
          </a:xfrm>
        </p:spPr>
        <p:txBody>
          <a:bodyPr/>
          <a:lstStyle/>
          <a:p>
            <a:r>
              <a:rPr lang="en-US" altLang="zh-CN" sz="4000" dirty="0"/>
              <a:t>Homework</a:t>
            </a:r>
            <a:endParaRPr lang="en-US" sz="4000" dirty="0"/>
          </a:p>
        </p:txBody>
      </p:sp>
      <p:sp>
        <p:nvSpPr>
          <p:cNvPr id="4" name="Content Placeholder 2"/>
          <p:cNvSpPr>
            <a:spLocks noGrp="1"/>
          </p:cNvSpPr>
          <p:nvPr>
            <p:ph idx="1"/>
          </p:nvPr>
        </p:nvSpPr>
        <p:spPr>
          <a:xfrm>
            <a:off x="803652" y="1667238"/>
            <a:ext cx="10515600" cy="4668634"/>
          </a:xfrm>
        </p:spPr>
        <p:txBody>
          <a:bodyPr>
            <a:noAutofit/>
          </a:bodyPr>
          <a:lstStyle/>
          <a:p>
            <a:pPr marL="0" indent="0">
              <a:buNone/>
            </a:pPr>
            <a:r>
              <a:rPr lang="en-US" sz="2400" dirty="0">
                <a:solidFill>
                  <a:srgbClr val="FF0000"/>
                </a:solidFill>
              </a:rPr>
              <a:t>Hands-on 1: </a:t>
            </a:r>
            <a:r>
              <a:rPr lang="en-US" sz="2400" dirty="0"/>
              <a:t>Alter aspects of the neural network, data, etc. and report the results. Try to achieve a superior network performance. Some ideas for alteration:</a:t>
            </a:r>
          </a:p>
          <a:p>
            <a:pPr marL="800100" lvl="1" indent="-342900">
              <a:buFont typeface="Arial" panose="020B0604020202020204" pitchFamily="34" charset="0"/>
              <a:buChar char="•"/>
            </a:pPr>
            <a:r>
              <a:rPr lang="en-US" sz="2400" dirty="0"/>
              <a:t>Network architecture (neurons, layers)</a:t>
            </a:r>
          </a:p>
          <a:p>
            <a:pPr marL="800100" lvl="1" indent="-342900">
              <a:buFont typeface="Arial" panose="020B0604020202020204" pitchFamily="34" charset="0"/>
              <a:buChar char="•"/>
            </a:pPr>
            <a:r>
              <a:rPr lang="en-US" sz="2400" dirty="0"/>
              <a:t>Network activation function(s)</a:t>
            </a:r>
          </a:p>
          <a:p>
            <a:pPr marL="800100" lvl="1" indent="-342900">
              <a:buFont typeface="Arial" panose="020B0604020202020204" pitchFamily="34" charset="0"/>
              <a:buChar char="•"/>
            </a:pPr>
            <a:r>
              <a:rPr lang="en-US" sz="2400" dirty="0"/>
              <a:t>Learning Rate</a:t>
            </a:r>
          </a:p>
          <a:p>
            <a:pPr marL="800100" lvl="1" indent="-342900">
              <a:buFont typeface="Arial" panose="020B0604020202020204" pitchFamily="34" charset="0"/>
              <a:buChar char="•"/>
            </a:pPr>
            <a:r>
              <a:rPr lang="en-US" sz="2400" dirty="0"/>
              <a:t>Number of epochs/batch sizes</a:t>
            </a:r>
          </a:p>
          <a:p>
            <a:pPr marL="68580" indent="0" algn="just">
              <a:buNone/>
            </a:pPr>
            <a:r>
              <a:rPr lang="en-US" sz="2400" dirty="0">
                <a:solidFill>
                  <a:srgbClr val="FFC000"/>
                </a:solidFill>
              </a:rPr>
              <a:t>Optional Problem</a:t>
            </a:r>
          </a:p>
          <a:p>
            <a:pPr marL="68580" indent="0" algn="just">
              <a:buNone/>
            </a:pPr>
            <a:r>
              <a:rPr lang="en-US" sz="2400" dirty="0">
                <a:solidFill>
                  <a:srgbClr val="FFC000"/>
                </a:solidFill>
                <a:hlinkClick r:id="rId2"/>
              </a:rPr>
              <a:t>https://gertjanvandenburg.com/blog/autoencoder/</a:t>
            </a:r>
            <a:r>
              <a:rPr lang="en-US" sz="2400" dirty="0">
                <a:solidFill>
                  <a:srgbClr val="FFC000"/>
                </a:solidFill>
              </a:rPr>
              <a:t> </a:t>
            </a:r>
          </a:p>
          <a:p>
            <a:pPr marL="68580" indent="0" algn="just">
              <a:buNone/>
            </a:pPr>
            <a:r>
              <a:rPr lang="en-US" sz="2400" dirty="0">
                <a:solidFill>
                  <a:srgbClr val="FFC000"/>
                </a:solidFill>
              </a:rPr>
              <a:t>In reference to the above link, please develop a simple MNIST autoencoder in Colab/TensorFlow</a:t>
            </a:r>
          </a:p>
        </p:txBody>
      </p:sp>
    </p:spTree>
    <p:extLst>
      <p:ext uri="{BB962C8B-B14F-4D97-AF65-F5344CB8AC3E}">
        <p14:creationId xmlns:p14="http://schemas.microsoft.com/office/powerpoint/2010/main" val="3335911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t>Outline</a:t>
            </a:r>
          </a:p>
        </p:txBody>
      </p:sp>
      <p:sp>
        <p:nvSpPr>
          <p:cNvPr id="3" name="Content Placeholder 2"/>
          <p:cNvSpPr>
            <a:spLocks noGrp="1"/>
          </p:cNvSpPr>
          <p:nvPr>
            <p:ph idx="1"/>
          </p:nvPr>
        </p:nvSpPr>
        <p:spPr>
          <a:xfrm>
            <a:off x="1865448" y="2244724"/>
            <a:ext cx="8461104" cy="3441702"/>
          </a:xfrm>
        </p:spPr>
        <p:txBody>
          <a:bodyPr>
            <a:noAutofit/>
          </a:bodyPr>
          <a:lstStyle/>
          <a:p>
            <a:pPr marL="457200" indent="-457200">
              <a:spcBef>
                <a:spcPts val="0"/>
              </a:spcBef>
              <a:buFont typeface="Arial" panose="020B0604020202020204" pitchFamily="34" charset="0"/>
              <a:buChar char="•"/>
            </a:pPr>
            <a:r>
              <a:rPr lang="en-US" sz="3600" dirty="0">
                <a:solidFill>
                  <a:srgbClr val="FF0000"/>
                </a:solidFill>
              </a:rPr>
              <a:t>Minds-on – Interpretation</a:t>
            </a:r>
          </a:p>
          <a:p>
            <a:pPr marL="0" indent="0">
              <a:spcBef>
                <a:spcPts val="0"/>
              </a:spcBef>
              <a:buNone/>
            </a:pPr>
            <a:r>
              <a:rPr lang="en-US" sz="3600" dirty="0">
                <a:solidFill>
                  <a:srgbClr val="FF0000"/>
                </a:solidFill>
              </a:rPr>
              <a:t>	</a:t>
            </a:r>
            <a:r>
              <a:rPr lang="en-US" sz="3600" b="0" dirty="0">
                <a:solidFill>
                  <a:srgbClr val="FF0000"/>
                </a:solidFill>
              </a:rPr>
              <a:t>Universal Approximation with Width</a:t>
            </a:r>
          </a:p>
          <a:p>
            <a:pPr marL="0" indent="0">
              <a:spcBef>
                <a:spcPts val="0"/>
              </a:spcBef>
              <a:buNone/>
            </a:pPr>
            <a:r>
              <a:rPr lang="en-US" altLang="zh-CN" sz="3600" b="0" dirty="0">
                <a:solidFill>
                  <a:srgbClr val="FF0000"/>
                </a:solidFill>
              </a:rPr>
              <a:t>	Mathematical &amp; Logic Operations</a:t>
            </a:r>
          </a:p>
          <a:p>
            <a:pPr marL="457200" indent="-457200">
              <a:spcBef>
                <a:spcPts val="0"/>
              </a:spcBef>
            </a:pPr>
            <a:r>
              <a:rPr lang="en-US" sz="3600" dirty="0"/>
              <a:t>Hands-on – MNIST</a:t>
            </a:r>
          </a:p>
          <a:p>
            <a:pPr marL="0" indent="0">
              <a:spcBef>
                <a:spcPts val="0"/>
              </a:spcBef>
              <a:buNone/>
            </a:pPr>
            <a:r>
              <a:rPr lang="en-US" sz="3600" dirty="0"/>
              <a:t>	</a:t>
            </a:r>
            <a:r>
              <a:rPr lang="en-US" sz="3600" b="0" dirty="0"/>
              <a:t>1-Layer NN &amp; Softmax Revisited</a:t>
            </a:r>
          </a:p>
          <a:p>
            <a:pPr marL="0" indent="0">
              <a:spcBef>
                <a:spcPts val="0"/>
              </a:spcBef>
              <a:buNone/>
            </a:pPr>
            <a:r>
              <a:rPr lang="en-US" sz="3600" b="0" dirty="0"/>
              <a:t>	Gradually Improved Networks</a:t>
            </a:r>
          </a:p>
          <a:p>
            <a:pPr marL="0" indent="0">
              <a:spcBef>
                <a:spcPts val="0"/>
              </a:spcBef>
              <a:buNone/>
            </a:pPr>
            <a:endParaRPr lang="en-US" altLang="zh-CN" sz="3600" b="0" dirty="0"/>
          </a:p>
        </p:txBody>
      </p:sp>
    </p:spTree>
    <p:extLst>
      <p:ext uri="{BB962C8B-B14F-4D97-AF65-F5344CB8AC3E}">
        <p14:creationId xmlns:p14="http://schemas.microsoft.com/office/powerpoint/2010/main" val="1533596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a:t>Hornik’s Work</a:t>
            </a:r>
            <a:endParaRPr lang="zh-CN" altLang="en-US" sz="4400" dirty="0"/>
          </a:p>
        </p:txBody>
      </p:sp>
      <p:pic>
        <p:nvPicPr>
          <p:cNvPr id="4" name="Picture 3"/>
          <p:cNvPicPr>
            <a:picLocks noChangeAspect="1"/>
          </p:cNvPicPr>
          <p:nvPr/>
        </p:nvPicPr>
        <p:blipFill>
          <a:blip r:embed="rId2"/>
          <a:stretch>
            <a:fillRect/>
          </a:stretch>
        </p:blipFill>
        <p:spPr>
          <a:xfrm>
            <a:off x="2320341" y="1722819"/>
            <a:ext cx="7551318" cy="4700378"/>
          </a:xfrm>
          <a:prstGeom prst="rect">
            <a:avLst/>
          </a:prstGeom>
        </p:spPr>
      </p:pic>
    </p:spTree>
    <p:extLst>
      <p:ext uri="{BB962C8B-B14F-4D97-AF65-F5344CB8AC3E}">
        <p14:creationId xmlns:p14="http://schemas.microsoft.com/office/powerpoint/2010/main" val="25576831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a:t>Universal Approximation</a:t>
            </a:r>
            <a:endParaRPr lang="zh-CN" altLang="en-US" sz="4400" dirty="0"/>
          </a:p>
        </p:txBody>
      </p:sp>
      <p:pic>
        <p:nvPicPr>
          <p:cNvPr id="6" name="Picture 5"/>
          <p:cNvPicPr>
            <a:picLocks noChangeAspect="1"/>
          </p:cNvPicPr>
          <p:nvPr/>
        </p:nvPicPr>
        <p:blipFill>
          <a:blip r:embed="rId2"/>
          <a:stretch>
            <a:fillRect/>
          </a:stretch>
        </p:blipFill>
        <p:spPr>
          <a:xfrm>
            <a:off x="144852" y="1499006"/>
            <a:ext cx="7658100" cy="3476625"/>
          </a:xfrm>
          <a:prstGeom prst="rect">
            <a:avLst/>
          </a:prstGeom>
        </p:spPr>
      </p:pic>
      <p:pic>
        <p:nvPicPr>
          <p:cNvPr id="7" name="Picture 6"/>
          <p:cNvPicPr>
            <a:picLocks noChangeAspect="1"/>
          </p:cNvPicPr>
          <p:nvPr/>
        </p:nvPicPr>
        <p:blipFill>
          <a:blip r:embed="rId3"/>
          <a:stretch>
            <a:fillRect/>
          </a:stretch>
        </p:blipFill>
        <p:spPr>
          <a:xfrm>
            <a:off x="144852" y="4931082"/>
            <a:ext cx="7553325" cy="1771650"/>
          </a:xfrm>
          <a:prstGeom prst="rect">
            <a:avLst/>
          </a:prstGeom>
        </p:spPr>
      </p:pic>
      <p:sp>
        <p:nvSpPr>
          <p:cNvPr id="5" name="Rectangle 4"/>
          <p:cNvSpPr/>
          <p:nvPr/>
        </p:nvSpPr>
        <p:spPr>
          <a:xfrm>
            <a:off x="7367323" y="6002794"/>
            <a:ext cx="4728040" cy="276999"/>
          </a:xfrm>
          <a:prstGeom prst="rect">
            <a:avLst/>
          </a:prstGeom>
        </p:spPr>
        <p:txBody>
          <a:bodyPr wrap="square">
            <a:spAutoFit/>
          </a:bodyPr>
          <a:lstStyle/>
          <a:p>
            <a:pPr algn="r"/>
            <a:r>
              <a:rPr lang="en-US" sz="1200">
                <a:hlinkClick r:id="rId4"/>
              </a:rPr>
              <a:t>https://www.osapublishing.org/oe/abstract.cfm?uri=oe-14-17-7801</a:t>
            </a:r>
            <a:endParaRPr lang="en-US" sz="1200" dirty="0"/>
          </a:p>
        </p:txBody>
      </p:sp>
      <p:pic>
        <p:nvPicPr>
          <p:cNvPr id="3" name="Picture 2"/>
          <p:cNvPicPr>
            <a:picLocks noChangeAspect="1"/>
          </p:cNvPicPr>
          <p:nvPr/>
        </p:nvPicPr>
        <p:blipFill>
          <a:blip r:embed="rId5"/>
          <a:stretch>
            <a:fillRect/>
          </a:stretch>
        </p:blipFill>
        <p:spPr>
          <a:xfrm>
            <a:off x="7251133" y="4154315"/>
            <a:ext cx="4829084" cy="1884675"/>
          </a:xfrm>
          <a:prstGeom prst="rect">
            <a:avLst/>
          </a:prstGeom>
        </p:spPr>
      </p:pic>
      <p:sp>
        <p:nvSpPr>
          <p:cNvPr id="8" name="Rectangle 7"/>
          <p:cNvSpPr/>
          <p:nvPr/>
        </p:nvSpPr>
        <p:spPr>
          <a:xfrm>
            <a:off x="3663351" y="6577394"/>
            <a:ext cx="8528649" cy="276999"/>
          </a:xfrm>
          <a:prstGeom prst="rect">
            <a:avLst/>
          </a:prstGeom>
        </p:spPr>
        <p:txBody>
          <a:bodyPr wrap="square">
            <a:spAutoFit/>
          </a:bodyPr>
          <a:lstStyle/>
          <a:p>
            <a:pPr algn="r"/>
            <a:r>
              <a:rPr lang="en-US" sz="1200" dirty="0">
                <a:hlinkClick r:id="rId6"/>
              </a:rPr>
              <a:t>https://ipfs.io/ipfs/QmXoypizjW3WknFiJnKLwHCnL72vedxjQkDDP1mXWo6uco/wiki/Universal_approximation_theorem.html</a:t>
            </a:r>
            <a:endParaRPr lang="en-US" sz="1200" dirty="0"/>
          </a:p>
        </p:txBody>
      </p:sp>
      <p:sp>
        <p:nvSpPr>
          <p:cNvPr id="4" name="Rectangle 3"/>
          <p:cNvSpPr/>
          <p:nvPr/>
        </p:nvSpPr>
        <p:spPr>
          <a:xfrm>
            <a:off x="770468" y="4013200"/>
            <a:ext cx="1371600" cy="245533"/>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927675" y="1917722"/>
            <a:ext cx="3933825" cy="1938992"/>
          </a:xfrm>
          <a:prstGeom prst="rect">
            <a:avLst/>
          </a:prstGeom>
          <a:noFill/>
        </p:spPr>
        <p:txBody>
          <a:bodyPr wrap="square" rtlCol="0">
            <a:spAutoFit/>
          </a:bodyPr>
          <a:lstStyle/>
          <a:p>
            <a:r>
              <a:rPr lang="en-US" b="1" dirty="0"/>
              <a:t>Key Idea:</a:t>
            </a:r>
          </a:p>
          <a:p>
            <a:r>
              <a:rPr lang="en-US" b="1" dirty="0"/>
              <a:t>Express Each &amp; Every Element, Then Add Results together to Form the Whole Solution</a:t>
            </a:r>
          </a:p>
        </p:txBody>
      </p:sp>
    </p:spTree>
    <p:extLst>
      <p:ext uri="{BB962C8B-B14F-4D97-AF65-F5344CB8AC3E}">
        <p14:creationId xmlns:p14="http://schemas.microsoft.com/office/powerpoint/2010/main" val="2030871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656215" y="571500"/>
            <a:ext cx="6879571" cy="5748814"/>
          </a:xfrm>
          <a:prstGeom prst="rect">
            <a:avLst/>
          </a:prstGeom>
        </p:spPr>
      </p:pic>
      <p:sp>
        <p:nvSpPr>
          <p:cNvPr id="5" name="Rectangle 4"/>
          <p:cNvSpPr/>
          <p:nvPr/>
        </p:nvSpPr>
        <p:spPr>
          <a:xfrm>
            <a:off x="1676400" y="6370082"/>
            <a:ext cx="8839200" cy="338554"/>
          </a:xfrm>
          <a:prstGeom prst="rect">
            <a:avLst/>
          </a:prstGeom>
        </p:spPr>
        <p:txBody>
          <a:bodyPr wrap="square">
            <a:spAutoFit/>
          </a:bodyPr>
          <a:lstStyle/>
          <a:p>
            <a:pPr algn="r"/>
            <a:r>
              <a:rPr lang="en-US" sz="1600" dirty="0">
                <a:hlinkClick r:id="rId3"/>
              </a:rPr>
              <a:t>https://towardsdatascience.com/can-neural-networks-really-learn-any-function-65e106617fc6</a:t>
            </a:r>
            <a:r>
              <a:rPr lang="en-US" sz="1600" dirty="0"/>
              <a:t> </a:t>
            </a:r>
          </a:p>
        </p:txBody>
      </p:sp>
    </p:spTree>
    <p:extLst>
      <p:ext uri="{BB962C8B-B14F-4D97-AF65-F5344CB8AC3E}">
        <p14:creationId xmlns:p14="http://schemas.microsoft.com/office/powerpoint/2010/main" val="2952517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Illustrative Example</a:t>
            </a:r>
          </a:p>
        </p:txBody>
      </p:sp>
      <p:pic>
        <p:nvPicPr>
          <p:cNvPr id="4" name="Picture 3"/>
          <p:cNvPicPr>
            <a:picLocks noChangeAspect="1"/>
          </p:cNvPicPr>
          <p:nvPr/>
        </p:nvPicPr>
        <p:blipFill>
          <a:blip r:embed="rId2"/>
          <a:stretch>
            <a:fillRect/>
          </a:stretch>
        </p:blipFill>
        <p:spPr>
          <a:xfrm>
            <a:off x="1975722" y="1585896"/>
            <a:ext cx="8240554" cy="4552474"/>
          </a:xfrm>
          <a:prstGeom prst="rect">
            <a:avLst/>
          </a:prstGeom>
        </p:spPr>
      </p:pic>
    </p:spTree>
    <p:extLst>
      <p:ext uri="{BB962C8B-B14F-4D97-AF65-F5344CB8AC3E}">
        <p14:creationId xmlns:p14="http://schemas.microsoft.com/office/powerpoint/2010/main" val="27236768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Approximation via Summation</a:t>
            </a:r>
          </a:p>
        </p:txBody>
      </p:sp>
      <p:pic>
        <p:nvPicPr>
          <p:cNvPr id="4" name="Picture 3"/>
          <p:cNvPicPr>
            <a:picLocks noChangeAspect="1"/>
          </p:cNvPicPr>
          <p:nvPr/>
        </p:nvPicPr>
        <p:blipFill>
          <a:blip r:embed="rId2"/>
          <a:stretch>
            <a:fillRect/>
          </a:stretch>
        </p:blipFill>
        <p:spPr>
          <a:xfrm>
            <a:off x="1946910" y="2176892"/>
            <a:ext cx="8298180" cy="4091464"/>
          </a:xfrm>
          <a:prstGeom prst="rect">
            <a:avLst/>
          </a:prstGeom>
        </p:spPr>
      </p:pic>
    </p:spTree>
    <p:extLst>
      <p:ext uri="{BB962C8B-B14F-4D97-AF65-F5344CB8AC3E}">
        <p14:creationId xmlns:p14="http://schemas.microsoft.com/office/powerpoint/2010/main" val="2688651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Approximation as Limit</a:t>
            </a:r>
          </a:p>
        </p:txBody>
      </p:sp>
      <p:pic>
        <p:nvPicPr>
          <p:cNvPr id="4" name="Picture 3"/>
          <p:cNvPicPr>
            <a:picLocks noChangeAspect="1"/>
          </p:cNvPicPr>
          <p:nvPr/>
        </p:nvPicPr>
        <p:blipFill>
          <a:blip r:embed="rId2"/>
          <a:stretch>
            <a:fillRect/>
          </a:stretch>
        </p:blipFill>
        <p:spPr>
          <a:xfrm>
            <a:off x="2067925" y="1732490"/>
            <a:ext cx="8056150" cy="4909757"/>
          </a:xfrm>
          <a:prstGeom prst="rect">
            <a:avLst/>
          </a:prstGeom>
        </p:spPr>
      </p:pic>
    </p:spTree>
    <p:extLst>
      <p:ext uri="{BB962C8B-B14F-4D97-AF65-F5344CB8AC3E}">
        <p14:creationId xmlns:p14="http://schemas.microsoft.com/office/powerpoint/2010/main" val="1870291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MI Schedule for F21</a:t>
            </a:r>
          </a:p>
        </p:txBody>
      </p:sp>
      <p:graphicFrame>
        <p:nvGraphicFramePr>
          <p:cNvPr id="3" name="Table 2"/>
          <p:cNvGraphicFramePr>
            <a:graphicFrameLocks noGrp="1"/>
          </p:cNvGraphicFramePr>
          <p:nvPr/>
        </p:nvGraphicFramePr>
        <p:xfrm>
          <a:off x="992355" y="1539625"/>
          <a:ext cx="10363200" cy="4850384"/>
        </p:xfrm>
        <a:graphic>
          <a:graphicData uri="http://schemas.openxmlformats.org/drawingml/2006/table">
            <a:tbl>
              <a:tblPr firstRow="1" bandRow="1">
                <a:tableStyleId>{5C22544A-7EE6-4342-B048-85BDC9FD1C3A}</a:tableStyleId>
              </a:tblPr>
              <a:tblGrid>
                <a:gridCol w="982431">
                  <a:extLst>
                    <a:ext uri="{9D8B030D-6E8A-4147-A177-3AD203B41FA5}">
                      <a16:colId xmlns:a16="http://schemas.microsoft.com/office/drawing/2014/main" val="1553029894"/>
                    </a:ext>
                  </a:extLst>
                </a:gridCol>
                <a:gridCol w="3681009">
                  <a:extLst>
                    <a:ext uri="{9D8B030D-6E8A-4147-A177-3AD203B41FA5}">
                      <a16:colId xmlns:a16="http://schemas.microsoft.com/office/drawing/2014/main" val="63396358"/>
                    </a:ext>
                  </a:extLst>
                </a:gridCol>
                <a:gridCol w="876727">
                  <a:extLst>
                    <a:ext uri="{9D8B030D-6E8A-4147-A177-3AD203B41FA5}">
                      <a16:colId xmlns:a16="http://schemas.microsoft.com/office/drawing/2014/main" val="977348966"/>
                    </a:ext>
                  </a:extLst>
                </a:gridCol>
                <a:gridCol w="4823033">
                  <a:extLst>
                    <a:ext uri="{9D8B030D-6E8A-4147-A177-3AD203B41FA5}">
                      <a16:colId xmlns:a16="http://schemas.microsoft.com/office/drawing/2014/main" val="2870360462"/>
                    </a:ext>
                  </a:extLst>
                </a:gridCol>
              </a:tblGrid>
              <a:tr h="0">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Tue</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Topic</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Fri</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Topic</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47003834"/>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08/31</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a:effectLst/>
                          <a:latin typeface="Arial" panose="020B0604020202020204" pitchFamily="34" charset="0"/>
                          <a:cs typeface="Arial" panose="020B0604020202020204" pitchFamily="34" charset="0"/>
                        </a:rPr>
                        <a:t>Introduction</a:t>
                      </a:r>
                      <a:endParaRPr lang="en-US" sz="1400" b="1">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09/03</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Neuron, Network &amp; Backpropagation</a:t>
                      </a:r>
                    </a:p>
                  </a:txBody>
                  <a:tcPr/>
                </a:tc>
                <a:extLst>
                  <a:ext uri="{0D108BD9-81ED-4DB2-BD59-A6C34878D82A}">
                    <a16:rowId xmlns:a16="http://schemas.microsoft.com/office/drawing/2014/main" val="2453472276"/>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09/07</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dirty="0">
                          <a:solidFill>
                            <a:schemeClr val="bg1">
                              <a:lumMod val="65000"/>
                            </a:schemeClr>
                          </a:solidFill>
                          <a:effectLst/>
                          <a:latin typeface="Arial" panose="020B0604020202020204" pitchFamily="34" charset="0"/>
                          <a:ea typeface="Calibri" panose="020F0502020204030204" pitchFamily="34" charset="0"/>
                          <a:cs typeface="Arial" panose="020B0604020202020204" pitchFamily="34" charset="0"/>
                        </a:rPr>
                        <a:t>No Class</a:t>
                      </a: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09/10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rPr>
                        <a:t>Hands-on 1: Python,</a:t>
                      </a:r>
                      <a:r>
                        <a:rPr lang="en-US" sz="1400" b="1" baseline="0" dirty="0">
                          <a:solidFill>
                            <a:srgbClr val="0000FF"/>
                          </a:solidFill>
                          <a:effectLst/>
                          <a:latin typeface="Arial" panose="020B0604020202020204" pitchFamily="34" charset="0"/>
                          <a:ea typeface="Calibri" panose="020F0502020204030204" pitchFamily="34" charset="0"/>
                          <a:cs typeface="Arial" panose="020B0604020202020204" pitchFamily="34" charset="0"/>
                        </a:rPr>
                        <a:t> Colab, &amp; TensorF</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766272413"/>
                  </a:ext>
                </a:extLst>
              </a:tr>
              <a:tr h="0">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09/14</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Architectures &amp; Training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09/19</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rgbClr val="0000FF"/>
                          </a:solidFill>
                          <a:effectLst/>
                          <a:latin typeface="Arial" panose="020B0604020202020204" pitchFamily="34" charset="0"/>
                          <a:cs typeface="Arial" panose="020B0604020202020204" pitchFamily="34" charset="0"/>
                        </a:rPr>
                        <a:t>Hands-on 2: MNIST Classification</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915930363"/>
                  </a:ext>
                </a:extLst>
              </a:tr>
              <a:tr h="0">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09/21</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Image Quality I</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09/24</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CT Physics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54340660"/>
                  </a:ext>
                </a:extLst>
              </a:tr>
              <a:tr h="0">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09/28</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CT Reconstruction</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10/01</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Deep CT Reconstruction</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028325062"/>
                  </a:ext>
                </a:extLst>
              </a:tr>
              <a:tr h="0">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10/05</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rgbClr val="0000FF"/>
                          </a:solidFill>
                          <a:effectLst/>
                          <a:latin typeface="Arial" panose="020B0604020202020204" pitchFamily="34" charset="0"/>
                          <a:cs typeface="Arial" panose="020B0604020202020204" pitchFamily="34" charset="0"/>
                        </a:rPr>
                        <a:t>Hands-on 3: CT Networks</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10/08</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More CT Contents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973590237"/>
                  </a:ext>
                </a:extLst>
              </a:tr>
              <a:tr h="0">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10/12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MRI Physics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10/15</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Spin-Echo</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915379404"/>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10/19</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K-Space Theorem</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10/22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More MRI Contents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731988216"/>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10/26</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rgbClr val="FF0000"/>
                          </a:solidFill>
                          <a:effectLst/>
                          <a:latin typeface="Arial" panose="020B0604020202020204" pitchFamily="34" charset="0"/>
                          <a:cs typeface="Arial" panose="020B0604020202020204" pitchFamily="34" charset="0"/>
                        </a:rPr>
                        <a:t>Mid</a:t>
                      </a:r>
                      <a:r>
                        <a:rPr lang="en-US" sz="1400" b="1" kern="1200" baseline="0" dirty="0">
                          <a:solidFill>
                            <a:srgbClr val="FF0000"/>
                          </a:solidFill>
                          <a:effectLst/>
                          <a:latin typeface="Arial" panose="020B0604020202020204" pitchFamily="34" charset="0"/>
                          <a:cs typeface="Arial" panose="020B0604020202020204" pitchFamily="34" charset="0"/>
                        </a:rPr>
                        <a:t> Exam</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10/29</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Deep MRI Reconstruction</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045739297"/>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11/02</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Hands-on 4: MRI Networks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cs typeface="Arial" panose="020B0604020202020204" pitchFamily="34" charset="0"/>
                        </a:rPr>
                        <a:t>11/05</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Nuclear Physics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759969859"/>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11/09</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Nuclear Imaging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11/12</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US Imaging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41368996"/>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11/16</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Optical Imaging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11/19</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Multimodality Imaging</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499899988"/>
                  </a:ext>
                </a:extLst>
              </a:tr>
              <a:tr h="0">
                <a:tc>
                  <a:txBody>
                    <a:bodyPr/>
                    <a:lstStyle/>
                    <a:p>
                      <a:pPr marL="0" marR="0">
                        <a:lnSpc>
                          <a:spcPct val="107000"/>
                        </a:lnSpc>
                        <a:spcBef>
                          <a:spcPts val="0"/>
                        </a:spcBef>
                        <a:spcAft>
                          <a:spcPts val="0"/>
                        </a:spcAft>
                      </a:pPr>
                      <a:r>
                        <a:rPr lang="en-US" sz="1400" b="1" kern="1200" dirty="0">
                          <a:solidFill>
                            <a:schemeClr val="tx1"/>
                          </a:solidFill>
                          <a:effectLst/>
                          <a:latin typeface="Arial" panose="020B0604020202020204" pitchFamily="34" charset="0"/>
                          <a:cs typeface="Arial" panose="020B0604020202020204" pitchFamily="34" charset="0"/>
                        </a:rPr>
                        <a:t>11/23</a:t>
                      </a:r>
                      <a:endParaRPr lang="en-US" sz="1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solidFill>
                            <a:srgbClr val="0000FF"/>
                          </a:solidFill>
                          <a:effectLst/>
                          <a:latin typeface="Arial" panose="020B0604020202020204" pitchFamily="34" charset="0"/>
                          <a:cs typeface="Arial" panose="020B0604020202020204" pitchFamily="34" charset="0"/>
                        </a:rPr>
                        <a:t>Hands-on 5: Image Conversion</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11/26</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chemeClr val="bg1">
                              <a:lumMod val="65000"/>
                            </a:schemeClr>
                          </a:solidFill>
                          <a:effectLst/>
                          <a:latin typeface="Arial" panose="020B0604020202020204" pitchFamily="34" charset="0"/>
                          <a:cs typeface="Arial" panose="020B0604020202020204" pitchFamily="34" charset="0"/>
                        </a:rPr>
                        <a:t>Thanksgiving</a:t>
                      </a:r>
                      <a:endParaRPr lang="en-US" sz="1400" b="1" dirty="0">
                        <a:solidFill>
                          <a:schemeClr val="bg1">
                            <a:lumMod val="65000"/>
                          </a:schemeClr>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8827018"/>
                  </a:ext>
                </a:extLst>
              </a:tr>
              <a:tr h="0">
                <a:tc>
                  <a:txBody>
                    <a:bodyPr/>
                    <a:lstStyle/>
                    <a:p>
                      <a:pPr marL="0" marR="0">
                        <a:lnSpc>
                          <a:spcPct val="107000"/>
                        </a:lnSpc>
                        <a:spcBef>
                          <a:spcPts val="0"/>
                        </a:spcBef>
                        <a:spcAft>
                          <a:spcPts val="0"/>
                        </a:spcAft>
                      </a:pPr>
                      <a:r>
                        <a:rPr lang="en-US" sz="1400" b="1" kern="1200" dirty="0">
                          <a:solidFill>
                            <a:srgbClr val="0000FF"/>
                          </a:solidFill>
                          <a:effectLst/>
                          <a:latin typeface="Arial" panose="020B0604020202020204" pitchFamily="34" charset="0"/>
                          <a:ea typeface="Calibri" panose="020F0502020204030204" pitchFamily="34" charset="0"/>
                          <a:cs typeface="Arial" panose="020B0604020202020204" pitchFamily="34" charset="0"/>
                        </a:rPr>
                        <a:t>11/30</a:t>
                      </a:r>
                      <a:endParaRPr lang="en-US" sz="1400" b="1"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Image Quality II</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12/03</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Stability, Interpretability, &amp; Others</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205078177"/>
                  </a:ext>
                </a:extLst>
              </a:tr>
              <a:tr h="0">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12/07</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1400" b="1" kern="1200" dirty="0">
                          <a:effectLst/>
                          <a:latin typeface="Arial" panose="020B0604020202020204" pitchFamily="34" charset="0"/>
                          <a:cs typeface="Arial" panose="020B0604020202020204" pitchFamily="34" charset="0"/>
                        </a:rPr>
                        <a:t>Overview</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effectLst/>
                          <a:latin typeface="Arial" panose="020B0604020202020204" pitchFamily="34" charset="0"/>
                          <a:cs typeface="Arial" panose="020B0604020202020204" pitchFamily="34" charset="0"/>
                        </a:rPr>
                        <a:t>12/10</a:t>
                      </a:r>
                      <a:endParaRPr lang="en-US" sz="14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400" b="1" kern="1200" dirty="0">
                          <a:solidFill>
                            <a:srgbClr val="FF0000"/>
                          </a:solidFill>
                          <a:effectLst/>
                          <a:latin typeface="Arial" panose="020B0604020202020204" pitchFamily="34" charset="0"/>
                          <a:cs typeface="Arial" panose="020B0604020202020204" pitchFamily="34" charset="0"/>
                        </a:rPr>
                        <a:t>Final Exam</a:t>
                      </a:r>
                      <a:endParaRPr lang="en-US" sz="1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283347022"/>
                  </a:ext>
                </a:extLst>
              </a:tr>
            </a:tbl>
          </a:graphicData>
        </a:graphic>
      </p:graphicFrame>
      <p:sp>
        <p:nvSpPr>
          <p:cNvPr id="5" name="TextBox 4">
            <a:extLst>
              <a:ext uri="{FF2B5EF4-FFF2-40B4-BE49-F238E27FC236}">
                <a16:creationId xmlns:a16="http://schemas.microsoft.com/office/drawing/2014/main" id="{DBB7FDAE-7540-46E2-AA82-45E539EF2D48}"/>
              </a:ext>
            </a:extLst>
          </p:cNvPr>
          <p:cNvSpPr txBox="1"/>
          <p:nvPr/>
        </p:nvSpPr>
        <p:spPr>
          <a:xfrm>
            <a:off x="1018040" y="6419115"/>
            <a:ext cx="10363200" cy="307777"/>
          </a:xfrm>
          <a:prstGeom prst="rect">
            <a:avLst/>
          </a:prstGeom>
          <a:noFill/>
        </p:spPr>
        <p:txBody>
          <a:bodyPr wrap="square">
            <a:spAutoFit/>
          </a:bodyPr>
          <a:lstStyle/>
          <a:p>
            <a:pPr algn="r"/>
            <a:r>
              <a:rPr lang="en-US" sz="1400" b="1" dirty="0">
                <a:solidFill>
                  <a:srgbClr val="00B050"/>
                </a:solidFill>
              </a:rPr>
              <a:t>Office Hour: Teaching Day 5-6pm: </a:t>
            </a:r>
            <a:r>
              <a:rPr lang="en-US" sz="1400" b="1" dirty="0">
                <a:solidFill>
                  <a:srgbClr val="FF0000"/>
                </a:solidFill>
              </a:rPr>
              <a:t>https://rensselaer.webex.com/meet/wangg6</a:t>
            </a:r>
          </a:p>
        </p:txBody>
      </p:sp>
    </p:spTree>
    <p:extLst>
      <p:ext uri="{BB962C8B-B14F-4D97-AF65-F5344CB8AC3E}">
        <p14:creationId xmlns:p14="http://schemas.microsoft.com/office/powerpoint/2010/main" val="112385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4400" dirty="0"/>
              <a:t>Approximation with Width</a:t>
            </a:r>
            <a:endParaRPr lang="zh-CN" altLang="en-US" sz="4400" dirty="0"/>
          </a:p>
        </p:txBody>
      </p:sp>
      <p:pic>
        <p:nvPicPr>
          <p:cNvPr id="4" name="Picture 3"/>
          <p:cNvPicPr>
            <a:picLocks noChangeAspect="1"/>
          </p:cNvPicPr>
          <p:nvPr/>
        </p:nvPicPr>
        <p:blipFill>
          <a:blip r:embed="rId2"/>
          <a:stretch>
            <a:fillRect/>
          </a:stretch>
        </p:blipFill>
        <p:spPr>
          <a:xfrm>
            <a:off x="2208848" y="1653761"/>
            <a:ext cx="7774305" cy="4924425"/>
          </a:xfrm>
          <a:prstGeom prst="rect">
            <a:avLst/>
          </a:prstGeom>
        </p:spPr>
      </p:pic>
    </p:spTree>
    <p:extLst>
      <p:ext uri="{BB962C8B-B14F-4D97-AF65-F5344CB8AC3E}">
        <p14:creationId xmlns:p14="http://schemas.microsoft.com/office/powerpoint/2010/main" val="2262752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76709"/>
          </a:xfrm>
        </p:spPr>
        <p:txBody>
          <a:bodyPr/>
          <a:lstStyle/>
          <a:p>
            <a:r>
              <a:rPr lang="en-US" sz="4400" dirty="0"/>
              <a:t>Logic Gates via Neural Network</a:t>
            </a:r>
          </a:p>
        </p:txBody>
      </p:sp>
      <p:pic>
        <p:nvPicPr>
          <p:cNvPr id="26630" name="Picture 6" descr="Image result for digital logic"/>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36951" y="3107195"/>
            <a:ext cx="3554786" cy="17640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4078001" y="2131786"/>
            <a:ext cx="3227479" cy="3542355"/>
          </a:xfrm>
          <a:prstGeom prst="rect">
            <a:avLst/>
          </a:prstGeom>
        </p:spPr>
      </p:pic>
      <p:pic>
        <p:nvPicPr>
          <p:cNvPr id="1026" name="Picture 2" descr="Image result for modern compu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2129" y="2367060"/>
            <a:ext cx="4553993" cy="2882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6152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New Type of Neurons</a:t>
            </a:r>
          </a:p>
        </p:txBody>
      </p:sp>
      <p:sp>
        <p:nvSpPr>
          <p:cNvPr id="107" name="Rectangle 106">
            <a:extLst>
              <a:ext uri="{FF2B5EF4-FFF2-40B4-BE49-F238E27FC236}">
                <a16:creationId xmlns:a16="http://schemas.microsoft.com/office/drawing/2014/main" id="{C984C874-62C8-46F4-8EC0-654D2EE96729}"/>
              </a:ext>
            </a:extLst>
          </p:cNvPr>
          <p:cNvSpPr/>
          <p:nvPr/>
        </p:nvSpPr>
        <p:spPr>
          <a:xfrm>
            <a:off x="3361370" y="6001574"/>
            <a:ext cx="8326464" cy="523220"/>
          </a:xfrm>
          <a:prstGeom prst="rect">
            <a:avLst/>
          </a:prstGeom>
        </p:spPr>
        <p:txBody>
          <a:bodyPr wrap="square">
            <a:spAutoFit/>
          </a:bodyPr>
          <a:lstStyle/>
          <a:p>
            <a:pPr algn="r"/>
            <a:r>
              <a:rPr lang="en-US" sz="1400" b="1" dirty="0">
                <a:solidFill>
                  <a:srgbClr val="7030A0"/>
                </a:solidFill>
                <a:latin typeface="Arial" panose="020B0604020202020204" pitchFamily="34" charset="0"/>
              </a:rPr>
              <a:t>Fan FL, Cong WX, Wang G: A new type of neurons for machine learning. International journal for numerical methods in biomedical engineering 34:p.e2920, 2018</a:t>
            </a:r>
          </a:p>
        </p:txBody>
      </p:sp>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DF41A461-6B42-4B7A-966A-5EF57F6934F4}"/>
                  </a:ext>
                </a:extLst>
              </p:cNvPr>
              <p:cNvSpPr/>
              <p:nvPr/>
            </p:nvSpPr>
            <p:spPr>
              <a:xfrm>
                <a:off x="6356839" y="5126344"/>
                <a:ext cx="5194242" cy="4687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𝜎</m:t>
                      </m:r>
                      <m:r>
                        <a:rPr lang="en-US" sz="2000">
                          <a:latin typeface="Cambria Math" panose="02040503050406030204" pitchFamily="18" charset="0"/>
                        </a:rPr>
                        <m:t>(</m:t>
                      </m:r>
                      <m:sSub>
                        <m:sSubPr>
                          <m:ctrlPr>
                            <a:rPr lang="en-US" sz="2000" i="1" smtClean="0">
                              <a:solidFill>
                                <a:srgbClr val="FF0000"/>
                              </a:solidFill>
                              <a:latin typeface="Cambria Math" panose="02040503050406030204" pitchFamily="18" charset="0"/>
                            </a:rPr>
                          </m:ctrlPr>
                        </m:sSubPr>
                        <m:e>
                          <m:d>
                            <m:dPr>
                              <m:endChr m:val=""/>
                              <m:ctrlPr>
                                <a:rPr lang="en-US" sz="2000" i="1">
                                  <a:solidFill>
                                    <a:srgbClr val="FF0000"/>
                                  </a:solidFill>
                                  <a:latin typeface="Cambria Math" panose="02040503050406030204" pitchFamily="18" charset="0"/>
                                </a:rPr>
                              </m:ctrlPr>
                            </m:dPr>
                            <m:e>
                              <m:r>
                                <a:rPr lang="en-US" sz="2000" b="1" i="1">
                                  <a:solidFill>
                                    <a:srgbClr val="FF0000"/>
                                  </a:solidFill>
                                  <a:latin typeface="Cambria Math" panose="02040503050406030204" pitchFamily="18" charset="0"/>
                                </a:rPr>
                                <m:t>𝑾</m:t>
                              </m:r>
                            </m:e>
                          </m:d>
                        </m:e>
                        <m:sub>
                          <m:r>
                            <a:rPr lang="en-US" sz="2000" b="1" i="1">
                              <a:solidFill>
                                <a:srgbClr val="FF0000"/>
                              </a:solidFill>
                              <a:latin typeface="Cambria Math" panose="02040503050406030204" pitchFamily="18" charset="0"/>
                            </a:rPr>
                            <m:t>𝒓</m:t>
                          </m:r>
                        </m:sub>
                      </m:sSub>
                      <m:r>
                        <a:rPr lang="en-US" sz="2000">
                          <a:solidFill>
                            <a:srgbClr val="FF0000"/>
                          </a:solidFill>
                          <a:latin typeface="Cambria Math" panose="02040503050406030204" pitchFamily="18" charset="0"/>
                        </a:rPr>
                        <m:t>∙</m:t>
                      </m:r>
                      <m:r>
                        <a:rPr lang="en-US" sz="2000" b="1" i="1">
                          <a:solidFill>
                            <a:srgbClr val="FF0000"/>
                          </a:solidFill>
                          <a:latin typeface="Cambria Math" panose="02040503050406030204" pitchFamily="18" charset="0"/>
                        </a:rPr>
                        <m:t>𝒙</m:t>
                      </m:r>
                      <m:r>
                        <a:rPr lang="en-US" sz="2000">
                          <a:solidFill>
                            <a:srgbClr val="FF0000"/>
                          </a:solidFill>
                          <a:latin typeface="Cambria Math" panose="02040503050406030204" pitchFamily="18" charset="0"/>
                        </a:rPr>
                        <m:t>+</m:t>
                      </m:r>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𝑏</m:t>
                          </m:r>
                        </m:e>
                        <m:sub>
                          <m:r>
                            <a:rPr lang="en-US" sz="2000" i="1">
                              <a:solidFill>
                                <a:srgbClr val="FF0000"/>
                              </a:solidFill>
                              <a:latin typeface="Cambria Math" panose="02040503050406030204" pitchFamily="18" charset="0"/>
                            </a:rPr>
                            <m:t>𝑟</m:t>
                          </m:r>
                        </m:sub>
                      </m:sSub>
                      <m:r>
                        <a:rPr lang="en-US" sz="2000">
                          <a:latin typeface="Cambria Math" panose="02040503050406030204" pitchFamily="18" charset="0"/>
                        </a:rPr>
                        <m:t>)</m:t>
                      </m:r>
                      <m:sSub>
                        <m:sSubPr>
                          <m:ctrlPr>
                            <a:rPr lang="en-US" sz="2000" i="1" smtClean="0">
                              <a:solidFill>
                                <a:srgbClr val="00B050"/>
                              </a:solidFill>
                              <a:latin typeface="Cambria Math" panose="02040503050406030204" pitchFamily="18" charset="0"/>
                            </a:rPr>
                          </m:ctrlPr>
                        </m:sSubPr>
                        <m:e>
                          <m:d>
                            <m:dPr>
                              <m:endChr m:val=""/>
                              <m:ctrlPr>
                                <a:rPr lang="en-US" sz="2000" i="1">
                                  <a:solidFill>
                                    <a:srgbClr val="00B050"/>
                                  </a:solidFill>
                                  <a:latin typeface="Cambria Math" panose="02040503050406030204" pitchFamily="18" charset="0"/>
                                </a:rPr>
                              </m:ctrlPr>
                            </m:dPr>
                            <m:e>
                              <m:r>
                                <a:rPr lang="en-US" sz="2000" b="1" i="1">
                                  <a:solidFill>
                                    <a:srgbClr val="00B050"/>
                                  </a:solidFill>
                                  <a:latin typeface="Cambria Math" panose="02040503050406030204" pitchFamily="18" charset="0"/>
                                </a:rPr>
                                <m:t>𝑾</m:t>
                              </m:r>
                            </m:e>
                          </m:d>
                        </m:e>
                        <m:sub>
                          <m:r>
                            <a:rPr lang="en-US" sz="2000" b="1" i="1">
                              <a:solidFill>
                                <a:srgbClr val="00B050"/>
                              </a:solidFill>
                              <a:latin typeface="Cambria Math" panose="02040503050406030204" pitchFamily="18" charset="0"/>
                            </a:rPr>
                            <m:t>𝒈</m:t>
                          </m:r>
                        </m:sub>
                      </m:sSub>
                      <m:r>
                        <a:rPr lang="en-US" sz="2000">
                          <a:solidFill>
                            <a:srgbClr val="00B050"/>
                          </a:solidFill>
                          <a:latin typeface="Cambria Math" panose="02040503050406030204" pitchFamily="18" charset="0"/>
                        </a:rPr>
                        <m:t>∙</m:t>
                      </m:r>
                      <m:r>
                        <a:rPr lang="en-US" sz="2000" b="1" i="1">
                          <a:solidFill>
                            <a:srgbClr val="00B050"/>
                          </a:solidFill>
                          <a:latin typeface="Cambria Math" panose="02040503050406030204" pitchFamily="18" charset="0"/>
                        </a:rPr>
                        <m:t>𝒙</m:t>
                      </m:r>
                      <m:r>
                        <a:rPr lang="en-US" sz="2000">
                          <a:solidFill>
                            <a:srgbClr val="00B050"/>
                          </a:solidFill>
                          <a:latin typeface="Cambria Math" panose="02040503050406030204" pitchFamily="18" charset="0"/>
                        </a:rPr>
                        <m:t>+</m:t>
                      </m:r>
                      <m:sSub>
                        <m:sSubPr>
                          <m:ctrlPr>
                            <a:rPr lang="en-US" sz="2000" i="1">
                              <a:solidFill>
                                <a:srgbClr val="00B050"/>
                              </a:solidFill>
                              <a:latin typeface="Cambria Math" panose="02040503050406030204" pitchFamily="18" charset="0"/>
                            </a:rPr>
                          </m:ctrlPr>
                        </m:sSubPr>
                        <m:e>
                          <m:r>
                            <a:rPr lang="en-US" sz="2000" i="1">
                              <a:solidFill>
                                <a:srgbClr val="00B050"/>
                              </a:solidFill>
                              <a:latin typeface="Cambria Math" panose="02040503050406030204" pitchFamily="18" charset="0"/>
                            </a:rPr>
                            <m:t>𝑏</m:t>
                          </m:r>
                        </m:e>
                        <m:sub>
                          <m:r>
                            <a:rPr lang="en-US" sz="2000" i="1">
                              <a:solidFill>
                                <a:srgbClr val="00B050"/>
                              </a:solidFill>
                              <a:latin typeface="Cambria Math" panose="02040503050406030204" pitchFamily="18" charset="0"/>
                            </a:rPr>
                            <m:t>𝑔</m:t>
                          </m:r>
                        </m:sub>
                      </m:sSub>
                      <m:r>
                        <a:rPr lang="en-US" sz="2000">
                          <a:latin typeface="Cambria Math" panose="02040503050406030204" pitchFamily="18" charset="0"/>
                        </a:rPr>
                        <m:t>)+</m:t>
                      </m:r>
                      <m:sSup>
                        <m:sSupPr>
                          <m:ctrlPr>
                            <a:rPr lang="en-US" sz="2000" i="1" smtClean="0">
                              <a:solidFill>
                                <a:srgbClr val="0000FF"/>
                              </a:solidFill>
                              <a:latin typeface="Cambria Math" panose="02040503050406030204" pitchFamily="18" charset="0"/>
                            </a:rPr>
                          </m:ctrlPr>
                        </m:sSupPr>
                        <m:e>
                          <m:sSub>
                            <m:sSubPr>
                              <m:ctrlPr>
                                <a:rPr lang="en-US" sz="2000" i="1">
                                  <a:solidFill>
                                    <a:srgbClr val="0000FF"/>
                                  </a:solidFill>
                                  <a:latin typeface="Cambria Math" panose="02040503050406030204" pitchFamily="18" charset="0"/>
                                </a:rPr>
                              </m:ctrlPr>
                            </m:sSubPr>
                            <m:e>
                              <m:r>
                                <a:rPr lang="en-US" sz="2000" b="1" i="1">
                                  <a:solidFill>
                                    <a:srgbClr val="0000FF"/>
                                  </a:solidFill>
                                  <a:latin typeface="Cambria Math" panose="02040503050406030204" pitchFamily="18" charset="0"/>
                                </a:rPr>
                                <m:t>𝑾</m:t>
                              </m:r>
                            </m:e>
                            <m:sub>
                              <m:r>
                                <a:rPr lang="en-US" sz="2000" b="1" i="1">
                                  <a:solidFill>
                                    <a:srgbClr val="0000FF"/>
                                  </a:solidFill>
                                  <a:latin typeface="Cambria Math" panose="02040503050406030204" pitchFamily="18" charset="0"/>
                                </a:rPr>
                                <m:t>𝒃</m:t>
                              </m:r>
                            </m:sub>
                          </m:sSub>
                          <m:r>
                            <a:rPr lang="en-US" sz="2000">
                              <a:solidFill>
                                <a:srgbClr val="0000FF"/>
                              </a:solidFill>
                              <a:latin typeface="Cambria Math" panose="02040503050406030204" pitchFamily="18" charset="0"/>
                            </a:rPr>
                            <m:t>∙</m:t>
                          </m:r>
                          <m:r>
                            <a:rPr lang="en-US" sz="2000" b="1" i="1">
                              <a:solidFill>
                                <a:srgbClr val="0000FF"/>
                              </a:solidFill>
                              <a:latin typeface="Cambria Math" panose="02040503050406030204" pitchFamily="18" charset="0"/>
                            </a:rPr>
                            <m:t>𝒙</m:t>
                          </m:r>
                        </m:e>
                        <m:sup>
                          <m:r>
                            <a:rPr lang="en-US" sz="2000">
                              <a:solidFill>
                                <a:srgbClr val="0000FF"/>
                              </a:solidFill>
                              <a:latin typeface="Cambria Math" panose="02040503050406030204" pitchFamily="18" charset="0"/>
                            </a:rPr>
                            <m:t>2</m:t>
                          </m:r>
                        </m:sup>
                      </m:sSup>
                      <m:r>
                        <a:rPr lang="en-US" sz="2000">
                          <a:solidFill>
                            <a:srgbClr val="0000FF"/>
                          </a:solidFill>
                          <a:latin typeface="Cambria Math" panose="02040503050406030204" pitchFamily="18" charset="0"/>
                        </a:rPr>
                        <m:t> +</m:t>
                      </m:r>
                      <m:r>
                        <m:rPr>
                          <m:sty m:val="p"/>
                        </m:rPr>
                        <a:rPr lang="en-US" sz="2000" b="0" i="0" smtClean="0">
                          <a:solidFill>
                            <a:srgbClr val="0000FF"/>
                          </a:solidFill>
                          <a:latin typeface="Cambria Math" panose="02040503050406030204" pitchFamily="18" charset="0"/>
                        </a:rPr>
                        <m:t>c</m:t>
                      </m:r>
                      <m:r>
                        <a:rPr lang="en-US" sz="2000" b="0" i="0" smtClean="0">
                          <a:latin typeface="Cambria Math" panose="02040503050406030204" pitchFamily="18" charset="0"/>
                        </a:rPr>
                        <m:t>)</m:t>
                      </m:r>
                    </m:oMath>
                  </m:oMathPara>
                </a14:m>
                <a:endParaRPr lang="en-US" sz="2000" dirty="0"/>
              </a:p>
            </p:txBody>
          </p:sp>
        </mc:Choice>
        <mc:Fallback xmlns="">
          <p:sp>
            <p:nvSpPr>
              <p:cNvPr id="108" name="Rectangle 107">
                <a:extLst>
                  <a:ext uri="{FF2B5EF4-FFF2-40B4-BE49-F238E27FC236}">
                    <a16:creationId xmlns:a16="http://schemas.microsoft.com/office/drawing/2014/main" id="{DF41A461-6B42-4B7A-966A-5EF57F6934F4}"/>
                  </a:ext>
                </a:extLst>
              </p:cNvPr>
              <p:cNvSpPr>
                <a:spLocks noRot="1" noChangeAspect="1" noMove="1" noResize="1" noEditPoints="1" noAdjustHandles="1" noChangeArrowheads="1" noChangeShapeType="1" noTextEdit="1"/>
              </p:cNvSpPr>
              <p:nvPr/>
            </p:nvSpPr>
            <p:spPr>
              <a:xfrm>
                <a:off x="6356839" y="5126344"/>
                <a:ext cx="5194242" cy="468718"/>
              </a:xfrm>
              <a:prstGeom prst="rect">
                <a:avLst/>
              </a:prstGeom>
              <a:blipFill>
                <a:blip r:embed="rId3"/>
                <a:stretch>
                  <a:fillRect l="-1408" t="-105195" b="-150649"/>
                </a:stretch>
              </a:blipFill>
            </p:spPr>
            <p:txBody>
              <a:bodyPr/>
              <a:lstStyle/>
              <a:p>
                <a:r>
                  <a:rPr lang="en-US">
                    <a:noFill/>
                  </a:rPr>
                  <a:t> </a:t>
                </a:r>
              </a:p>
            </p:txBody>
          </p:sp>
        </mc:Fallback>
      </mc:AlternateContent>
      <p:grpSp>
        <p:nvGrpSpPr>
          <p:cNvPr id="73" name="Group 72">
            <a:extLst>
              <a:ext uri="{FF2B5EF4-FFF2-40B4-BE49-F238E27FC236}">
                <a16:creationId xmlns:a16="http://schemas.microsoft.com/office/drawing/2014/main" id="{04D861C1-CBFC-4B2C-A8E0-8B26C7200F11}"/>
              </a:ext>
            </a:extLst>
          </p:cNvPr>
          <p:cNvGrpSpPr/>
          <p:nvPr/>
        </p:nvGrpSpPr>
        <p:grpSpPr>
          <a:xfrm>
            <a:off x="306876" y="2452957"/>
            <a:ext cx="5515340" cy="2633012"/>
            <a:chOff x="6355910" y="1714484"/>
            <a:chExt cx="5515340" cy="2633012"/>
          </a:xfrm>
        </p:grpSpPr>
        <p:sp>
          <p:nvSpPr>
            <p:cNvPr id="105" name="Rounded Rectangle 34">
              <a:extLst>
                <a:ext uri="{FF2B5EF4-FFF2-40B4-BE49-F238E27FC236}">
                  <a16:creationId xmlns:a16="http://schemas.microsoft.com/office/drawing/2014/main" id="{DDB1BAE9-C4A4-4A1E-AE2F-02BF0224ED55}"/>
                </a:ext>
              </a:extLst>
            </p:cNvPr>
            <p:cNvSpPr/>
            <p:nvPr/>
          </p:nvSpPr>
          <p:spPr>
            <a:xfrm>
              <a:off x="7465242" y="1714484"/>
              <a:ext cx="3319602" cy="2452469"/>
            </a:xfrm>
            <a:prstGeom prst="roundRect">
              <a:avLst/>
            </a:prstGeom>
            <a:solidFill>
              <a:srgbClr val="FFC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06" name="Straight Arrow Connector 105">
              <a:extLst>
                <a:ext uri="{FF2B5EF4-FFF2-40B4-BE49-F238E27FC236}">
                  <a16:creationId xmlns:a16="http://schemas.microsoft.com/office/drawing/2014/main" id="{7BF04F66-EDB0-43D8-A2D7-7A73FB62EA48}"/>
                </a:ext>
              </a:extLst>
            </p:cNvPr>
            <p:cNvCxnSpPr>
              <a:cxnSpLocks/>
              <a:stCxn id="110" idx="6"/>
              <a:endCxn id="128" idx="2"/>
            </p:cNvCxnSpPr>
            <p:nvPr/>
          </p:nvCxnSpPr>
          <p:spPr>
            <a:xfrm>
              <a:off x="9012215" y="2934095"/>
              <a:ext cx="657825" cy="1287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F5716FD0-4310-4422-8233-F66C9FF4D0FE}"/>
                </a:ext>
              </a:extLst>
            </p:cNvPr>
            <p:cNvCxnSpPr>
              <a:cxnSpLocks/>
              <a:endCxn id="110" idx="3"/>
            </p:cNvCxnSpPr>
            <p:nvPr/>
          </p:nvCxnSpPr>
          <p:spPr>
            <a:xfrm flipV="1">
              <a:off x="7476004" y="3233805"/>
              <a:ext cx="785821" cy="40471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a16="http://schemas.microsoft.com/office/drawing/2014/main" id="{B1F968F0-E809-4B2C-AB4D-341FD3D16A35}"/>
                </a:ext>
              </a:extLst>
            </p:cNvPr>
            <p:cNvSpPr/>
            <p:nvPr/>
          </p:nvSpPr>
          <p:spPr>
            <a:xfrm>
              <a:off x="8133078" y="2510240"/>
              <a:ext cx="879137" cy="847709"/>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1" name="Flowchart: Connector 110">
              <a:extLst>
                <a:ext uri="{FF2B5EF4-FFF2-40B4-BE49-F238E27FC236}">
                  <a16:creationId xmlns:a16="http://schemas.microsoft.com/office/drawing/2014/main" id="{94A83C53-02B9-45BB-9C25-9E6213AA7D31}"/>
                </a:ext>
              </a:extLst>
            </p:cNvPr>
            <p:cNvSpPr/>
            <p:nvPr/>
          </p:nvSpPr>
          <p:spPr>
            <a:xfrm>
              <a:off x="8498537" y="2862659"/>
              <a:ext cx="148219" cy="142872"/>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2" name="Straight Arrow Connector 111">
              <a:extLst>
                <a:ext uri="{FF2B5EF4-FFF2-40B4-BE49-F238E27FC236}">
                  <a16:creationId xmlns:a16="http://schemas.microsoft.com/office/drawing/2014/main" id="{5E4EFC75-6065-4A54-9E64-2395DB415185}"/>
                </a:ext>
              </a:extLst>
            </p:cNvPr>
            <p:cNvCxnSpPr/>
            <p:nvPr/>
          </p:nvCxnSpPr>
          <p:spPr>
            <a:xfrm flipV="1">
              <a:off x="10789469" y="2944665"/>
              <a:ext cx="590619" cy="1"/>
            </a:xfrm>
            <a:prstGeom prst="straightConnector1">
              <a:avLst/>
            </a:prstGeom>
            <a:ln w="635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96722FDD-C1F7-4AB0-A7E5-B1D05AFF23B9}"/>
                    </a:ext>
                  </a:extLst>
                </p:cNvPr>
                <p:cNvSpPr txBox="1"/>
                <p:nvPr/>
              </p:nvSpPr>
              <p:spPr>
                <a:xfrm>
                  <a:off x="10999558" y="2489243"/>
                  <a:ext cx="177100" cy="270652"/>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𝑦</m:t>
                        </m:r>
                      </m:oMath>
                    </m:oMathPara>
                  </a14:m>
                  <a:endParaRPr lang="en-US" sz="1800" baseline="-25000" dirty="0"/>
                </a:p>
              </p:txBody>
            </p:sp>
          </mc:Choice>
          <mc:Fallback xmlns="">
            <p:sp>
              <p:nvSpPr>
                <p:cNvPr id="113" name="TextBox 112">
                  <a:extLst>
                    <a:ext uri="{FF2B5EF4-FFF2-40B4-BE49-F238E27FC236}">
                      <a16:creationId xmlns:a16="http://schemas.microsoft.com/office/drawing/2014/main" id="{96722FDD-C1F7-4AB0-A7E5-B1D05AFF23B9}"/>
                    </a:ext>
                  </a:extLst>
                </p:cNvPr>
                <p:cNvSpPr txBox="1">
                  <a:spLocks noRot="1" noChangeAspect="1" noMove="1" noResize="1" noEditPoints="1" noAdjustHandles="1" noChangeArrowheads="1" noChangeShapeType="1" noTextEdit="1"/>
                </p:cNvSpPr>
                <p:nvPr/>
              </p:nvSpPr>
              <p:spPr>
                <a:xfrm>
                  <a:off x="10999558" y="2489243"/>
                  <a:ext cx="177100" cy="270652"/>
                </a:xfrm>
                <a:prstGeom prst="rect">
                  <a:avLst/>
                </a:prstGeom>
                <a:blipFill>
                  <a:blip r:embed="rId4"/>
                  <a:stretch>
                    <a:fillRect l="-34483" r="-34483" b="-288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AB9C6EEB-C25C-4CF6-858D-3F30EF8E41E2}"/>
                    </a:ext>
                  </a:extLst>
                </p:cNvPr>
                <p:cNvSpPr txBox="1"/>
                <p:nvPr/>
              </p:nvSpPr>
              <p:spPr>
                <a:xfrm>
                  <a:off x="7528674" y="3008714"/>
                  <a:ext cx="305340" cy="270652"/>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smtClean="0">
                            <a:solidFill>
                              <a:schemeClr val="tx1"/>
                            </a:solidFill>
                            <a:latin typeface="Cambria Math" panose="02040503050406030204" pitchFamily="18" charset="0"/>
                          </a:rPr>
                          <m:t>𝑤</m:t>
                        </m:r>
                        <m:r>
                          <a:rPr lang="en-US" sz="1800" i="1" baseline="-25000">
                            <a:solidFill>
                              <a:schemeClr val="tx1"/>
                            </a:solidFill>
                            <a:latin typeface="Cambria Math" panose="02040503050406030204" pitchFamily="18" charset="0"/>
                          </a:rPr>
                          <m:t>𝑛</m:t>
                        </m:r>
                      </m:oMath>
                    </m:oMathPara>
                  </a14:m>
                  <a:endParaRPr lang="en-US" sz="1800" baseline="-25000" dirty="0">
                    <a:solidFill>
                      <a:schemeClr val="tx1"/>
                    </a:solidFill>
                  </a:endParaRPr>
                </a:p>
              </p:txBody>
            </p:sp>
          </mc:Choice>
          <mc:Fallback xmlns="">
            <p:sp>
              <p:nvSpPr>
                <p:cNvPr id="114" name="TextBox 113">
                  <a:extLst>
                    <a:ext uri="{FF2B5EF4-FFF2-40B4-BE49-F238E27FC236}">
                      <a16:creationId xmlns:a16="http://schemas.microsoft.com/office/drawing/2014/main" id="{AB9C6EEB-C25C-4CF6-858D-3F30EF8E41E2}"/>
                    </a:ext>
                  </a:extLst>
                </p:cNvPr>
                <p:cNvSpPr txBox="1">
                  <a:spLocks noRot="1" noChangeAspect="1" noMove="1" noResize="1" noEditPoints="1" noAdjustHandles="1" noChangeArrowheads="1" noChangeShapeType="1" noTextEdit="1"/>
                </p:cNvSpPr>
                <p:nvPr/>
              </p:nvSpPr>
              <p:spPr>
                <a:xfrm>
                  <a:off x="7528674" y="3008714"/>
                  <a:ext cx="305340" cy="270652"/>
                </a:xfrm>
                <a:prstGeom prst="rect">
                  <a:avLst/>
                </a:prstGeom>
                <a:blipFill>
                  <a:blip r:embed="rId5"/>
                  <a:stretch>
                    <a:fillRect l="-12000" r="-4000" b="-13636"/>
                  </a:stretch>
                </a:blipFill>
                <a:ln>
                  <a:noFill/>
                </a:ln>
              </p:spPr>
              <p:txBody>
                <a:bodyPr/>
                <a:lstStyle/>
                <a:p>
                  <a:r>
                    <a:rPr lang="en-US">
                      <a:noFill/>
                    </a:rPr>
                    <a:t> </a:t>
                  </a:r>
                </a:p>
              </p:txBody>
            </p:sp>
          </mc:Fallback>
        </mc:AlternateContent>
        <p:sp>
          <p:nvSpPr>
            <p:cNvPr id="115" name="TextBox 114">
              <a:extLst>
                <a:ext uri="{FF2B5EF4-FFF2-40B4-BE49-F238E27FC236}">
                  <a16:creationId xmlns:a16="http://schemas.microsoft.com/office/drawing/2014/main" id="{52527932-3C73-4F65-9040-76E93C2ACDC2}"/>
                </a:ext>
              </a:extLst>
            </p:cNvPr>
            <p:cNvSpPr txBox="1"/>
            <p:nvPr/>
          </p:nvSpPr>
          <p:spPr>
            <a:xfrm>
              <a:off x="9291835" y="1777612"/>
              <a:ext cx="1373228" cy="369332"/>
            </a:xfrm>
            <a:prstGeom prst="rect">
              <a:avLst/>
            </a:prstGeom>
            <a:noFill/>
          </p:spPr>
          <p:txBody>
            <a:bodyPr wrap="square" rtlCol="0">
              <a:spAutoFit/>
            </a:bodyPr>
            <a:lstStyle/>
            <a:p>
              <a:pPr algn="ctr"/>
              <a:r>
                <a:rPr lang="en-US" sz="1800" b="1" dirty="0">
                  <a:latin typeface="Arial" panose="020B0604020202020204" pitchFamily="34" charset="0"/>
                  <a:cs typeface="Arial" panose="020B0604020202020204" pitchFamily="34" charset="0"/>
                </a:rPr>
                <a:t>Nonlinear</a:t>
              </a:r>
            </a:p>
          </p:txBody>
        </p:sp>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4910FEA0-70B1-4FED-A4D9-908CA84DB317}"/>
                    </a:ext>
                  </a:extLst>
                </p:cNvPr>
                <p:cNvSpPr txBox="1"/>
                <p:nvPr/>
              </p:nvSpPr>
              <p:spPr>
                <a:xfrm>
                  <a:off x="7780636" y="1991073"/>
                  <a:ext cx="298159" cy="270652"/>
                </a:xfrm>
                <a:prstGeom prst="rect">
                  <a:avLst/>
                </a:prstGeom>
                <a:noFill/>
                <a:ln>
                  <a:noFill/>
                </a:ln>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800" i="1" smtClean="0">
                            <a:solidFill>
                              <a:schemeClr val="tx1"/>
                            </a:solidFill>
                            <a:latin typeface="Cambria Math" panose="02040503050406030204" pitchFamily="18" charset="0"/>
                          </a:rPr>
                          <m:t>𝑤</m:t>
                        </m:r>
                        <m:r>
                          <a:rPr lang="en-US" sz="1800" b="0" i="1" baseline="-25000" smtClean="0">
                            <a:solidFill>
                              <a:schemeClr val="tx1"/>
                            </a:solidFill>
                            <a:latin typeface="Cambria Math" panose="02040503050406030204" pitchFamily="18" charset="0"/>
                          </a:rPr>
                          <m:t>1</m:t>
                        </m:r>
                      </m:oMath>
                    </m:oMathPara>
                  </a14:m>
                  <a:endParaRPr lang="en-US" sz="1800" baseline="-25000" dirty="0">
                    <a:solidFill>
                      <a:schemeClr val="tx1"/>
                    </a:solidFill>
                  </a:endParaRPr>
                </a:p>
              </p:txBody>
            </p:sp>
          </mc:Choice>
          <mc:Fallback xmlns="">
            <p:sp>
              <p:nvSpPr>
                <p:cNvPr id="116" name="TextBox 115">
                  <a:extLst>
                    <a:ext uri="{FF2B5EF4-FFF2-40B4-BE49-F238E27FC236}">
                      <a16:creationId xmlns:a16="http://schemas.microsoft.com/office/drawing/2014/main" id="{4910FEA0-70B1-4FED-A4D9-908CA84DB317}"/>
                    </a:ext>
                  </a:extLst>
                </p:cNvPr>
                <p:cNvSpPr txBox="1">
                  <a:spLocks noRot="1" noChangeAspect="1" noMove="1" noResize="1" noEditPoints="1" noAdjustHandles="1" noChangeArrowheads="1" noChangeShapeType="1" noTextEdit="1"/>
                </p:cNvSpPr>
                <p:nvPr/>
              </p:nvSpPr>
              <p:spPr>
                <a:xfrm>
                  <a:off x="7780636" y="1991073"/>
                  <a:ext cx="298159" cy="270652"/>
                </a:xfrm>
                <a:prstGeom prst="rect">
                  <a:avLst/>
                </a:prstGeom>
                <a:blipFill>
                  <a:blip r:embed="rId6"/>
                  <a:stretch>
                    <a:fillRect l="-18367" r="-6122" b="-2045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00AEDE02-2049-4594-9260-A8B25C9A288D}"/>
                    </a:ext>
                  </a:extLst>
                </p:cNvPr>
                <p:cNvSpPr txBox="1"/>
                <p:nvPr/>
              </p:nvSpPr>
              <p:spPr>
                <a:xfrm>
                  <a:off x="7619354" y="2471251"/>
                  <a:ext cx="298159" cy="270652"/>
                </a:xfrm>
                <a:prstGeom prst="rect">
                  <a:avLst/>
                </a:prstGeom>
                <a:noFill/>
                <a:ln>
                  <a:noFill/>
                </a:ln>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800" i="1" smtClean="0">
                            <a:solidFill>
                              <a:schemeClr val="tx1"/>
                            </a:solidFill>
                            <a:latin typeface="Cambria Math" panose="02040503050406030204" pitchFamily="18" charset="0"/>
                          </a:rPr>
                          <m:t>𝑤</m:t>
                        </m:r>
                        <m:r>
                          <a:rPr lang="en-US" sz="1800" b="0" i="1" baseline="-25000" smtClean="0">
                            <a:solidFill>
                              <a:schemeClr val="tx1"/>
                            </a:solidFill>
                            <a:latin typeface="Cambria Math" panose="02040503050406030204" pitchFamily="18" charset="0"/>
                          </a:rPr>
                          <m:t>2</m:t>
                        </m:r>
                      </m:oMath>
                    </m:oMathPara>
                  </a14:m>
                  <a:endParaRPr lang="en-US" sz="1800" baseline="-25000" dirty="0">
                    <a:solidFill>
                      <a:schemeClr val="tx1"/>
                    </a:solidFill>
                  </a:endParaRPr>
                </a:p>
              </p:txBody>
            </p:sp>
          </mc:Choice>
          <mc:Fallback xmlns="">
            <p:sp>
              <p:nvSpPr>
                <p:cNvPr id="117" name="TextBox 116">
                  <a:extLst>
                    <a:ext uri="{FF2B5EF4-FFF2-40B4-BE49-F238E27FC236}">
                      <a16:creationId xmlns:a16="http://schemas.microsoft.com/office/drawing/2014/main" id="{00AEDE02-2049-4594-9260-A8B25C9A288D}"/>
                    </a:ext>
                  </a:extLst>
                </p:cNvPr>
                <p:cNvSpPr txBox="1">
                  <a:spLocks noRot="1" noChangeAspect="1" noMove="1" noResize="1" noEditPoints="1" noAdjustHandles="1" noChangeArrowheads="1" noChangeShapeType="1" noTextEdit="1"/>
                </p:cNvSpPr>
                <p:nvPr/>
              </p:nvSpPr>
              <p:spPr>
                <a:xfrm>
                  <a:off x="7619354" y="2471251"/>
                  <a:ext cx="298159" cy="270652"/>
                </a:xfrm>
                <a:prstGeom prst="rect">
                  <a:avLst/>
                </a:prstGeom>
                <a:blipFill>
                  <a:blip r:embed="rId7"/>
                  <a:stretch>
                    <a:fillRect l="-20408" r="-4082" b="-20455"/>
                  </a:stretch>
                </a:blipFill>
                <a:ln>
                  <a:noFill/>
                </a:ln>
              </p:spPr>
              <p:txBody>
                <a:bodyPr/>
                <a:lstStyle/>
                <a:p>
                  <a:r>
                    <a:rPr lang="en-US">
                      <a:noFill/>
                    </a:rPr>
                    <a:t> </a:t>
                  </a:r>
                </a:p>
              </p:txBody>
            </p:sp>
          </mc:Fallback>
        </mc:AlternateContent>
        <p:sp>
          <p:nvSpPr>
            <p:cNvPr id="118" name="TextBox 117">
              <a:extLst>
                <a:ext uri="{FF2B5EF4-FFF2-40B4-BE49-F238E27FC236}">
                  <a16:creationId xmlns:a16="http://schemas.microsoft.com/office/drawing/2014/main" id="{E4C1FDDE-A0F4-4489-BEEF-F7AD71D19FF4}"/>
                </a:ext>
              </a:extLst>
            </p:cNvPr>
            <p:cNvSpPr txBox="1"/>
            <p:nvPr/>
          </p:nvSpPr>
          <p:spPr>
            <a:xfrm>
              <a:off x="7807224" y="1777612"/>
              <a:ext cx="1429063" cy="369332"/>
            </a:xfrm>
            <a:prstGeom prst="rect">
              <a:avLst/>
            </a:prstGeom>
            <a:noFill/>
          </p:spPr>
          <p:txBody>
            <a:bodyPr wrap="square" rtlCol="0">
              <a:spAutoFit/>
            </a:bodyPr>
            <a:lstStyle/>
            <a:p>
              <a:pPr algn="ctr"/>
              <a:r>
                <a:rPr lang="en-US" sz="1800" b="1" dirty="0">
                  <a:latin typeface="Arial" panose="020B0604020202020204" pitchFamily="34" charset="0"/>
                  <a:cs typeface="Arial" panose="020B0604020202020204" pitchFamily="34" charset="0"/>
                </a:rPr>
                <a:t>Linear</a:t>
              </a:r>
            </a:p>
          </p:txBody>
        </p:sp>
        <p:sp>
          <p:nvSpPr>
            <p:cNvPr id="119" name="TextBox 118">
              <a:extLst>
                <a:ext uri="{FF2B5EF4-FFF2-40B4-BE49-F238E27FC236}">
                  <a16:creationId xmlns:a16="http://schemas.microsoft.com/office/drawing/2014/main" id="{8B30ADC3-CB6F-48FE-9826-70DA06C84101}"/>
                </a:ext>
              </a:extLst>
            </p:cNvPr>
            <p:cNvSpPr txBox="1"/>
            <p:nvPr/>
          </p:nvSpPr>
          <p:spPr>
            <a:xfrm>
              <a:off x="7958042" y="3399618"/>
              <a:ext cx="1207970" cy="646331"/>
            </a:xfrm>
            <a:prstGeom prst="rect">
              <a:avLst/>
            </a:prstGeom>
            <a:noFill/>
          </p:spPr>
          <p:txBody>
            <a:bodyPr wrap="square" rtlCol="0">
              <a:spAutoFit/>
            </a:bodyPr>
            <a:lstStyle/>
            <a:p>
              <a:pPr algn="ctr"/>
              <a:r>
                <a:rPr lang="en-US" altLang="zh-CN" sz="1800" b="1" dirty="0">
                  <a:latin typeface="Arial" panose="020B0604020202020204" pitchFamily="34" charset="0"/>
                  <a:cs typeface="Arial" panose="020B0604020202020204" pitchFamily="34" charset="0"/>
                </a:rPr>
                <a:t>Inner</a:t>
              </a:r>
              <a:r>
                <a:rPr lang="en-US" sz="1800" b="1" dirty="0">
                  <a:latin typeface="Arial" panose="020B0604020202020204" pitchFamily="34" charset="0"/>
                  <a:cs typeface="Arial" panose="020B0604020202020204" pitchFamily="34" charset="0"/>
                </a:rPr>
                <a:t> </a:t>
              </a:r>
              <a:r>
                <a:rPr lang="en-US" altLang="zh-CN" sz="1800" b="1" dirty="0">
                  <a:latin typeface="Arial" panose="020B0604020202020204" pitchFamily="34" charset="0"/>
                  <a:cs typeface="Arial" panose="020B0604020202020204" pitchFamily="34" charset="0"/>
                </a:rPr>
                <a:t>Product</a:t>
              </a:r>
              <a:endParaRPr lang="en-US" sz="1800" b="1" dirty="0">
                <a:latin typeface="Arial" panose="020B0604020202020204" pitchFamily="34" charset="0"/>
                <a:cs typeface="Arial" panose="020B0604020202020204" pitchFamily="34" charset="0"/>
              </a:endParaRPr>
            </a:p>
          </p:txBody>
        </p:sp>
        <p:sp>
          <p:nvSpPr>
            <p:cNvPr id="120" name="TextBox 119">
              <a:extLst>
                <a:ext uri="{FF2B5EF4-FFF2-40B4-BE49-F238E27FC236}">
                  <a16:creationId xmlns:a16="http://schemas.microsoft.com/office/drawing/2014/main" id="{B6F6F6D9-33B1-46BF-8FD9-0CD2AE05E4CA}"/>
                </a:ext>
              </a:extLst>
            </p:cNvPr>
            <p:cNvSpPr txBox="1"/>
            <p:nvPr/>
          </p:nvSpPr>
          <p:spPr>
            <a:xfrm>
              <a:off x="6355910" y="3978164"/>
              <a:ext cx="884619" cy="369332"/>
            </a:xfrm>
            <a:prstGeom prst="rect">
              <a:avLst/>
            </a:prstGeom>
            <a:noFill/>
          </p:spPr>
          <p:txBody>
            <a:bodyPr wrap="square" rtlCol="0">
              <a:spAutoFit/>
            </a:bodyPr>
            <a:lstStyle/>
            <a:p>
              <a:pPr algn="ctr"/>
              <a:r>
                <a:rPr lang="en-US" sz="1800" b="1" dirty="0">
                  <a:latin typeface="Arial" panose="020B0604020202020204" pitchFamily="34" charset="0"/>
                  <a:cs typeface="Arial" panose="020B0604020202020204" pitchFamily="34" charset="0"/>
                </a:rPr>
                <a:t>Input</a:t>
              </a:r>
            </a:p>
          </p:txBody>
        </p:sp>
        <p:cxnSp>
          <p:nvCxnSpPr>
            <p:cNvPr id="121" name="Straight Arrow Connector 120">
              <a:extLst>
                <a:ext uri="{FF2B5EF4-FFF2-40B4-BE49-F238E27FC236}">
                  <a16:creationId xmlns:a16="http://schemas.microsoft.com/office/drawing/2014/main" id="{3FF9850D-C719-448A-9D5A-C00BEEBC40DE}"/>
                </a:ext>
              </a:extLst>
            </p:cNvPr>
            <p:cNvCxnSpPr>
              <a:cxnSpLocks/>
              <a:endCxn id="110" idx="1"/>
            </p:cNvCxnSpPr>
            <p:nvPr/>
          </p:nvCxnSpPr>
          <p:spPr>
            <a:xfrm>
              <a:off x="7423942" y="2137603"/>
              <a:ext cx="837883" cy="496781"/>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16CB3F01-57AB-41F4-AF99-E2EF853A828B}"/>
                    </a:ext>
                  </a:extLst>
                </p:cNvPr>
                <p:cNvSpPr txBox="1"/>
                <p:nvPr/>
              </p:nvSpPr>
              <p:spPr>
                <a:xfrm>
                  <a:off x="6669923" y="3459164"/>
                  <a:ext cx="258852" cy="270652"/>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800" i="1" smtClean="0">
                            <a:solidFill>
                              <a:schemeClr val="tx1"/>
                            </a:solidFill>
                            <a:latin typeface="Cambria Math" panose="02040503050406030204" pitchFamily="18" charset="0"/>
                          </a:rPr>
                          <m:t>𝑥</m:t>
                        </m:r>
                        <m:r>
                          <a:rPr lang="en-US" sz="1800" i="1" baseline="-25000">
                            <a:solidFill>
                              <a:schemeClr val="tx1"/>
                            </a:solidFill>
                            <a:latin typeface="Cambria Math" panose="02040503050406030204" pitchFamily="18" charset="0"/>
                          </a:rPr>
                          <m:t>𝑛</m:t>
                        </m:r>
                      </m:oMath>
                    </m:oMathPara>
                  </a14:m>
                  <a:endParaRPr lang="en-US" sz="1800" baseline="-25000" dirty="0">
                    <a:solidFill>
                      <a:schemeClr val="tx1"/>
                    </a:solidFill>
                  </a:endParaRPr>
                </a:p>
              </p:txBody>
            </p:sp>
          </mc:Choice>
          <mc:Fallback xmlns="">
            <p:sp>
              <p:nvSpPr>
                <p:cNvPr id="122" name="TextBox 121">
                  <a:extLst>
                    <a:ext uri="{FF2B5EF4-FFF2-40B4-BE49-F238E27FC236}">
                      <a16:creationId xmlns:a16="http://schemas.microsoft.com/office/drawing/2014/main" id="{16CB3F01-57AB-41F4-AF99-E2EF853A828B}"/>
                    </a:ext>
                  </a:extLst>
                </p:cNvPr>
                <p:cNvSpPr txBox="1">
                  <a:spLocks noRot="1" noChangeAspect="1" noMove="1" noResize="1" noEditPoints="1" noAdjustHandles="1" noChangeArrowheads="1" noChangeShapeType="1" noTextEdit="1"/>
                </p:cNvSpPr>
                <p:nvPr/>
              </p:nvSpPr>
              <p:spPr>
                <a:xfrm>
                  <a:off x="6669923" y="3459164"/>
                  <a:ext cx="258852" cy="270652"/>
                </a:xfrm>
                <a:prstGeom prst="rect">
                  <a:avLst/>
                </a:prstGeom>
                <a:blipFill>
                  <a:blip r:embed="rId8"/>
                  <a:stretch>
                    <a:fillRect l="-23810" b="-13636"/>
                  </a:stretch>
                </a:blipFill>
              </p:spPr>
              <p:txBody>
                <a:bodyPr/>
                <a:lstStyle/>
                <a:p>
                  <a:r>
                    <a:rPr lang="en-US">
                      <a:noFill/>
                    </a:rPr>
                    <a:t> </a:t>
                  </a:r>
                </a:p>
              </p:txBody>
            </p:sp>
          </mc:Fallback>
        </mc:AlternateContent>
        <p:sp>
          <p:nvSpPr>
            <p:cNvPr id="123" name="TextBox 122">
              <a:extLst>
                <a:ext uri="{FF2B5EF4-FFF2-40B4-BE49-F238E27FC236}">
                  <a16:creationId xmlns:a16="http://schemas.microsoft.com/office/drawing/2014/main" id="{CF5878C0-2185-4A76-BDFE-5B9829C11C9D}"/>
                </a:ext>
              </a:extLst>
            </p:cNvPr>
            <p:cNvSpPr txBox="1"/>
            <p:nvPr/>
          </p:nvSpPr>
          <p:spPr>
            <a:xfrm rot="5400000">
              <a:off x="6801593" y="3071500"/>
              <a:ext cx="793874" cy="369332"/>
            </a:xfrm>
            <a:prstGeom prst="rect">
              <a:avLst/>
            </a:prstGeom>
            <a:noFill/>
          </p:spPr>
          <p:txBody>
            <a:bodyPr wrap="square" rtlCol="0">
              <a:spAutoFit/>
            </a:bodyPr>
            <a:lstStyle/>
            <a:p>
              <a:pPr algn="ctr"/>
              <a:r>
                <a:rPr lang="en-US" sz="1800" b="1"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B7F2EAA8-68C0-48B1-A2A4-90C304A547C4}"/>
                    </a:ext>
                  </a:extLst>
                </p:cNvPr>
                <p:cNvSpPr txBox="1"/>
                <p:nvPr/>
              </p:nvSpPr>
              <p:spPr>
                <a:xfrm>
                  <a:off x="6554597" y="1918998"/>
                  <a:ext cx="461219" cy="27065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800" i="1" smtClean="0">
                            <a:solidFill>
                              <a:schemeClr val="tx1"/>
                            </a:solidFill>
                            <a:latin typeface="Cambria Math" panose="02040503050406030204" pitchFamily="18" charset="0"/>
                          </a:rPr>
                          <m:t>𝑥</m:t>
                        </m:r>
                        <m:r>
                          <a:rPr lang="en-US" sz="1800" i="1" baseline="-25000">
                            <a:solidFill>
                              <a:schemeClr val="tx1"/>
                            </a:solidFill>
                            <a:latin typeface="Cambria Math" panose="02040503050406030204" pitchFamily="18" charset="0"/>
                          </a:rPr>
                          <m:t>1</m:t>
                        </m:r>
                      </m:oMath>
                    </m:oMathPara>
                  </a14:m>
                  <a:endParaRPr lang="en-US" sz="1800" baseline="-25000" dirty="0">
                    <a:solidFill>
                      <a:schemeClr val="tx1"/>
                    </a:solidFill>
                  </a:endParaRPr>
                </a:p>
              </p:txBody>
            </p:sp>
          </mc:Choice>
          <mc:Fallback xmlns="">
            <p:sp>
              <p:nvSpPr>
                <p:cNvPr id="124" name="TextBox 123">
                  <a:extLst>
                    <a:ext uri="{FF2B5EF4-FFF2-40B4-BE49-F238E27FC236}">
                      <a16:creationId xmlns:a16="http://schemas.microsoft.com/office/drawing/2014/main" id="{B7F2EAA8-68C0-48B1-A2A4-90C304A547C4}"/>
                    </a:ext>
                  </a:extLst>
                </p:cNvPr>
                <p:cNvSpPr txBox="1">
                  <a:spLocks noRot="1" noChangeAspect="1" noMove="1" noResize="1" noEditPoints="1" noAdjustHandles="1" noChangeArrowheads="1" noChangeShapeType="1" noTextEdit="1"/>
                </p:cNvSpPr>
                <p:nvPr/>
              </p:nvSpPr>
              <p:spPr>
                <a:xfrm>
                  <a:off x="6554597" y="1918998"/>
                  <a:ext cx="461219" cy="270652"/>
                </a:xfrm>
                <a:prstGeom prst="rect">
                  <a:avLst/>
                </a:prstGeom>
                <a:blipFill>
                  <a:blip r:embed="rId9"/>
                  <a:stretch>
                    <a:fillRect b="-20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67492624-87C0-4BF5-A84F-7B67EEAC81F4}"/>
                    </a:ext>
                  </a:extLst>
                </p:cNvPr>
                <p:cNvSpPr txBox="1"/>
                <p:nvPr/>
              </p:nvSpPr>
              <p:spPr>
                <a:xfrm>
                  <a:off x="6695190" y="2720197"/>
                  <a:ext cx="217384" cy="27065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800" i="1" smtClean="0">
                            <a:solidFill>
                              <a:schemeClr val="tx1"/>
                            </a:solidFill>
                            <a:latin typeface="Cambria Math" panose="02040503050406030204" pitchFamily="18" charset="0"/>
                          </a:rPr>
                          <m:t>𝑥</m:t>
                        </m:r>
                        <m:r>
                          <a:rPr lang="en-US" sz="1800" b="0" i="1" baseline="-25000" smtClean="0">
                            <a:solidFill>
                              <a:schemeClr val="tx1"/>
                            </a:solidFill>
                            <a:latin typeface="Cambria Math" panose="02040503050406030204" pitchFamily="18" charset="0"/>
                          </a:rPr>
                          <m:t>2</m:t>
                        </m:r>
                      </m:oMath>
                    </m:oMathPara>
                  </a14:m>
                  <a:endParaRPr lang="en-US" sz="1800" baseline="-25000" dirty="0">
                    <a:solidFill>
                      <a:schemeClr val="tx1"/>
                    </a:solidFill>
                  </a:endParaRPr>
                </a:p>
              </p:txBody>
            </p:sp>
          </mc:Choice>
          <mc:Fallback xmlns="">
            <p:sp>
              <p:nvSpPr>
                <p:cNvPr id="125" name="TextBox 124">
                  <a:extLst>
                    <a:ext uri="{FF2B5EF4-FFF2-40B4-BE49-F238E27FC236}">
                      <a16:creationId xmlns:a16="http://schemas.microsoft.com/office/drawing/2014/main" id="{67492624-87C0-4BF5-A84F-7B67EEAC81F4}"/>
                    </a:ext>
                  </a:extLst>
                </p:cNvPr>
                <p:cNvSpPr txBox="1">
                  <a:spLocks noRot="1" noChangeAspect="1" noMove="1" noResize="1" noEditPoints="1" noAdjustHandles="1" noChangeArrowheads="1" noChangeShapeType="1" noTextEdit="1"/>
                </p:cNvSpPr>
                <p:nvPr/>
              </p:nvSpPr>
              <p:spPr>
                <a:xfrm>
                  <a:off x="6695190" y="2720197"/>
                  <a:ext cx="217384" cy="270652"/>
                </a:xfrm>
                <a:prstGeom prst="rect">
                  <a:avLst/>
                </a:prstGeom>
                <a:blipFill>
                  <a:blip r:embed="rId10"/>
                  <a:stretch>
                    <a:fillRect l="-33333" r="-13889" b="-17778"/>
                  </a:stretch>
                </a:blipFill>
              </p:spPr>
              <p:txBody>
                <a:bodyPr/>
                <a:lstStyle/>
                <a:p>
                  <a:r>
                    <a:rPr lang="en-US">
                      <a:noFill/>
                    </a:rPr>
                    <a:t> </a:t>
                  </a:r>
                </a:p>
              </p:txBody>
            </p:sp>
          </mc:Fallback>
        </mc:AlternateContent>
        <p:cxnSp>
          <p:nvCxnSpPr>
            <p:cNvPr id="126" name="Straight Arrow Connector 125">
              <a:extLst>
                <a:ext uri="{FF2B5EF4-FFF2-40B4-BE49-F238E27FC236}">
                  <a16:creationId xmlns:a16="http://schemas.microsoft.com/office/drawing/2014/main" id="{FAA408AE-B895-4384-8A6D-1488892D5A3E}"/>
                </a:ext>
              </a:extLst>
            </p:cNvPr>
            <p:cNvCxnSpPr>
              <a:cxnSpLocks/>
              <a:stCxn id="105" idx="1"/>
              <a:endCxn id="110" idx="2"/>
            </p:cNvCxnSpPr>
            <p:nvPr/>
          </p:nvCxnSpPr>
          <p:spPr>
            <a:xfrm flipV="1">
              <a:off x="7465242" y="2934095"/>
              <a:ext cx="667836" cy="6624"/>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02669309-B619-43A7-B394-9F3D90EFF981}"/>
                </a:ext>
              </a:extLst>
            </p:cNvPr>
            <p:cNvGrpSpPr/>
            <p:nvPr/>
          </p:nvGrpSpPr>
          <p:grpSpPr>
            <a:xfrm>
              <a:off x="7002096" y="2147814"/>
              <a:ext cx="407598" cy="1512364"/>
              <a:chOff x="923717" y="2830863"/>
              <a:chExt cx="749712" cy="1512364"/>
            </a:xfrm>
          </p:grpSpPr>
          <p:cxnSp>
            <p:nvCxnSpPr>
              <p:cNvPr id="134" name="Straight Arrow Connector 133">
                <a:extLst>
                  <a:ext uri="{FF2B5EF4-FFF2-40B4-BE49-F238E27FC236}">
                    <a16:creationId xmlns:a16="http://schemas.microsoft.com/office/drawing/2014/main" id="{62A95A3A-7C29-4FEB-93BD-86FB7EFAD57F}"/>
                  </a:ext>
                </a:extLst>
              </p:cNvPr>
              <p:cNvCxnSpPr/>
              <p:nvPr/>
            </p:nvCxnSpPr>
            <p:spPr>
              <a:xfrm flipV="1">
                <a:off x="923717" y="2830863"/>
                <a:ext cx="749712" cy="4684"/>
              </a:xfrm>
              <a:prstGeom prst="straightConnector1">
                <a:avLst/>
              </a:prstGeom>
              <a:ln w="635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7064FE82-4A80-4806-A116-31BEF82BD33C}"/>
                  </a:ext>
                </a:extLst>
              </p:cNvPr>
              <p:cNvCxnSpPr/>
              <p:nvPr/>
            </p:nvCxnSpPr>
            <p:spPr>
              <a:xfrm flipV="1">
                <a:off x="923717" y="4338543"/>
                <a:ext cx="749712" cy="4684"/>
              </a:xfrm>
              <a:prstGeom prst="straightConnector1">
                <a:avLst/>
              </a:prstGeom>
              <a:ln w="635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676900E3-E5FA-4084-A2FE-F27D905FEC00}"/>
                  </a:ext>
                </a:extLst>
              </p:cNvPr>
              <p:cNvCxnSpPr/>
              <p:nvPr/>
            </p:nvCxnSpPr>
            <p:spPr>
              <a:xfrm flipV="1">
                <a:off x="923717" y="3605936"/>
                <a:ext cx="749712" cy="4684"/>
              </a:xfrm>
              <a:prstGeom prst="straightConnector1">
                <a:avLst/>
              </a:prstGeom>
              <a:ln w="63500">
                <a:solidFill>
                  <a:schemeClr val="tx1"/>
                </a:solidFill>
                <a:tailEnd type="oval"/>
              </a:ln>
            </p:spPr>
            <p:style>
              <a:lnRef idx="1">
                <a:schemeClr val="accent1"/>
              </a:lnRef>
              <a:fillRef idx="0">
                <a:schemeClr val="accent1"/>
              </a:fillRef>
              <a:effectRef idx="0">
                <a:schemeClr val="accent1"/>
              </a:effectRef>
              <a:fontRef idx="minor">
                <a:schemeClr val="tx1"/>
              </a:fontRef>
            </p:style>
          </p:cxnSp>
        </p:grpSp>
        <p:sp>
          <p:nvSpPr>
            <p:cNvPr id="128" name="Flowchart: Extract 127">
              <a:extLst>
                <a:ext uri="{FF2B5EF4-FFF2-40B4-BE49-F238E27FC236}">
                  <a16:creationId xmlns:a16="http://schemas.microsoft.com/office/drawing/2014/main" id="{10B66EA0-4094-43CC-A81B-5546301683FF}"/>
                </a:ext>
              </a:extLst>
            </p:cNvPr>
            <p:cNvSpPr/>
            <p:nvPr/>
          </p:nvSpPr>
          <p:spPr>
            <a:xfrm rot="5400000">
              <a:off x="9731018" y="2425769"/>
              <a:ext cx="920439" cy="1042396"/>
            </a:xfrm>
            <a:prstGeom prst="flowChartExtra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29" name="Group 128">
              <a:extLst>
                <a:ext uri="{FF2B5EF4-FFF2-40B4-BE49-F238E27FC236}">
                  <a16:creationId xmlns:a16="http://schemas.microsoft.com/office/drawing/2014/main" id="{F77DF402-3E95-4500-BA5D-A1F462213DC9}"/>
                </a:ext>
              </a:extLst>
            </p:cNvPr>
            <p:cNvGrpSpPr/>
            <p:nvPr/>
          </p:nvGrpSpPr>
          <p:grpSpPr>
            <a:xfrm>
              <a:off x="9831741" y="2781828"/>
              <a:ext cx="184035" cy="379216"/>
              <a:chOff x="8313571" y="3648860"/>
              <a:chExt cx="347559" cy="326502"/>
            </a:xfrm>
          </p:grpSpPr>
          <p:sp>
            <p:nvSpPr>
              <p:cNvPr id="132" name="Freeform 48">
                <a:extLst>
                  <a:ext uri="{FF2B5EF4-FFF2-40B4-BE49-F238E27FC236}">
                    <a16:creationId xmlns:a16="http://schemas.microsoft.com/office/drawing/2014/main" id="{4E74D24E-882E-40D5-98CA-2880FFAE3009}"/>
                  </a:ext>
                </a:extLst>
              </p:cNvPr>
              <p:cNvSpPr/>
              <p:nvPr/>
            </p:nvSpPr>
            <p:spPr>
              <a:xfrm>
                <a:off x="8487336" y="3648860"/>
                <a:ext cx="173794" cy="163670"/>
              </a:xfrm>
              <a:custGeom>
                <a:avLst/>
                <a:gdLst>
                  <a:gd name="connsiteX0" fmla="*/ 3411020 w 3411020"/>
                  <a:gd name="connsiteY0" fmla="*/ 1614 h 2005075"/>
                  <a:gd name="connsiteX1" fmla="*/ 2321959 w 3411020"/>
                  <a:gd name="connsiteY1" fmla="*/ 52985 h 2005075"/>
                  <a:gd name="connsiteX2" fmla="*/ 1284269 w 3411020"/>
                  <a:gd name="connsiteY2" fmla="*/ 350935 h 2005075"/>
                  <a:gd name="connsiteX3" fmla="*/ 801384 w 3411020"/>
                  <a:gd name="connsiteY3" fmla="*/ 679708 h 2005075"/>
                  <a:gd name="connsiteX4" fmla="*/ 421240 w 3411020"/>
                  <a:gd name="connsiteY4" fmla="*/ 1111223 h 2005075"/>
                  <a:gd name="connsiteX5" fmla="*/ 195209 w 3411020"/>
                  <a:gd name="connsiteY5" fmla="*/ 1470819 h 2005075"/>
                  <a:gd name="connsiteX6" fmla="*/ 41096 w 3411020"/>
                  <a:gd name="connsiteY6" fmla="*/ 1830414 h 2005075"/>
                  <a:gd name="connsiteX7" fmla="*/ 0 w 3411020"/>
                  <a:gd name="connsiteY7" fmla="*/ 2005075 h 2005075"/>
                  <a:gd name="connsiteX0" fmla="*/ 3411020 w 3411020"/>
                  <a:gd name="connsiteY0" fmla="*/ 952 h 2004413"/>
                  <a:gd name="connsiteX1" fmla="*/ 2321959 w 3411020"/>
                  <a:gd name="connsiteY1" fmla="*/ 52323 h 2004413"/>
                  <a:gd name="connsiteX2" fmla="*/ 1448656 w 3411020"/>
                  <a:gd name="connsiteY2" fmla="*/ 309176 h 2004413"/>
                  <a:gd name="connsiteX3" fmla="*/ 801384 w 3411020"/>
                  <a:gd name="connsiteY3" fmla="*/ 679046 h 2004413"/>
                  <a:gd name="connsiteX4" fmla="*/ 421240 w 3411020"/>
                  <a:gd name="connsiteY4" fmla="*/ 1110561 h 2004413"/>
                  <a:gd name="connsiteX5" fmla="*/ 195209 w 3411020"/>
                  <a:gd name="connsiteY5" fmla="*/ 1470157 h 2004413"/>
                  <a:gd name="connsiteX6" fmla="*/ 41096 w 3411020"/>
                  <a:gd name="connsiteY6" fmla="*/ 1829752 h 2004413"/>
                  <a:gd name="connsiteX7" fmla="*/ 0 w 3411020"/>
                  <a:gd name="connsiteY7" fmla="*/ 2004413 h 2004413"/>
                  <a:gd name="connsiteX0" fmla="*/ 3411020 w 3411020"/>
                  <a:gd name="connsiteY0" fmla="*/ 952 h 2004413"/>
                  <a:gd name="connsiteX1" fmla="*/ 2321959 w 3411020"/>
                  <a:gd name="connsiteY1" fmla="*/ 52323 h 2004413"/>
                  <a:gd name="connsiteX2" fmla="*/ 1448656 w 3411020"/>
                  <a:gd name="connsiteY2" fmla="*/ 309176 h 2004413"/>
                  <a:gd name="connsiteX3" fmla="*/ 801384 w 3411020"/>
                  <a:gd name="connsiteY3" fmla="*/ 699594 h 2004413"/>
                  <a:gd name="connsiteX4" fmla="*/ 421240 w 3411020"/>
                  <a:gd name="connsiteY4" fmla="*/ 1110561 h 2004413"/>
                  <a:gd name="connsiteX5" fmla="*/ 195209 w 3411020"/>
                  <a:gd name="connsiteY5" fmla="*/ 1470157 h 2004413"/>
                  <a:gd name="connsiteX6" fmla="*/ 41096 w 3411020"/>
                  <a:gd name="connsiteY6" fmla="*/ 1829752 h 2004413"/>
                  <a:gd name="connsiteX7" fmla="*/ 0 w 3411020"/>
                  <a:gd name="connsiteY7" fmla="*/ 2004413 h 2004413"/>
                  <a:gd name="connsiteX0" fmla="*/ 3411020 w 3411020"/>
                  <a:gd name="connsiteY0" fmla="*/ 952 h 2004413"/>
                  <a:gd name="connsiteX1" fmla="*/ 2321959 w 3411020"/>
                  <a:gd name="connsiteY1" fmla="*/ 52323 h 2004413"/>
                  <a:gd name="connsiteX2" fmla="*/ 1448656 w 3411020"/>
                  <a:gd name="connsiteY2" fmla="*/ 309176 h 2004413"/>
                  <a:gd name="connsiteX3" fmla="*/ 801384 w 3411020"/>
                  <a:gd name="connsiteY3" fmla="*/ 699594 h 2004413"/>
                  <a:gd name="connsiteX4" fmla="*/ 421240 w 3411020"/>
                  <a:gd name="connsiteY4" fmla="*/ 1110561 h 2004413"/>
                  <a:gd name="connsiteX5" fmla="*/ 195209 w 3411020"/>
                  <a:gd name="connsiteY5" fmla="*/ 1470157 h 2004413"/>
                  <a:gd name="connsiteX6" fmla="*/ 0 w 3411020"/>
                  <a:gd name="connsiteY6" fmla="*/ 2004413 h 2004413"/>
                  <a:gd name="connsiteX0" fmla="*/ 3411020 w 3411020"/>
                  <a:gd name="connsiteY0" fmla="*/ 952 h 2004413"/>
                  <a:gd name="connsiteX1" fmla="*/ 2321959 w 3411020"/>
                  <a:gd name="connsiteY1" fmla="*/ 52323 h 2004413"/>
                  <a:gd name="connsiteX2" fmla="*/ 1448656 w 3411020"/>
                  <a:gd name="connsiteY2" fmla="*/ 309176 h 2004413"/>
                  <a:gd name="connsiteX3" fmla="*/ 801384 w 3411020"/>
                  <a:gd name="connsiteY3" fmla="*/ 699594 h 2004413"/>
                  <a:gd name="connsiteX4" fmla="*/ 421240 w 3411020"/>
                  <a:gd name="connsiteY4" fmla="*/ 1110561 h 2004413"/>
                  <a:gd name="connsiteX5" fmla="*/ 195209 w 3411020"/>
                  <a:gd name="connsiteY5" fmla="*/ 1521528 h 2004413"/>
                  <a:gd name="connsiteX6" fmla="*/ 0 w 3411020"/>
                  <a:gd name="connsiteY6" fmla="*/ 2004413 h 2004413"/>
                  <a:gd name="connsiteX0" fmla="*/ 3411020 w 3411020"/>
                  <a:gd name="connsiteY0" fmla="*/ 952 h 2004413"/>
                  <a:gd name="connsiteX1" fmla="*/ 2321959 w 3411020"/>
                  <a:gd name="connsiteY1" fmla="*/ 52323 h 2004413"/>
                  <a:gd name="connsiteX2" fmla="*/ 1448656 w 3411020"/>
                  <a:gd name="connsiteY2" fmla="*/ 309176 h 2004413"/>
                  <a:gd name="connsiteX3" fmla="*/ 801384 w 3411020"/>
                  <a:gd name="connsiteY3" fmla="*/ 699594 h 2004413"/>
                  <a:gd name="connsiteX4" fmla="*/ 421240 w 3411020"/>
                  <a:gd name="connsiteY4" fmla="*/ 1110561 h 2004413"/>
                  <a:gd name="connsiteX5" fmla="*/ 195209 w 3411020"/>
                  <a:gd name="connsiteY5" fmla="*/ 1521528 h 2004413"/>
                  <a:gd name="connsiteX6" fmla="*/ 0 w 3411020"/>
                  <a:gd name="connsiteY6" fmla="*/ 2004413 h 200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1020" h="2004413">
                    <a:moveTo>
                      <a:pt x="3411020" y="952"/>
                    </a:moveTo>
                    <a:cubicBezTo>
                      <a:pt x="3043718" y="-2473"/>
                      <a:pt x="2649020" y="952"/>
                      <a:pt x="2321959" y="52323"/>
                    </a:cubicBezTo>
                    <a:cubicBezTo>
                      <a:pt x="1994898" y="103694"/>
                      <a:pt x="1702085" y="201298"/>
                      <a:pt x="1448656" y="309176"/>
                    </a:cubicBezTo>
                    <a:cubicBezTo>
                      <a:pt x="1195227" y="417054"/>
                      <a:pt x="972620" y="566030"/>
                      <a:pt x="801384" y="699594"/>
                    </a:cubicBezTo>
                    <a:cubicBezTo>
                      <a:pt x="630148" y="833158"/>
                      <a:pt x="522269" y="973572"/>
                      <a:pt x="421240" y="1110561"/>
                    </a:cubicBezTo>
                    <a:cubicBezTo>
                      <a:pt x="320211" y="1247550"/>
                      <a:pt x="255142" y="1352005"/>
                      <a:pt x="195209" y="1521528"/>
                    </a:cubicBezTo>
                    <a:cubicBezTo>
                      <a:pt x="135276" y="1691051"/>
                      <a:pt x="40669" y="1893110"/>
                      <a:pt x="0" y="2004413"/>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3" name="Freeform 49">
                <a:extLst>
                  <a:ext uri="{FF2B5EF4-FFF2-40B4-BE49-F238E27FC236}">
                    <a16:creationId xmlns:a16="http://schemas.microsoft.com/office/drawing/2014/main" id="{9A4E84DD-53C9-42BA-B87A-39308014415A}"/>
                  </a:ext>
                </a:extLst>
              </p:cNvPr>
              <p:cNvSpPr/>
              <p:nvPr/>
            </p:nvSpPr>
            <p:spPr>
              <a:xfrm flipH="1" flipV="1">
                <a:off x="8313571" y="3811692"/>
                <a:ext cx="173794" cy="163670"/>
              </a:xfrm>
              <a:custGeom>
                <a:avLst/>
                <a:gdLst>
                  <a:gd name="connsiteX0" fmla="*/ 3411020 w 3411020"/>
                  <a:gd name="connsiteY0" fmla="*/ 1614 h 2005075"/>
                  <a:gd name="connsiteX1" fmla="*/ 2321959 w 3411020"/>
                  <a:gd name="connsiteY1" fmla="*/ 52985 h 2005075"/>
                  <a:gd name="connsiteX2" fmla="*/ 1284269 w 3411020"/>
                  <a:gd name="connsiteY2" fmla="*/ 350935 h 2005075"/>
                  <a:gd name="connsiteX3" fmla="*/ 801384 w 3411020"/>
                  <a:gd name="connsiteY3" fmla="*/ 679708 h 2005075"/>
                  <a:gd name="connsiteX4" fmla="*/ 421240 w 3411020"/>
                  <a:gd name="connsiteY4" fmla="*/ 1111223 h 2005075"/>
                  <a:gd name="connsiteX5" fmla="*/ 195209 w 3411020"/>
                  <a:gd name="connsiteY5" fmla="*/ 1470819 h 2005075"/>
                  <a:gd name="connsiteX6" fmla="*/ 41096 w 3411020"/>
                  <a:gd name="connsiteY6" fmla="*/ 1830414 h 2005075"/>
                  <a:gd name="connsiteX7" fmla="*/ 0 w 3411020"/>
                  <a:gd name="connsiteY7" fmla="*/ 2005075 h 2005075"/>
                  <a:gd name="connsiteX0" fmla="*/ 3411020 w 3411020"/>
                  <a:gd name="connsiteY0" fmla="*/ 952 h 2004413"/>
                  <a:gd name="connsiteX1" fmla="*/ 2321959 w 3411020"/>
                  <a:gd name="connsiteY1" fmla="*/ 52323 h 2004413"/>
                  <a:gd name="connsiteX2" fmla="*/ 1448656 w 3411020"/>
                  <a:gd name="connsiteY2" fmla="*/ 309176 h 2004413"/>
                  <a:gd name="connsiteX3" fmla="*/ 801384 w 3411020"/>
                  <a:gd name="connsiteY3" fmla="*/ 679046 h 2004413"/>
                  <a:gd name="connsiteX4" fmla="*/ 421240 w 3411020"/>
                  <a:gd name="connsiteY4" fmla="*/ 1110561 h 2004413"/>
                  <a:gd name="connsiteX5" fmla="*/ 195209 w 3411020"/>
                  <a:gd name="connsiteY5" fmla="*/ 1470157 h 2004413"/>
                  <a:gd name="connsiteX6" fmla="*/ 41096 w 3411020"/>
                  <a:gd name="connsiteY6" fmla="*/ 1829752 h 2004413"/>
                  <a:gd name="connsiteX7" fmla="*/ 0 w 3411020"/>
                  <a:gd name="connsiteY7" fmla="*/ 2004413 h 2004413"/>
                  <a:gd name="connsiteX0" fmla="*/ 3411020 w 3411020"/>
                  <a:gd name="connsiteY0" fmla="*/ 952 h 2004413"/>
                  <a:gd name="connsiteX1" fmla="*/ 2321959 w 3411020"/>
                  <a:gd name="connsiteY1" fmla="*/ 52323 h 2004413"/>
                  <a:gd name="connsiteX2" fmla="*/ 1448656 w 3411020"/>
                  <a:gd name="connsiteY2" fmla="*/ 309176 h 2004413"/>
                  <a:gd name="connsiteX3" fmla="*/ 801384 w 3411020"/>
                  <a:gd name="connsiteY3" fmla="*/ 699594 h 2004413"/>
                  <a:gd name="connsiteX4" fmla="*/ 421240 w 3411020"/>
                  <a:gd name="connsiteY4" fmla="*/ 1110561 h 2004413"/>
                  <a:gd name="connsiteX5" fmla="*/ 195209 w 3411020"/>
                  <a:gd name="connsiteY5" fmla="*/ 1470157 h 2004413"/>
                  <a:gd name="connsiteX6" fmla="*/ 41096 w 3411020"/>
                  <a:gd name="connsiteY6" fmla="*/ 1829752 h 2004413"/>
                  <a:gd name="connsiteX7" fmla="*/ 0 w 3411020"/>
                  <a:gd name="connsiteY7" fmla="*/ 2004413 h 2004413"/>
                  <a:gd name="connsiteX0" fmla="*/ 3411020 w 3411020"/>
                  <a:gd name="connsiteY0" fmla="*/ 952 h 2004413"/>
                  <a:gd name="connsiteX1" fmla="*/ 2321959 w 3411020"/>
                  <a:gd name="connsiteY1" fmla="*/ 52323 h 2004413"/>
                  <a:gd name="connsiteX2" fmla="*/ 1448656 w 3411020"/>
                  <a:gd name="connsiteY2" fmla="*/ 309176 h 2004413"/>
                  <a:gd name="connsiteX3" fmla="*/ 801384 w 3411020"/>
                  <a:gd name="connsiteY3" fmla="*/ 699594 h 2004413"/>
                  <a:gd name="connsiteX4" fmla="*/ 421240 w 3411020"/>
                  <a:gd name="connsiteY4" fmla="*/ 1110561 h 2004413"/>
                  <a:gd name="connsiteX5" fmla="*/ 195209 w 3411020"/>
                  <a:gd name="connsiteY5" fmla="*/ 1470157 h 2004413"/>
                  <a:gd name="connsiteX6" fmla="*/ 0 w 3411020"/>
                  <a:gd name="connsiteY6" fmla="*/ 2004413 h 2004413"/>
                  <a:gd name="connsiteX0" fmla="*/ 3411020 w 3411020"/>
                  <a:gd name="connsiteY0" fmla="*/ 952 h 2004413"/>
                  <a:gd name="connsiteX1" fmla="*/ 2321959 w 3411020"/>
                  <a:gd name="connsiteY1" fmla="*/ 52323 h 2004413"/>
                  <a:gd name="connsiteX2" fmla="*/ 1448656 w 3411020"/>
                  <a:gd name="connsiteY2" fmla="*/ 309176 h 2004413"/>
                  <a:gd name="connsiteX3" fmla="*/ 801384 w 3411020"/>
                  <a:gd name="connsiteY3" fmla="*/ 699594 h 2004413"/>
                  <a:gd name="connsiteX4" fmla="*/ 421240 w 3411020"/>
                  <a:gd name="connsiteY4" fmla="*/ 1110561 h 2004413"/>
                  <a:gd name="connsiteX5" fmla="*/ 195209 w 3411020"/>
                  <a:gd name="connsiteY5" fmla="*/ 1521528 h 2004413"/>
                  <a:gd name="connsiteX6" fmla="*/ 0 w 3411020"/>
                  <a:gd name="connsiteY6" fmla="*/ 2004413 h 2004413"/>
                  <a:gd name="connsiteX0" fmla="*/ 3411020 w 3411020"/>
                  <a:gd name="connsiteY0" fmla="*/ 952 h 2004413"/>
                  <a:gd name="connsiteX1" fmla="*/ 2321959 w 3411020"/>
                  <a:gd name="connsiteY1" fmla="*/ 52323 h 2004413"/>
                  <a:gd name="connsiteX2" fmla="*/ 1448656 w 3411020"/>
                  <a:gd name="connsiteY2" fmla="*/ 309176 h 2004413"/>
                  <a:gd name="connsiteX3" fmla="*/ 801384 w 3411020"/>
                  <a:gd name="connsiteY3" fmla="*/ 699594 h 2004413"/>
                  <a:gd name="connsiteX4" fmla="*/ 421240 w 3411020"/>
                  <a:gd name="connsiteY4" fmla="*/ 1110561 h 2004413"/>
                  <a:gd name="connsiteX5" fmla="*/ 195209 w 3411020"/>
                  <a:gd name="connsiteY5" fmla="*/ 1521528 h 2004413"/>
                  <a:gd name="connsiteX6" fmla="*/ 0 w 3411020"/>
                  <a:gd name="connsiteY6" fmla="*/ 2004413 h 200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1020" h="2004413">
                    <a:moveTo>
                      <a:pt x="3411020" y="952"/>
                    </a:moveTo>
                    <a:cubicBezTo>
                      <a:pt x="3043718" y="-2473"/>
                      <a:pt x="2649020" y="952"/>
                      <a:pt x="2321959" y="52323"/>
                    </a:cubicBezTo>
                    <a:cubicBezTo>
                      <a:pt x="1994898" y="103694"/>
                      <a:pt x="1702085" y="201298"/>
                      <a:pt x="1448656" y="309176"/>
                    </a:cubicBezTo>
                    <a:cubicBezTo>
                      <a:pt x="1195227" y="417054"/>
                      <a:pt x="972620" y="566030"/>
                      <a:pt x="801384" y="699594"/>
                    </a:cubicBezTo>
                    <a:cubicBezTo>
                      <a:pt x="630148" y="833158"/>
                      <a:pt x="522269" y="973572"/>
                      <a:pt x="421240" y="1110561"/>
                    </a:cubicBezTo>
                    <a:cubicBezTo>
                      <a:pt x="320211" y="1247550"/>
                      <a:pt x="255142" y="1352005"/>
                      <a:pt x="195209" y="1521528"/>
                    </a:cubicBezTo>
                    <a:cubicBezTo>
                      <a:pt x="135276" y="1691051"/>
                      <a:pt x="40669" y="1893110"/>
                      <a:pt x="0" y="2004413"/>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30" name="TextBox 129">
              <a:extLst>
                <a:ext uri="{FF2B5EF4-FFF2-40B4-BE49-F238E27FC236}">
                  <a16:creationId xmlns:a16="http://schemas.microsoft.com/office/drawing/2014/main" id="{589E8126-EBC4-4825-BE0F-122CE3FA65BC}"/>
                </a:ext>
              </a:extLst>
            </p:cNvPr>
            <p:cNvSpPr txBox="1"/>
            <p:nvPr/>
          </p:nvSpPr>
          <p:spPr>
            <a:xfrm>
              <a:off x="10890171" y="3097747"/>
              <a:ext cx="981079" cy="369332"/>
            </a:xfrm>
            <a:prstGeom prst="rect">
              <a:avLst/>
            </a:prstGeom>
            <a:noFill/>
          </p:spPr>
          <p:txBody>
            <a:bodyPr wrap="square" rtlCol="0">
              <a:spAutoFit/>
            </a:bodyPr>
            <a:lstStyle/>
            <a:p>
              <a:pPr algn="ctr"/>
              <a:r>
                <a:rPr lang="en-US" sz="1800" b="1" dirty="0">
                  <a:latin typeface="Arial" panose="020B0604020202020204" pitchFamily="34" charset="0"/>
                  <a:cs typeface="Arial" panose="020B0604020202020204" pitchFamily="34" charset="0"/>
                </a:rPr>
                <a:t>Output</a:t>
              </a:r>
            </a:p>
          </p:txBody>
        </p:sp>
        <p:cxnSp>
          <p:nvCxnSpPr>
            <p:cNvPr id="131" name="Straight Connector 130">
              <a:extLst>
                <a:ext uri="{FF2B5EF4-FFF2-40B4-BE49-F238E27FC236}">
                  <a16:creationId xmlns:a16="http://schemas.microsoft.com/office/drawing/2014/main" id="{55E8F317-89A9-4D88-AD87-D670133580AD}"/>
                </a:ext>
              </a:extLst>
            </p:cNvPr>
            <p:cNvCxnSpPr>
              <a:cxnSpLocks/>
            </p:cNvCxnSpPr>
            <p:nvPr/>
          </p:nvCxnSpPr>
          <p:spPr>
            <a:xfrm>
              <a:off x="9268578" y="1714484"/>
              <a:ext cx="0" cy="2452469"/>
            </a:xfrm>
            <a:prstGeom prst="line">
              <a:avLst/>
            </a:prstGeom>
            <a:ln w="76200">
              <a:solidFill>
                <a:schemeClr val="bg1">
                  <a:lumMod val="75000"/>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7C197A55-523F-4091-85B8-2FCE2C5BE9A6}"/>
              </a:ext>
            </a:extLst>
          </p:cNvPr>
          <p:cNvGrpSpPr/>
          <p:nvPr/>
        </p:nvGrpSpPr>
        <p:grpSpPr>
          <a:xfrm>
            <a:off x="6126230" y="2455757"/>
            <a:ext cx="4825491" cy="2452469"/>
            <a:chOff x="6554597" y="1714484"/>
            <a:chExt cx="4825491" cy="2452469"/>
          </a:xfrm>
        </p:grpSpPr>
        <p:sp>
          <p:nvSpPr>
            <p:cNvPr id="138" name="Rounded Rectangle 34">
              <a:extLst>
                <a:ext uri="{FF2B5EF4-FFF2-40B4-BE49-F238E27FC236}">
                  <a16:creationId xmlns:a16="http://schemas.microsoft.com/office/drawing/2014/main" id="{3C055904-F913-4521-91DB-2ABD076262EA}"/>
                </a:ext>
              </a:extLst>
            </p:cNvPr>
            <p:cNvSpPr/>
            <p:nvPr/>
          </p:nvSpPr>
          <p:spPr>
            <a:xfrm>
              <a:off x="7465242" y="1714484"/>
              <a:ext cx="3319602" cy="2452469"/>
            </a:xfrm>
            <a:prstGeom prst="roundRect">
              <a:avLst/>
            </a:prstGeom>
            <a:solidFill>
              <a:srgbClr val="FFC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39" name="Straight Arrow Connector 138">
              <a:extLst>
                <a:ext uri="{FF2B5EF4-FFF2-40B4-BE49-F238E27FC236}">
                  <a16:creationId xmlns:a16="http://schemas.microsoft.com/office/drawing/2014/main" id="{EFFFE5B6-40D3-43F1-A038-FFAB143A5E27}"/>
                </a:ext>
              </a:extLst>
            </p:cNvPr>
            <p:cNvCxnSpPr>
              <a:cxnSpLocks/>
              <a:endCxn id="159" idx="2"/>
            </p:cNvCxnSpPr>
            <p:nvPr/>
          </p:nvCxnSpPr>
          <p:spPr>
            <a:xfrm>
              <a:off x="9012215" y="2939411"/>
              <a:ext cx="657825" cy="755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6C77FFF6-0F3D-487E-B35D-63BAF54428B7}"/>
                </a:ext>
              </a:extLst>
            </p:cNvPr>
            <p:cNvCxnSpPr>
              <a:cxnSpLocks/>
            </p:cNvCxnSpPr>
            <p:nvPr/>
          </p:nvCxnSpPr>
          <p:spPr>
            <a:xfrm flipV="1">
              <a:off x="7476139" y="3385891"/>
              <a:ext cx="512923" cy="254269"/>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8816F9E3-7233-4B53-865E-E6DA9B6C0292}"/>
                </a:ext>
              </a:extLst>
            </p:cNvPr>
            <p:cNvCxnSpPr/>
            <p:nvPr/>
          </p:nvCxnSpPr>
          <p:spPr>
            <a:xfrm flipV="1">
              <a:off x="10789469" y="2944665"/>
              <a:ext cx="590619" cy="1"/>
            </a:xfrm>
            <a:prstGeom prst="straightConnector1">
              <a:avLst/>
            </a:prstGeom>
            <a:ln w="63500">
              <a:solidFill>
                <a:schemeClr val="tx1"/>
              </a:solidFill>
              <a:headEnd type="ova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C14340A1-316B-4580-9DBB-08AF930A600F}"/>
                    </a:ext>
                  </a:extLst>
                </p:cNvPr>
                <p:cNvSpPr txBox="1"/>
                <p:nvPr/>
              </p:nvSpPr>
              <p:spPr>
                <a:xfrm>
                  <a:off x="10999558" y="2489243"/>
                  <a:ext cx="177100" cy="270652"/>
                </a:xfrm>
                <a:prstGeom prst="rect">
                  <a:avLst/>
                </a:prstGeom>
                <a:no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rPr>
                          <m:t>𝑦</m:t>
                        </m:r>
                      </m:oMath>
                    </m:oMathPara>
                  </a14:m>
                  <a:endParaRPr lang="en-US" sz="1800" baseline="-25000" dirty="0"/>
                </a:p>
              </p:txBody>
            </p:sp>
          </mc:Choice>
          <mc:Fallback xmlns="">
            <p:sp>
              <p:nvSpPr>
                <p:cNvPr id="144" name="TextBox 143">
                  <a:extLst>
                    <a:ext uri="{FF2B5EF4-FFF2-40B4-BE49-F238E27FC236}">
                      <a16:creationId xmlns:a16="http://schemas.microsoft.com/office/drawing/2014/main" id="{C14340A1-316B-4580-9DBB-08AF930A600F}"/>
                    </a:ext>
                  </a:extLst>
                </p:cNvPr>
                <p:cNvSpPr txBox="1">
                  <a:spLocks noRot="1" noChangeAspect="1" noMove="1" noResize="1" noEditPoints="1" noAdjustHandles="1" noChangeArrowheads="1" noChangeShapeType="1" noTextEdit="1"/>
                </p:cNvSpPr>
                <p:nvPr/>
              </p:nvSpPr>
              <p:spPr>
                <a:xfrm>
                  <a:off x="10999558" y="2489243"/>
                  <a:ext cx="177100" cy="270652"/>
                </a:xfrm>
                <a:prstGeom prst="rect">
                  <a:avLst/>
                </a:prstGeom>
                <a:blipFill>
                  <a:blip r:embed="rId11"/>
                  <a:stretch>
                    <a:fillRect l="-34483" r="-34483" b="-31818"/>
                  </a:stretch>
                </a:blipFill>
                <a:ln>
                  <a:noFill/>
                </a:ln>
              </p:spPr>
              <p:txBody>
                <a:bodyPr/>
                <a:lstStyle/>
                <a:p>
                  <a:r>
                    <a:rPr lang="en-US">
                      <a:noFill/>
                    </a:rPr>
                    <a:t> </a:t>
                  </a:r>
                </a:p>
              </p:txBody>
            </p:sp>
          </mc:Fallback>
        </mc:AlternateContent>
        <p:sp>
          <p:nvSpPr>
            <p:cNvPr id="145" name="TextBox 144">
              <a:extLst>
                <a:ext uri="{FF2B5EF4-FFF2-40B4-BE49-F238E27FC236}">
                  <a16:creationId xmlns:a16="http://schemas.microsoft.com/office/drawing/2014/main" id="{CDF6527F-BA92-4B50-BDAC-C44E11E1F0F7}"/>
                </a:ext>
              </a:extLst>
            </p:cNvPr>
            <p:cNvSpPr txBox="1"/>
            <p:nvPr/>
          </p:nvSpPr>
          <p:spPr>
            <a:xfrm>
              <a:off x="7528674" y="3008714"/>
              <a:ext cx="65" cy="184666"/>
            </a:xfrm>
            <a:prstGeom prst="rect">
              <a:avLst/>
            </a:prstGeom>
            <a:noFill/>
            <a:ln>
              <a:noFill/>
            </a:ln>
          </p:spPr>
          <p:txBody>
            <a:bodyPr wrap="none" lIns="0" tIns="0" rIns="0" bIns="0" rtlCol="0">
              <a:spAutoFit/>
            </a:bodyPr>
            <a:lstStyle/>
            <a:p>
              <a:endParaRPr lang="en-US" sz="1800" baseline="-25000" dirty="0">
                <a:solidFill>
                  <a:schemeClr val="tx1"/>
                </a:solidFill>
              </a:endParaRPr>
            </a:p>
          </p:txBody>
        </p:sp>
        <p:sp>
          <p:nvSpPr>
            <p:cNvPr id="146" name="TextBox 145">
              <a:extLst>
                <a:ext uri="{FF2B5EF4-FFF2-40B4-BE49-F238E27FC236}">
                  <a16:creationId xmlns:a16="http://schemas.microsoft.com/office/drawing/2014/main" id="{FEA7B7E2-85CE-4CD9-B051-DC46D756F00D}"/>
                </a:ext>
              </a:extLst>
            </p:cNvPr>
            <p:cNvSpPr txBox="1"/>
            <p:nvPr/>
          </p:nvSpPr>
          <p:spPr>
            <a:xfrm>
              <a:off x="9291835" y="1777612"/>
              <a:ext cx="1373228" cy="369332"/>
            </a:xfrm>
            <a:prstGeom prst="rect">
              <a:avLst/>
            </a:prstGeom>
            <a:noFill/>
          </p:spPr>
          <p:txBody>
            <a:bodyPr wrap="square" rtlCol="0">
              <a:spAutoFit/>
            </a:bodyPr>
            <a:lstStyle/>
            <a:p>
              <a:pPr algn="ctr"/>
              <a:r>
                <a:rPr lang="en-US" sz="1800" b="1" dirty="0">
                  <a:latin typeface="Arial" panose="020B0604020202020204" pitchFamily="34" charset="0"/>
                  <a:cs typeface="Arial" panose="020B0604020202020204" pitchFamily="34" charset="0"/>
                </a:rPr>
                <a:t>Nonlinear</a:t>
              </a:r>
            </a:p>
          </p:txBody>
        </p:sp>
        <p:sp>
          <p:nvSpPr>
            <p:cNvPr id="147" name="TextBox 146">
              <a:extLst>
                <a:ext uri="{FF2B5EF4-FFF2-40B4-BE49-F238E27FC236}">
                  <a16:creationId xmlns:a16="http://schemas.microsoft.com/office/drawing/2014/main" id="{BF014E01-8223-4A6B-98E1-9C83CA09274F}"/>
                </a:ext>
              </a:extLst>
            </p:cNvPr>
            <p:cNvSpPr txBox="1"/>
            <p:nvPr/>
          </p:nvSpPr>
          <p:spPr>
            <a:xfrm>
              <a:off x="7929683" y="1991073"/>
              <a:ext cx="65" cy="184666"/>
            </a:xfrm>
            <a:prstGeom prst="rect">
              <a:avLst/>
            </a:prstGeom>
            <a:noFill/>
            <a:ln>
              <a:noFill/>
            </a:ln>
          </p:spPr>
          <p:txBody>
            <a:bodyPr wrap="none" lIns="0" tIns="0" rIns="0" bIns="0" rtlCol="0">
              <a:spAutoFit/>
            </a:bodyPr>
            <a:lstStyle/>
            <a:p>
              <a:pPr algn="ctr"/>
              <a:endParaRPr lang="en-US" sz="1800" baseline="-25000" dirty="0">
                <a:solidFill>
                  <a:schemeClr val="tx1"/>
                </a:solidFill>
              </a:endParaRPr>
            </a:p>
          </p:txBody>
        </p:sp>
        <p:sp>
          <p:nvSpPr>
            <p:cNvPr id="148" name="TextBox 147">
              <a:extLst>
                <a:ext uri="{FF2B5EF4-FFF2-40B4-BE49-F238E27FC236}">
                  <a16:creationId xmlns:a16="http://schemas.microsoft.com/office/drawing/2014/main" id="{5E059BB8-FCEC-431D-905F-D09600424B19}"/>
                </a:ext>
              </a:extLst>
            </p:cNvPr>
            <p:cNvSpPr txBox="1"/>
            <p:nvPr/>
          </p:nvSpPr>
          <p:spPr>
            <a:xfrm>
              <a:off x="7768401" y="2471251"/>
              <a:ext cx="65" cy="184666"/>
            </a:xfrm>
            <a:prstGeom prst="rect">
              <a:avLst/>
            </a:prstGeom>
            <a:noFill/>
            <a:ln>
              <a:noFill/>
            </a:ln>
          </p:spPr>
          <p:txBody>
            <a:bodyPr wrap="none" lIns="0" tIns="0" rIns="0" bIns="0" rtlCol="0">
              <a:spAutoFit/>
            </a:bodyPr>
            <a:lstStyle/>
            <a:p>
              <a:pPr algn="ctr"/>
              <a:endParaRPr lang="en-US" sz="1800" baseline="-25000" dirty="0">
                <a:solidFill>
                  <a:schemeClr val="tx1"/>
                </a:solidFill>
              </a:endParaRPr>
            </a:p>
          </p:txBody>
        </p:sp>
        <p:sp>
          <p:nvSpPr>
            <p:cNvPr id="149" name="TextBox 148">
              <a:extLst>
                <a:ext uri="{FF2B5EF4-FFF2-40B4-BE49-F238E27FC236}">
                  <a16:creationId xmlns:a16="http://schemas.microsoft.com/office/drawing/2014/main" id="{321E9B57-E6E5-417C-A23E-57AEF0812D0E}"/>
                </a:ext>
              </a:extLst>
            </p:cNvPr>
            <p:cNvSpPr txBox="1"/>
            <p:nvPr/>
          </p:nvSpPr>
          <p:spPr>
            <a:xfrm>
              <a:off x="7807224" y="1777612"/>
              <a:ext cx="1429063" cy="369332"/>
            </a:xfrm>
            <a:prstGeom prst="rect">
              <a:avLst/>
            </a:prstGeom>
            <a:noFill/>
          </p:spPr>
          <p:txBody>
            <a:bodyPr wrap="square" rtlCol="0">
              <a:spAutoFit/>
            </a:bodyPr>
            <a:lstStyle/>
            <a:p>
              <a:pPr algn="ctr"/>
              <a:r>
                <a:rPr lang="en-US" sz="1800" b="1" dirty="0">
                  <a:latin typeface="Arial" panose="020B0604020202020204" pitchFamily="34" charset="0"/>
                  <a:cs typeface="Arial" panose="020B0604020202020204" pitchFamily="34" charset="0"/>
                </a:rPr>
                <a:t>Nonlinear</a:t>
              </a:r>
            </a:p>
          </p:txBody>
        </p:sp>
        <p:sp>
          <p:nvSpPr>
            <p:cNvPr id="150" name="TextBox 149">
              <a:extLst>
                <a:ext uri="{FF2B5EF4-FFF2-40B4-BE49-F238E27FC236}">
                  <a16:creationId xmlns:a16="http://schemas.microsoft.com/office/drawing/2014/main" id="{4455C913-605D-42EE-8FD9-A2E6C53AFED7}"/>
                </a:ext>
              </a:extLst>
            </p:cNvPr>
            <p:cNvSpPr txBox="1"/>
            <p:nvPr/>
          </p:nvSpPr>
          <p:spPr>
            <a:xfrm>
              <a:off x="7854516" y="3469855"/>
              <a:ext cx="1343135" cy="646331"/>
            </a:xfrm>
            <a:prstGeom prst="rect">
              <a:avLst/>
            </a:prstGeom>
            <a:noFill/>
          </p:spPr>
          <p:txBody>
            <a:bodyPr wrap="square" rtlCol="0">
              <a:spAutoFit/>
            </a:bodyPr>
            <a:lstStyle/>
            <a:p>
              <a:pPr algn="ctr"/>
              <a:r>
                <a:rPr lang="en-US" altLang="zh-CN" sz="1800" b="1" dirty="0">
                  <a:latin typeface="Arial" panose="020B0604020202020204" pitchFamily="34" charset="0"/>
                  <a:cs typeface="Arial" panose="020B0604020202020204" pitchFamily="34" charset="0"/>
                </a:rPr>
                <a:t>Quadratic</a:t>
              </a:r>
            </a:p>
            <a:p>
              <a:pPr algn="ctr"/>
              <a:r>
                <a:rPr lang="en-US" sz="1800" b="1" dirty="0">
                  <a:latin typeface="Arial" panose="020B0604020202020204" pitchFamily="34" charset="0"/>
                  <a:cs typeface="Arial" panose="020B0604020202020204" pitchFamily="34" charset="0"/>
                </a:rPr>
                <a:t>Form</a:t>
              </a:r>
            </a:p>
          </p:txBody>
        </p:sp>
        <p:cxnSp>
          <p:nvCxnSpPr>
            <p:cNvPr id="152" name="Straight Arrow Connector 151">
              <a:extLst>
                <a:ext uri="{FF2B5EF4-FFF2-40B4-BE49-F238E27FC236}">
                  <a16:creationId xmlns:a16="http://schemas.microsoft.com/office/drawing/2014/main" id="{F97B36C2-8069-4A98-8AA3-9975241929A4}"/>
                </a:ext>
              </a:extLst>
            </p:cNvPr>
            <p:cNvCxnSpPr>
              <a:cxnSpLocks/>
            </p:cNvCxnSpPr>
            <p:nvPr/>
          </p:nvCxnSpPr>
          <p:spPr>
            <a:xfrm>
              <a:off x="7468017" y="2144144"/>
              <a:ext cx="461666" cy="36523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50219788-D1A9-4A21-98F6-7BE4A0E29AC4}"/>
                    </a:ext>
                  </a:extLst>
                </p:cNvPr>
                <p:cNvSpPr txBox="1"/>
                <p:nvPr/>
              </p:nvSpPr>
              <p:spPr>
                <a:xfrm>
                  <a:off x="6669923" y="3459164"/>
                  <a:ext cx="258852" cy="270652"/>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800" i="1" smtClean="0">
                            <a:solidFill>
                              <a:schemeClr val="tx1"/>
                            </a:solidFill>
                            <a:latin typeface="Cambria Math" panose="02040503050406030204" pitchFamily="18" charset="0"/>
                          </a:rPr>
                          <m:t>𝑥</m:t>
                        </m:r>
                        <m:r>
                          <a:rPr lang="en-US" sz="1800" i="1" baseline="-25000">
                            <a:solidFill>
                              <a:schemeClr val="tx1"/>
                            </a:solidFill>
                            <a:latin typeface="Cambria Math" panose="02040503050406030204" pitchFamily="18" charset="0"/>
                          </a:rPr>
                          <m:t>𝑛</m:t>
                        </m:r>
                      </m:oMath>
                    </m:oMathPara>
                  </a14:m>
                  <a:endParaRPr lang="en-US" sz="1800" baseline="-25000" dirty="0">
                    <a:solidFill>
                      <a:schemeClr val="tx1"/>
                    </a:solidFill>
                  </a:endParaRPr>
                </a:p>
              </p:txBody>
            </p:sp>
          </mc:Choice>
          <mc:Fallback xmlns="">
            <p:sp>
              <p:nvSpPr>
                <p:cNvPr id="153" name="TextBox 152">
                  <a:extLst>
                    <a:ext uri="{FF2B5EF4-FFF2-40B4-BE49-F238E27FC236}">
                      <a16:creationId xmlns:a16="http://schemas.microsoft.com/office/drawing/2014/main" id="{50219788-D1A9-4A21-98F6-7BE4A0E29AC4}"/>
                    </a:ext>
                  </a:extLst>
                </p:cNvPr>
                <p:cNvSpPr txBox="1">
                  <a:spLocks noRot="1" noChangeAspect="1" noMove="1" noResize="1" noEditPoints="1" noAdjustHandles="1" noChangeArrowheads="1" noChangeShapeType="1" noTextEdit="1"/>
                </p:cNvSpPr>
                <p:nvPr/>
              </p:nvSpPr>
              <p:spPr>
                <a:xfrm>
                  <a:off x="6669923" y="3459164"/>
                  <a:ext cx="258852" cy="270652"/>
                </a:xfrm>
                <a:prstGeom prst="rect">
                  <a:avLst/>
                </a:prstGeom>
                <a:blipFill>
                  <a:blip r:embed="rId12"/>
                  <a:stretch>
                    <a:fillRect l="-23810" b="-15909"/>
                  </a:stretch>
                </a:blipFill>
              </p:spPr>
              <p:txBody>
                <a:bodyPr/>
                <a:lstStyle/>
                <a:p>
                  <a:r>
                    <a:rPr lang="en-US">
                      <a:noFill/>
                    </a:rPr>
                    <a:t> </a:t>
                  </a:r>
                </a:p>
              </p:txBody>
            </p:sp>
          </mc:Fallback>
        </mc:AlternateContent>
        <p:sp>
          <p:nvSpPr>
            <p:cNvPr id="154" name="TextBox 153">
              <a:extLst>
                <a:ext uri="{FF2B5EF4-FFF2-40B4-BE49-F238E27FC236}">
                  <a16:creationId xmlns:a16="http://schemas.microsoft.com/office/drawing/2014/main" id="{26797FC8-6887-470C-B7E8-ED9D6F00CB52}"/>
                </a:ext>
              </a:extLst>
            </p:cNvPr>
            <p:cNvSpPr txBox="1"/>
            <p:nvPr/>
          </p:nvSpPr>
          <p:spPr>
            <a:xfrm rot="5400000">
              <a:off x="6801593" y="3071500"/>
              <a:ext cx="793874" cy="369332"/>
            </a:xfrm>
            <a:prstGeom prst="rect">
              <a:avLst/>
            </a:prstGeom>
            <a:noFill/>
          </p:spPr>
          <p:txBody>
            <a:bodyPr wrap="square" rtlCol="0">
              <a:spAutoFit/>
            </a:bodyPr>
            <a:lstStyle/>
            <a:p>
              <a:pPr algn="ctr"/>
              <a:r>
                <a:rPr lang="en-US" sz="1800" b="1"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155" name="TextBox 154">
                  <a:extLst>
                    <a:ext uri="{FF2B5EF4-FFF2-40B4-BE49-F238E27FC236}">
                      <a16:creationId xmlns:a16="http://schemas.microsoft.com/office/drawing/2014/main" id="{F4739A22-7D01-418C-94D8-02EA56D4407E}"/>
                    </a:ext>
                  </a:extLst>
                </p:cNvPr>
                <p:cNvSpPr txBox="1"/>
                <p:nvPr/>
              </p:nvSpPr>
              <p:spPr>
                <a:xfrm>
                  <a:off x="6554597" y="1918998"/>
                  <a:ext cx="461219" cy="27065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800" i="1" smtClean="0">
                            <a:solidFill>
                              <a:schemeClr val="tx1"/>
                            </a:solidFill>
                            <a:latin typeface="Cambria Math" panose="02040503050406030204" pitchFamily="18" charset="0"/>
                          </a:rPr>
                          <m:t>𝑥</m:t>
                        </m:r>
                        <m:r>
                          <a:rPr lang="en-US" sz="1800" i="1" baseline="-25000">
                            <a:solidFill>
                              <a:schemeClr val="tx1"/>
                            </a:solidFill>
                            <a:latin typeface="Cambria Math" panose="02040503050406030204" pitchFamily="18" charset="0"/>
                          </a:rPr>
                          <m:t>1</m:t>
                        </m:r>
                      </m:oMath>
                    </m:oMathPara>
                  </a14:m>
                  <a:endParaRPr lang="en-US" sz="1800" baseline="-25000" dirty="0">
                    <a:solidFill>
                      <a:schemeClr val="tx1"/>
                    </a:solidFill>
                  </a:endParaRPr>
                </a:p>
              </p:txBody>
            </p:sp>
          </mc:Choice>
          <mc:Fallback xmlns="">
            <p:sp>
              <p:nvSpPr>
                <p:cNvPr id="155" name="TextBox 154">
                  <a:extLst>
                    <a:ext uri="{FF2B5EF4-FFF2-40B4-BE49-F238E27FC236}">
                      <a16:creationId xmlns:a16="http://schemas.microsoft.com/office/drawing/2014/main" id="{F4739A22-7D01-418C-94D8-02EA56D4407E}"/>
                    </a:ext>
                  </a:extLst>
                </p:cNvPr>
                <p:cNvSpPr txBox="1">
                  <a:spLocks noRot="1" noChangeAspect="1" noMove="1" noResize="1" noEditPoints="1" noAdjustHandles="1" noChangeArrowheads="1" noChangeShapeType="1" noTextEdit="1"/>
                </p:cNvSpPr>
                <p:nvPr/>
              </p:nvSpPr>
              <p:spPr>
                <a:xfrm>
                  <a:off x="6554597" y="1918998"/>
                  <a:ext cx="461219" cy="270652"/>
                </a:xfrm>
                <a:prstGeom prst="rect">
                  <a:avLst/>
                </a:prstGeom>
                <a:blipFill>
                  <a:blip r:embed="rId13"/>
                  <a:stretch>
                    <a:fillRect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75E31AB1-9B3B-4EAE-BFBA-D0000586C534}"/>
                    </a:ext>
                  </a:extLst>
                </p:cNvPr>
                <p:cNvSpPr txBox="1"/>
                <p:nvPr/>
              </p:nvSpPr>
              <p:spPr>
                <a:xfrm>
                  <a:off x="6695190" y="2661721"/>
                  <a:ext cx="217384" cy="27065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1800" i="1" smtClean="0">
                            <a:solidFill>
                              <a:schemeClr val="tx1"/>
                            </a:solidFill>
                            <a:latin typeface="Cambria Math" panose="02040503050406030204" pitchFamily="18" charset="0"/>
                          </a:rPr>
                          <m:t>𝑥</m:t>
                        </m:r>
                        <m:r>
                          <a:rPr lang="en-US" sz="1800" b="0" i="1" baseline="-25000" smtClean="0">
                            <a:solidFill>
                              <a:schemeClr val="tx1"/>
                            </a:solidFill>
                            <a:latin typeface="Cambria Math" panose="02040503050406030204" pitchFamily="18" charset="0"/>
                          </a:rPr>
                          <m:t>2</m:t>
                        </m:r>
                      </m:oMath>
                    </m:oMathPara>
                  </a14:m>
                  <a:endParaRPr lang="en-US" sz="1800" baseline="-25000" dirty="0">
                    <a:solidFill>
                      <a:schemeClr val="tx1"/>
                    </a:solidFill>
                  </a:endParaRPr>
                </a:p>
              </p:txBody>
            </p:sp>
          </mc:Choice>
          <mc:Fallback xmlns="">
            <p:sp>
              <p:nvSpPr>
                <p:cNvPr id="156" name="TextBox 155">
                  <a:extLst>
                    <a:ext uri="{FF2B5EF4-FFF2-40B4-BE49-F238E27FC236}">
                      <a16:creationId xmlns:a16="http://schemas.microsoft.com/office/drawing/2014/main" id="{75E31AB1-9B3B-4EAE-BFBA-D0000586C534}"/>
                    </a:ext>
                  </a:extLst>
                </p:cNvPr>
                <p:cNvSpPr txBox="1">
                  <a:spLocks noRot="1" noChangeAspect="1" noMove="1" noResize="1" noEditPoints="1" noAdjustHandles="1" noChangeArrowheads="1" noChangeShapeType="1" noTextEdit="1"/>
                </p:cNvSpPr>
                <p:nvPr/>
              </p:nvSpPr>
              <p:spPr>
                <a:xfrm>
                  <a:off x="6695190" y="2661721"/>
                  <a:ext cx="217384" cy="270652"/>
                </a:xfrm>
                <a:prstGeom prst="rect">
                  <a:avLst/>
                </a:prstGeom>
                <a:blipFill>
                  <a:blip r:embed="rId14"/>
                  <a:stretch>
                    <a:fillRect l="-33333" r="-13889" b="-17778"/>
                  </a:stretch>
                </a:blipFill>
              </p:spPr>
              <p:txBody>
                <a:bodyPr/>
                <a:lstStyle/>
                <a:p>
                  <a:r>
                    <a:rPr lang="en-US">
                      <a:noFill/>
                    </a:rPr>
                    <a:t> </a:t>
                  </a:r>
                </a:p>
              </p:txBody>
            </p:sp>
          </mc:Fallback>
        </mc:AlternateContent>
        <p:cxnSp>
          <p:nvCxnSpPr>
            <p:cNvPr id="157" name="Straight Arrow Connector 156">
              <a:extLst>
                <a:ext uri="{FF2B5EF4-FFF2-40B4-BE49-F238E27FC236}">
                  <a16:creationId xmlns:a16="http://schemas.microsoft.com/office/drawing/2014/main" id="{C5C6DF54-16B6-40DD-8BB1-3E29F88B9706}"/>
                </a:ext>
              </a:extLst>
            </p:cNvPr>
            <p:cNvCxnSpPr>
              <a:cxnSpLocks/>
              <a:stCxn id="138" idx="1"/>
              <a:endCxn id="70" idx="1"/>
            </p:cNvCxnSpPr>
            <p:nvPr/>
          </p:nvCxnSpPr>
          <p:spPr>
            <a:xfrm>
              <a:off x="7465242" y="2940719"/>
              <a:ext cx="512923" cy="1819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0C1498E3-BC00-4C9D-B9C8-44BF61EBF10C}"/>
                </a:ext>
              </a:extLst>
            </p:cNvPr>
            <p:cNvGrpSpPr/>
            <p:nvPr/>
          </p:nvGrpSpPr>
          <p:grpSpPr>
            <a:xfrm>
              <a:off x="7002096" y="2147814"/>
              <a:ext cx="407598" cy="1512364"/>
              <a:chOff x="923717" y="2830863"/>
              <a:chExt cx="749712" cy="1512364"/>
            </a:xfrm>
          </p:grpSpPr>
          <p:cxnSp>
            <p:nvCxnSpPr>
              <p:cNvPr id="165" name="Straight Arrow Connector 164">
                <a:extLst>
                  <a:ext uri="{FF2B5EF4-FFF2-40B4-BE49-F238E27FC236}">
                    <a16:creationId xmlns:a16="http://schemas.microsoft.com/office/drawing/2014/main" id="{76D7932B-9D78-45DA-852A-D2836C9B0C1B}"/>
                  </a:ext>
                </a:extLst>
              </p:cNvPr>
              <p:cNvCxnSpPr/>
              <p:nvPr/>
            </p:nvCxnSpPr>
            <p:spPr>
              <a:xfrm flipV="1">
                <a:off x="923717" y="2830863"/>
                <a:ext cx="749712" cy="4684"/>
              </a:xfrm>
              <a:prstGeom prst="straightConnector1">
                <a:avLst/>
              </a:prstGeom>
              <a:ln w="635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E0BF23C7-36FD-4553-B2B5-2673D3159E7D}"/>
                  </a:ext>
                </a:extLst>
              </p:cNvPr>
              <p:cNvCxnSpPr/>
              <p:nvPr/>
            </p:nvCxnSpPr>
            <p:spPr>
              <a:xfrm flipV="1">
                <a:off x="923717" y="4338543"/>
                <a:ext cx="749712" cy="4684"/>
              </a:xfrm>
              <a:prstGeom prst="straightConnector1">
                <a:avLst/>
              </a:prstGeom>
              <a:ln w="6350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1D415230-51A3-4E32-8097-11C945915F79}"/>
                  </a:ext>
                </a:extLst>
              </p:cNvPr>
              <p:cNvCxnSpPr/>
              <p:nvPr/>
            </p:nvCxnSpPr>
            <p:spPr>
              <a:xfrm flipV="1">
                <a:off x="923717" y="3621884"/>
                <a:ext cx="749712" cy="4684"/>
              </a:xfrm>
              <a:prstGeom prst="straightConnector1">
                <a:avLst/>
              </a:prstGeom>
              <a:ln w="63500">
                <a:solidFill>
                  <a:schemeClr val="tx1"/>
                </a:solidFill>
                <a:tailEnd type="oval"/>
              </a:ln>
            </p:spPr>
            <p:style>
              <a:lnRef idx="1">
                <a:schemeClr val="accent1"/>
              </a:lnRef>
              <a:fillRef idx="0">
                <a:schemeClr val="accent1"/>
              </a:fillRef>
              <a:effectRef idx="0">
                <a:schemeClr val="accent1"/>
              </a:effectRef>
              <a:fontRef idx="minor">
                <a:schemeClr val="tx1"/>
              </a:fontRef>
            </p:style>
          </p:cxnSp>
        </p:grpSp>
        <p:sp>
          <p:nvSpPr>
            <p:cNvPr id="159" name="Flowchart: Extract 158">
              <a:extLst>
                <a:ext uri="{FF2B5EF4-FFF2-40B4-BE49-F238E27FC236}">
                  <a16:creationId xmlns:a16="http://schemas.microsoft.com/office/drawing/2014/main" id="{8CF440CF-9AFB-49E5-8BDC-20D250469B17}"/>
                </a:ext>
              </a:extLst>
            </p:cNvPr>
            <p:cNvSpPr/>
            <p:nvPr/>
          </p:nvSpPr>
          <p:spPr>
            <a:xfrm rot="5400000">
              <a:off x="9731018" y="2425769"/>
              <a:ext cx="920439" cy="1042396"/>
            </a:xfrm>
            <a:prstGeom prst="flowChartExtra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60" name="Group 159">
              <a:extLst>
                <a:ext uri="{FF2B5EF4-FFF2-40B4-BE49-F238E27FC236}">
                  <a16:creationId xmlns:a16="http://schemas.microsoft.com/office/drawing/2014/main" id="{DF7F7D86-B95E-42ED-99BB-6878BFCAD148}"/>
                </a:ext>
              </a:extLst>
            </p:cNvPr>
            <p:cNvGrpSpPr/>
            <p:nvPr/>
          </p:nvGrpSpPr>
          <p:grpSpPr>
            <a:xfrm>
              <a:off x="9831741" y="2781828"/>
              <a:ext cx="184035" cy="379216"/>
              <a:chOff x="8313571" y="3648860"/>
              <a:chExt cx="347559" cy="326502"/>
            </a:xfrm>
          </p:grpSpPr>
          <p:sp>
            <p:nvSpPr>
              <p:cNvPr id="163" name="Freeform 48">
                <a:extLst>
                  <a:ext uri="{FF2B5EF4-FFF2-40B4-BE49-F238E27FC236}">
                    <a16:creationId xmlns:a16="http://schemas.microsoft.com/office/drawing/2014/main" id="{A431987F-6770-4E4E-918B-31D0CAA929A7}"/>
                  </a:ext>
                </a:extLst>
              </p:cNvPr>
              <p:cNvSpPr/>
              <p:nvPr/>
            </p:nvSpPr>
            <p:spPr>
              <a:xfrm>
                <a:off x="8487336" y="3648860"/>
                <a:ext cx="173794" cy="163670"/>
              </a:xfrm>
              <a:custGeom>
                <a:avLst/>
                <a:gdLst>
                  <a:gd name="connsiteX0" fmla="*/ 3411020 w 3411020"/>
                  <a:gd name="connsiteY0" fmla="*/ 1614 h 2005075"/>
                  <a:gd name="connsiteX1" fmla="*/ 2321959 w 3411020"/>
                  <a:gd name="connsiteY1" fmla="*/ 52985 h 2005075"/>
                  <a:gd name="connsiteX2" fmla="*/ 1284269 w 3411020"/>
                  <a:gd name="connsiteY2" fmla="*/ 350935 h 2005075"/>
                  <a:gd name="connsiteX3" fmla="*/ 801384 w 3411020"/>
                  <a:gd name="connsiteY3" fmla="*/ 679708 h 2005075"/>
                  <a:gd name="connsiteX4" fmla="*/ 421240 w 3411020"/>
                  <a:gd name="connsiteY4" fmla="*/ 1111223 h 2005075"/>
                  <a:gd name="connsiteX5" fmla="*/ 195209 w 3411020"/>
                  <a:gd name="connsiteY5" fmla="*/ 1470819 h 2005075"/>
                  <a:gd name="connsiteX6" fmla="*/ 41096 w 3411020"/>
                  <a:gd name="connsiteY6" fmla="*/ 1830414 h 2005075"/>
                  <a:gd name="connsiteX7" fmla="*/ 0 w 3411020"/>
                  <a:gd name="connsiteY7" fmla="*/ 2005075 h 2005075"/>
                  <a:gd name="connsiteX0" fmla="*/ 3411020 w 3411020"/>
                  <a:gd name="connsiteY0" fmla="*/ 952 h 2004413"/>
                  <a:gd name="connsiteX1" fmla="*/ 2321959 w 3411020"/>
                  <a:gd name="connsiteY1" fmla="*/ 52323 h 2004413"/>
                  <a:gd name="connsiteX2" fmla="*/ 1448656 w 3411020"/>
                  <a:gd name="connsiteY2" fmla="*/ 309176 h 2004413"/>
                  <a:gd name="connsiteX3" fmla="*/ 801384 w 3411020"/>
                  <a:gd name="connsiteY3" fmla="*/ 679046 h 2004413"/>
                  <a:gd name="connsiteX4" fmla="*/ 421240 w 3411020"/>
                  <a:gd name="connsiteY4" fmla="*/ 1110561 h 2004413"/>
                  <a:gd name="connsiteX5" fmla="*/ 195209 w 3411020"/>
                  <a:gd name="connsiteY5" fmla="*/ 1470157 h 2004413"/>
                  <a:gd name="connsiteX6" fmla="*/ 41096 w 3411020"/>
                  <a:gd name="connsiteY6" fmla="*/ 1829752 h 2004413"/>
                  <a:gd name="connsiteX7" fmla="*/ 0 w 3411020"/>
                  <a:gd name="connsiteY7" fmla="*/ 2004413 h 2004413"/>
                  <a:gd name="connsiteX0" fmla="*/ 3411020 w 3411020"/>
                  <a:gd name="connsiteY0" fmla="*/ 952 h 2004413"/>
                  <a:gd name="connsiteX1" fmla="*/ 2321959 w 3411020"/>
                  <a:gd name="connsiteY1" fmla="*/ 52323 h 2004413"/>
                  <a:gd name="connsiteX2" fmla="*/ 1448656 w 3411020"/>
                  <a:gd name="connsiteY2" fmla="*/ 309176 h 2004413"/>
                  <a:gd name="connsiteX3" fmla="*/ 801384 w 3411020"/>
                  <a:gd name="connsiteY3" fmla="*/ 699594 h 2004413"/>
                  <a:gd name="connsiteX4" fmla="*/ 421240 w 3411020"/>
                  <a:gd name="connsiteY4" fmla="*/ 1110561 h 2004413"/>
                  <a:gd name="connsiteX5" fmla="*/ 195209 w 3411020"/>
                  <a:gd name="connsiteY5" fmla="*/ 1470157 h 2004413"/>
                  <a:gd name="connsiteX6" fmla="*/ 41096 w 3411020"/>
                  <a:gd name="connsiteY6" fmla="*/ 1829752 h 2004413"/>
                  <a:gd name="connsiteX7" fmla="*/ 0 w 3411020"/>
                  <a:gd name="connsiteY7" fmla="*/ 2004413 h 2004413"/>
                  <a:gd name="connsiteX0" fmla="*/ 3411020 w 3411020"/>
                  <a:gd name="connsiteY0" fmla="*/ 952 h 2004413"/>
                  <a:gd name="connsiteX1" fmla="*/ 2321959 w 3411020"/>
                  <a:gd name="connsiteY1" fmla="*/ 52323 h 2004413"/>
                  <a:gd name="connsiteX2" fmla="*/ 1448656 w 3411020"/>
                  <a:gd name="connsiteY2" fmla="*/ 309176 h 2004413"/>
                  <a:gd name="connsiteX3" fmla="*/ 801384 w 3411020"/>
                  <a:gd name="connsiteY3" fmla="*/ 699594 h 2004413"/>
                  <a:gd name="connsiteX4" fmla="*/ 421240 w 3411020"/>
                  <a:gd name="connsiteY4" fmla="*/ 1110561 h 2004413"/>
                  <a:gd name="connsiteX5" fmla="*/ 195209 w 3411020"/>
                  <a:gd name="connsiteY5" fmla="*/ 1470157 h 2004413"/>
                  <a:gd name="connsiteX6" fmla="*/ 0 w 3411020"/>
                  <a:gd name="connsiteY6" fmla="*/ 2004413 h 2004413"/>
                  <a:gd name="connsiteX0" fmla="*/ 3411020 w 3411020"/>
                  <a:gd name="connsiteY0" fmla="*/ 952 h 2004413"/>
                  <a:gd name="connsiteX1" fmla="*/ 2321959 w 3411020"/>
                  <a:gd name="connsiteY1" fmla="*/ 52323 h 2004413"/>
                  <a:gd name="connsiteX2" fmla="*/ 1448656 w 3411020"/>
                  <a:gd name="connsiteY2" fmla="*/ 309176 h 2004413"/>
                  <a:gd name="connsiteX3" fmla="*/ 801384 w 3411020"/>
                  <a:gd name="connsiteY3" fmla="*/ 699594 h 2004413"/>
                  <a:gd name="connsiteX4" fmla="*/ 421240 w 3411020"/>
                  <a:gd name="connsiteY4" fmla="*/ 1110561 h 2004413"/>
                  <a:gd name="connsiteX5" fmla="*/ 195209 w 3411020"/>
                  <a:gd name="connsiteY5" fmla="*/ 1521528 h 2004413"/>
                  <a:gd name="connsiteX6" fmla="*/ 0 w 3411020"/>
                  <a:gd name="connsiteY6" fmla="*/ 2004413 h 2004413"/>
                  <a:gd name="connsiteX0" fmla="*/ 3411020 w 3411020"/>
                  <a:gd name="connsiteY0" fmla="*/ 952 h 2004413"/>
                  <a:gd name="connsiteX1" fmla="*/ 2321959 w 3411020"/>
                  <a:gd name="connsiteY1" fmla="*/ 52323 h 2004413"/>
                  <a:gd name="connsiteX2" fmla="*/ 1448656 w 3411020"/>
                  <a:gd name="connsiteY2" fmla="*/ 309176 h 2004413"/>
                  <a:gd name="connsiteX3" fmla="*/ 801384 w 3411020"/>
                  <a:gd name="connsiteY3" fmla="*/ 699594 h 2004413"/>
                  <a:gd name="connsiteX4" fmla="*/ 421240 w 3411020"/>
                  <a:gd name="connsiteY4" fmla="*/ 1110561 h 2004413"/>
                  <a:gd name="connsiteX5" fmla="*/ 195209 w 3411020"/>
                  <a:gd name="connsiteY5" fmla="*/ 1521528 h 2004413"/>
                  <a:gd name="connsiteX6" fmla="*/ 0 w 3411020"/>
                  <a:gd name="connsiteY6" fmla="*/ 2004413 h 200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1020" h="2004413">
                    <a:moveTo>
                      <a:pt x="3411020" y="952"/>
                    </a:moveTo>
                    <a:cubicBezTo>
                      <a:pt x="3043718" y="-2473"/>
                      <a:pt x="2649020" y="952"/>
                      <a:pt x="2321959" y="52323"/>
                    </a:cubicBezTo>
                    <a:cubicBezTo>
                      <a:pt x="1994898" y="103694"/>
                      <a:pt x="1702085" y="201298"/>
                      <a:pt x="1448656" y="309176"/>
                    </a:cubicBezTo>
                    <a:cubicBezTo>
                      <a:pt x="1195227" y="417054"/>
                      <a:pt x="972620" y="566030"/>
                      <a:pt x="801384" y="699594"/>
                    </a:cubicBezTo>
                    <a:cubicBezTo>
                      <a:pt x="630148" y="833158"/>
                      <a:pt x="522269" y="973572"/>
                      <a:pt x="421240" y="1110561"/>
                    </a:cubicBezTo>
                    <a:cubicBezTo>
                      <a:pt x="320211" y="1247550"/>
                      <a:pt x="255142" y="1352005"/>
                      <a:pt x="195209" y="1521528"/>
                    </a:cubicBezTo>
                    <a:cubicBezTo>
                      <a:pt x="135276" y="1691051"/>
                      <a:pt x="40669" y="1893110"/>
                      <a:pt x="0" y="2004413"/>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4" name="Freeform 49">
                <a:extLst>
                  <a:ext uri="{FF2B5EF4-FFF2-40B4-BE49-F238E27FC236}">
                    <a16:creationId xmlns:a16="http://schemas.microsoft.com/office/drawing/2014/main" id="{02B51815-B560-473B-865A-9FFDEBE16716}"/>
                  </a:ext>
                </a:extLst>
              </p:cNvPr>
              <p:cNvSpPr/>
              <p:nvPr/>
            </p:nvSpPr>
            <p:spPr>
              <a:xfrm flipH="1" flipV="1">
                <a:off x="8313571" y="3811692"/>
                <a:ext cx="173794" cy="163670"/>
              </a:xfrm>
              <a:custGeom>
                <a:avLst/>
                <a:gdLst>
                  <a:gd name="connsiteX0" fmla="*/ 3411020 w 3411020"/>
                  <a:gd name="connsiteY0" fmla="*/ 1614 h 2005075"/>
                  <a:gd name="connsiteX1" fmla="*/ 2321959 w 3411020"/>
                  <a:gd name="connsiteY1" fmla="*/ 52985 h 2005075"/>
                  <a:gd name="connsiteX2" fmla="*/ 1284269 w 3411020"/>
                  <a:gd name="connsiteY2" fmla="*/ 350935 h 2005075"/>
                  <a:gd name="connsiteX3" fmla="*/ 801384 w 3411020"/>
                  <a:gd name="connsiteY3" fmla="*/ 679708 h 2005075"/>
                  <a:gd name="connsiteX4" fmla="*/ 421240 w 3411020"/>
                  <a:gd name="connsiteY4" fmla="*/ 1111223 h 2005075"/>
                  <a:gd name="connsiteX5" fmla="*/ 195209 w 3411020"/>
                  <a:gd name="connsiteY5" fmla="*/ 1470819 h 2005075"/>
                  <a:gd name="connsiteX6" fmla="*/ 41096 w 3411020"/>
                  <a:gd name="connsiteY6" fmla="*/ 1830414 h 2005075"/>
                  <a:gd name="connsiteX7" fmla="*/ 0 w 3411020"/>
                  <a:gd name="connsiteY7" fmla="*/ 2005075 h 2005075"/>
                  <a:gd name="connsiteX0" fmla="*/ 3411020 w 3411020"/>
                  <a:gd name="connsiteY0" fmla="*/ 952 h 2004413"/>
                  <a:gd name="connsiteX1" fmla="*/ 2321959 w 3411020"/>
                  <a:gd name="connsiteY1" fmla="*/ 52323 h 2004413"/>
                  <a:gd name="connsiteX2" fmla="*/ 1448656 w 3411020"/>
                  <a:gd name="connsiteY2" fmla="*/ 309176 h 2004413"/>
                  <a:gd name="connsiteX3" fmla="*/ 801384 w 3411020"/>
                  <a:gd name="connsiteY3" fmla="*/ 679046 h 2004413"/>
                  <a:gd name="connsiteX4" fmla="*/ 421240 w 3411020"/>
                  <a:gd name="connsiteY4" fmla="*/ 1110561 h 2004413"/>
                  <a:gd name="connsiteX5" fmla="*/ 195209 w 3411020"/>
                  <a:gd name="connsiteY5" fmla="*/ 1470157 h 2004413"/>
                  <a:gd name="connsiteX6" fmla="*/ 41096 w 3411020"/>
                  <a:gd name="connsiteY6" fmla="*/ 1829752 h 2004413"/>
                  <a:gd name="connsiteX7" fmla="*/ 0 w 3411020"/>
                  <a:gd name="connsiteY7" fmla="*/ 2004413 h 2004413"/>
                  <a:gd name="connsiteX0" fmla="*/ 3411020 w 3411020"/>
                  <a:gd name="connsiteY0" fmla="*/ 952 h 2004413"/>
                  <a:gd name="connsiteX1" fmla="*/ 2321959 w 3411020"/>
                  <a:gd name="connsiteY1" fmla="*/ 52323 h 2004413"/>
                  <a:gd name="connsiteX2" fmla="*/ 1448656 w 3411020"/>
                  <a:gd name="connsiteY2" fmla="*/ 309176 h 2004413"/>
                  <a:gd name="connsiteX3" fmla="*/ 801384 w 3411020"/>
                  <a:gd name="connsiteY3" fmla="*/ 699594 h 2004413"/>
                  <a:gd name="connsiteX4" fmla="*/ 421240 w 3411020"/>
                  <a:gd name="connsiteY4" fmla="*/ 1110561 h 2004413"/>
                  <a:gd name="connsiteX5" fmla="*/ 195209 w 3411020"/>
                  <a:gd name="connsiteY5" fmla="*/ 1470157 h 2004413"/>
                  <a:gd name="connsiteX6" fmla="*/ 41096 w 3411020"/>
                  <a:gd name="connsiteY6" fmla="*/ 1829752 h 2004413"/>
                  <a:gd name="connsiteX7" fmla="*/ 0 w 3411020"/>
                  <a:gd name="connsiteY7" fmla="*/ 2004413 h 2004413"/>
                  <a:gd name="connsiteX0" fmla="*/ 3411020 w 3411020"/>
                  <a:gd name="connsiteY0" fmla="*/ 952 h 2004413"/>
                  <a:gd name="connsiteX1" fmla="*/ 2321959 w 3411020"/>
                  <a:gd name="connsiteY1" fmla="*/ 52323 h 2004413"/>
                  <a:gd name="connsiteX2" fmla="*/ 1448656 w 3411020"/>
                  <a:gd name="connsiteY2" fmla="*/ 309176 h 2004413"/>
                  <a:gd name="connsiteX3" fmla="*/ 801384 w 3411020"/>
                  <a:gd name="connsiteY3" fmla="*/ 699594 h 2004413"/>
                  <a:gd name="connsiteX4" fmla="*/ 421240 w 3411020"/>
                  <a:gd name="connsiteY4" fmla="*/ 1110561 h 2004413"/>
                  <a:gd name="connsiteX5" fmla="*/ 195209 w 3411020"/>
                  <a:gd name="connsiteY5" fmla="*/ 1470157 h 2004413"/>
                  <a:gd name="connsiteX6" fmla="*/ 0 w 3411020"/>
                  <a:gd name="connsiteY6" fmla="*/ 2004413 h 2004413"/>
                  <a:gd name="connsiteX0" fmla="*/ 3411020 w 3411020"/>
                  <a:gd name="connsiteY0" fmla="*/ 952 h 2004413"/>
                  <a:gd name="connsiteX1" fmla="*/ 2321959 w 3411020"/>
                  <a:gd name="connsiteY1" fmla="*/ 52323 h 2004413"/>
                  <a:gd name="connsiteX2" fmla="*/ 1448656 w 3411020"/>
                  <a:gd name="connsiteY2" fmla="*/ 309176 h 2004413"/>
                  <a:gd name="connsiteX3" fmla="*/ 801384 w 3411020"/>
                  <a:gd name="connsiteY3" fmla="*/ 699594 h 2004413"/>
                  <a:gd name="connsiteX4" fmla="*/ 421240 w 3411020"/>
                  <a:gd name="connsiteY4" fmla="*/ 1110561 h 2004413"/>
                  <a:gd name="connsiteX5" fmla="*/ 195209 w 3411020"/>
                  <a:gd name="connsiteY5" fmla="*/ 1521528 h 2004413"/>
                  <a:gd name="connsiteX6" fmla="*/ 0 w 3411020"/>
                  <a:gd name="connsiteY6" fmla="*/ 2004413 h 2004413"/>
                  <a:gd name="connsiteX0" fmla="*/ 3411020 w 3411020"/>
                  <a:gd name="connsiteY0" fmla="*/ 952 h 2004413"/>
                  <a:gd name="connsiteX1" fmla="*/ 2321959 w 3411020"/>
                  <a:gd name="connsiteY1" fmla="*/ 52323 h 2004413"/>
                  <a:gd name="connsiteX2" fmla="*/ 1448656 w 3411020"/>
                  <a:gd name="connsiteY2" fmla="*/ 309176 h 2004413"/>
                  <a:gd name="connsiteX3" fmla="*/ 801384 w 3411020"/>
                  <a:gd name="connsiteY3" fmla="*/ 699594 h 2004413"/>
                  <a:gd name="connsiteX4" fmla="*/ 421240 w 3411020"/>
                  <a:gd name="connsiteY4" fmla="*/ 1110561 h 2004413"/>
                  <a:gd name="connsiteX5" fmla="*/ 195209 w 3411020"/>
                  <a:gd name="connsiteY5" fmla="*/ 1521528 h 2004413"/>
                  <a:gd name="connsiteX6" fmla="*/ 0 w 3411020"/>
                  <a:gd name="connsiteY6" fmla="*/ 2004413 h 200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1020" h="2004413">
                    <a:moveTo>
                      <a:pt x="3411020" y="952"/>
                    </a:moveTo>
                    <a:cubicBezTo>
                      <a:pt x="3043718" y="-2473"/>
                      <a:pt x="2649020" y="952"/>
                      <a:pt x="2321959" y="52323"/>
                    </a:cubicBezTo>
                    <a:cubicBezTo>
                      <a:pt x="1994898" y="103694"/>
                      <a:pt x="1702085" y="201298"/>
                      <a:pt x="1448656" y="309176"/>
                    </a:cubicBezTo>
                    <a:cubicBezTo>
                      <a:pt x="1195227" y="417054"/>
                      <a:pt x="972620" y="566030"/>
                      <a:pt x="801384" y="699594"/>
                    </a:cubicBezTo>
                    <a:cubicBezTo>
                      <a:pt x="630148" y="833158"/>
                      <a:pt x="522269" y="973572"/>
                      <a:pt x="421240" y="1110561"/>
                    </a:cubicBezTo>
                    <a:cubicBezTo>
                      <a:pt x="320211" y="1247550"/>
                      <a:pt x="255142" y="1352005"/>
                      <a:pt x="195209" y="1521528"/>
                    </a:cubicBezTo>
                    <a:cubicBezTo>
                      <a:pt x="135276" y="1691051"/>
                      <a:pt x="40669" y="1893110"/>
                      <a:pt x="0" y="2004413"/>
                    </a:cubicBezTo>
                  </a:path>
                </a:pathLst>
              </a:cu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cxnSp>
          <p:nvCxnSpPr>
            <p:cNvPr id="162" name="Straight Connector 161">
              <a:extLst>
                <a:ext uri="{FF2B5EF4-FFF2-40B4-BE49-F238E27FC236}">
                  <a16:creationId xmlns:a16="http://schemas.microsoft.com/office/drawing/2014/main" id="{9B41CFE4-E14A-45FC-AF5C-A444FE7893C3}"/>
                </a:ext>
              </a:extLst>
            </p:cNvPr>
            <p:cNvCxnSpPr>
              <a:cxnSpLocks/>
            </p:cNvCxnSpPr>
            <p:nvPr/>
          </p:nvCxnSpPr>
          <p:spPr>
            <a:xfrm>
              <a:off x="9327062" y="1714484"/>
              <a:ext cx="0" cy="2452469"/>
            </a:xfrm>
            <a:prstGeom prst="line">
              <a:avLst/>
            </a:prstGeom>
            <a:ln w="76200">
              <a:solidFill>
                <a:schemeClr val="bg1">
                  <a:lumMod val="75000"/>
                  <a:alpha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70" name="Picture 69">
            <a:extLst>
              <a:ext uri="{FF2B5EF4-FFF2-40B4-BE49-F238E27FC236}">
                <a16:creationId xmlns:a16="http://schemas.microsoft.com/office/drawing/2014/main" id="{D1C86D7B-FB01-4EC7-BF60-6FA1F9D26641}"/>
              </a:ext>
            </a:extLst>
          </p:cNvPr>
          <p:cNvPicPr>
            <a:picLocks noChangeAspect="1"/>
          </p:cNvPicPr>
          <p:nvPr/>
        </p:nvPicPr>
        <p:blipFill>
          <a:blip r:embed="rId15"/>
          <a:stretch>
            <a:fillRect/>
          </a:stretch>
        </p:blipFill>
        <p:spPr>
          <a:xfrm>
            <a:off x="7549798" y="3295156"/>
            <a:ext cx="1095184" cy="810052"/>
          </a:xfrm>
          <a:prstGeom prst="rect">
            <a:avLst/>
          </a:prstGeom>
          <a:ln w="63500">
            <a:solidFill>
              <a:schemeClr val="tx1"/>
            </a:solidFill>
          </a:ln>
        </p:spPr>
      </p:pic>
      <p:sp>
        <p:nvSpPr>
          <p:cNvPr id="64" name="Rectangle 63">
            <a:extLst>
              <a:ext uri="{FF2B5EF4-FFF2-40B4-BE49-F238E27FC236}">
                <a16:creationId xmlns:a16="http://schemas.microsoft.com/office/drawing/2014/main" id="{552CB45E-C6D3-414D-9E5F-45197C111A38}"/>
              </a:ext>
            </a:extLst>
          </p:cNvPr>
          <p:cNvSpPr/>
          <p:nvPr/>
        </p:nvSpPr>
        <p:spPr>
          <a:xfrm>
            <a:off x="7250345" y="1791235"/>
            <a:ext cx="2783134" cy="461665"/>
          </a:xfrm>
          <a:prstGeom prst="rect">
            <a:avLst/>
          </a:prstGeom>
        </p:spPr>
        <p:txBody>
          <a:bodyPr wrap="none">
            <a:spAutoFit/>
          </a:bodyPr>
          <a:lstStyle/>
          <a:p>
            <a:pPr algn="ctr"/>
            <a:r>
              <a:rPr lang="en-US" b="1" dirty="0">
                <a:latin typeface="Arial" panose="020B0604020202020204" pitchFamily="34" charset="0"/>
                <a:cs typeface="Arial" panose="020B0604020202020204" pitchFamily="34" charset="0"/>
              </a:rPr>
              <a:t>Quadratic Neuron</a:t>
            </a:r>
          </a:p>
        </p:txBody>
      </p:sp>
      <p:sp>
        <p:nvSpPr>
          <p:cNvPr id="65" name="Rectangle 64">
            <a:extLst>
              <a:ext uri="{FF2B5EF4-FFF2-40B4-BE49-F238E27FC236}">
                <a16:creationId xmlns:a16="http://schemas.microsoft.com/office/drawing/2014/main" id="{3FC5EB0B-89A4-4B00-ACC4-1B4EA5F69BA4}"/>
              </a:ext>
            </a:extLst>
          </p:cNvPr>
          <p:cNvSpPr/>
          <p:nvPr/>
        </p:nvSpPr>
        <p:spPr>
          <a:xfrm>
            <a:off x="1424747" y="1791235"/>
            <a:ext cx="3294492" cy="461665"/>
          </a:xfrm>
          <a:prstGeom prst="rect">
            <a:avLst/>
          </a:prstGeom>
        </p:spPr>
        <p:txBody>
          <a:bodyPr wrap="none">
            <a:spAutoFit/>
          </a:bodyPr>
          <a:lstStyle/>
          <a:p>
            <a:pPr algn="ctr"/>
            <a:r>
              <a:rPr lang="en-US" b="1" dirty="0">
                <a:latin typeface="Arial" panose="020B0604020202020204" pitchFamily="34" charset="0"/>
                <a:cs typeface="Arial" panose="020B0604020202020204" pitchFamily="34" charset="0"/>
              </a:rPr>
              <a:t>Conventional Neuron</a:t>
            </a:r>
          </a:p>
        </p:txBody>
      </p:sp>
    </p:spTree>
    <p:extLst>
      <p:ext uri="{BB962C8B-B14F-4D97-AF65-F5344CB8AC3E}">
        <p14:creationId xmlns:p14="http://schemas.microsoft.com/office/powerpoint/2010/main" val="25769884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a:extLst>
              <a:ext uri="{FF2B5EF4-FFF2-40B4-BE49-F238E27FC236}">
                <a16:creationId xmlns:a16="http://schemas.microsoft.com/office/drawing/2014/main" id="{91827F74-ED4A-43BA-A060-0784B18A6402}"/>
              </a:ext>
            </a:extLst>
          </p:cNvPr>
          <p:cNvSpPr>
            <a:spLocks noGrp="1"/>
          </p:cNvSpPr>
          <p:nvPr>
            <p:ph type="title"/>
          </p:nvPr>
        </p:nvSpPr>
        <p:spPr>
          <a:xfrm>
            <a:off x="0" y="0"/>
            <a:ext cx="12192000" cy="1426464"/>
          </a:xfrm>
        </p:spPr>
        <p:txBody>
          <a:bodyPr/>
          <a:lstStyle/>
          <a:p>
            <a:r>
              <a:rPr lang="en-US" sz="4000" dirty="0"/>
              <a:t>Boolean Logic Gates &amp; More Possibilities</a:t>
            </a:r>
          </a:p>
        </p:txBody>
      </p:sp>
      <p:pic>
        <p:nvPicPr>
          <p:cNvPr id="10" name="Picture 9">
            <a:extLst>
              <a:ext uri="{FF2B5EF4-FFF2-40B4-BE49-F238E27FC236}">
                <a16:creationId xmlns:a16="http://schemas.microsoft.com/office/drawing/2014/main" id="{9478A2B6-72C9-4D8A-AB6E-1C5A8ED18EED}"/>
              </a:ext>
            </a:extLst>
          </p:cNvPr>
          <p:cNvPicPr>
            <a:picLocks noChangeAspect="1"/>
          </p:cNvPicPr>
          <p:nvPr/>
        </p:nvPicPr>
        <p:blipFill>
          <a:blip r:embed="rId3"/>
          <a:stretch>
            <a:fillRect/>
          </a:stretch>
        </p:blipFill>
        <p:spPr>
          <a:xfrm>
            <a:off x="1041568" y="1679291"/>
            <a:ext cx="5742003" cy="4785000"/>
          </a:xfrm>
          <a:prstGeom prst="rect">
            <a:avLst/>
          </a:prstGeom>
        </p:spPr>
      </p:pic>
      <p:sp>
        <p:nvSpPr>
          <p:cNvPr id="5" name="Rectangle 4">
            <a:extLst>
              <a:ext uri="{FF2B5EF4-FFF2-40B4-BE49-F238E27FC236}">
                <a16:creationId xmlns:a16="http://schemas.microsoft.com/office/drawing/2014/main" id="{EC41ABB7-EDE2-46B0-82ED-B61E334CCADA}"/>
              </a:ext>
            </a:extLst>
          </p:cNvPr>
          <p:cNvSpPr/>
          <p:nvPr/>
        </p:nvSpPr>
        <p:spPr>
          <a:xfrm>
            <a:off x="7880609" y="2834629"/>
            <a:ext cx="609715" cy="609714"/>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653E9D7-3453-422A-95F1-31811D209560}"/>
              </a:ext>
            </a:extLst>
          </p:cNvPr>
          <p:cNvSpPr/>
          <p:nvPr/>
        </p:nvSpPr>
        <p:spPr>
          <a:xfrm>
            <a:off x="8490323" y="2834629"/>
            <a:ext cx="609715" cy="609714"/>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7B10BF27-5476-48ED-B062-E179CE627E99}"/>
              </a:ext>
            </a:extLst>
          </p:cNvPr>
          <p:cNvSpPr/>
          <p:nvPr/>
        </p:nvSpPr>
        <p:spPr>
          <a:xfrm>
            <a:off x="7880609" y="3444343"/>
            <a:ext cx="609715" cy="609714"/>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C5E07C48-A60A-41E4-B205-C2D7918EA1E2}"/>
              </a:ext>
            </a:extLst>
          </p:cNvPr>
          <p:cNvSpPr/>
          <p:nvPr/>
        </p:nvSpPr>
        <p:spPr>
          <a:xfrm>
            <a:off x="8490323" y="3444343"/>
            <a:ext cx="609715" cy="609714"/>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D5BD1DBC-D36D-4509-800E-BB211724BF22}"/>
              </a:ext>
            </a:extLst>
          </p:cNvPr>
          <p:cNvSpPr/>
          <p:nvPr/>
        </p:nvSpPr>
        <p:spPr>
          <a:xfrm>
            <a:off x="9146089" y="2834629"/>
            <a:ext cx="609715" cy="609714"/>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32172412-40B6-4C21-9160-C0F8E6F8807A}"/>
              </a:ext>
            </a:extLst>
          </p:cNvPr>
          <p:cNvSpPr/>
          <p:nvPr/>
        </p:nvSpPr>
        <p:spPr>
          <a:xfrm>
            <a:off x="9755804" y="2834629"/>
            <a:ext cx="609715" cy="60971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F4069C1-7DC9-424C-8E52-C459A1AFC436}"/>
              </a:ext>
            </a:extLst>
          </p:cNvPr>
          <p:cNvSpPr/>
          <p:nvPr/>
        </p:nvSpPr>
        <p:spPr>
          <a:xfrm>
            <a:off x="9146089" y="3444343"/>
            <a:ext cx="609715" cy="609714"/>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FD817D67-C6DB-47D7-84DF-AF75EF7AF2B2}"/>
              </a:ext>
            </a:extLst>
          </p:cNvPr>
          <p:cNvSpPr/>
          <p:nvPr/>
        </p:nvSpPr>
        <p:spPr>
          <a:xfrm>
            <a:off x="9755804" y="3444343"/>
            <a:ext cx="609715" cy="609714"/>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E2C0BD2-842A-4241-93D5-7D2A0BC48847}"/>
              </a:ext>
            </a:extLst>
          </p:cNvPr>
          <p:cNvSpPr/>
          <p:nvPr/>
        </p:nvSpPr>
        <p:spPr>
          <a:xfrm>
            <a:off x="7880609" y="4091737"/>
            <a:ext cx="609715" cy="60971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147CF4F0-361D-4430-88B8-682ED7853B44}"/>
              </a:ext>
            </a:extLst>
          </p:cNvPr>
          <p:cNvSpPr/>
          <p:nvPr/>
        </p:nvSpPr>
        <p:spPr>
          <a:xfrm>
            <a:off x="8490323" y="4091737"/>
            <a:ext cx="609715" cy="609714"/>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7A8620EA-C99B-4F33-9845-61E2CD11842C}"/>
              </a:ext>
            </a:extLst>
          </p:cNvPr>
          <p:cNvSpPr/>
          <p:nvPr/>
        </p:nvSpPr>
        <p:spPr>
          <a:xfrm>
            <a:off x="7880609" y="4688408"/>
            <a:ext cx="609715" cy="609714"/>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14CB7451-E690-4A5A-A5A8-28248DA86A07}"/>
              </a:ext>
            </a:extLst>
          </p:cNvPr>
          <p:cNvSpPr/>
          <p:nvPr/>
        </p:nvSpPr>
        <p:spPr>
          <a:xfrm>
            <a:off x="8490323" y="4688408"/>
            <a:ext cx="609715" cy="60971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4B436EC-2E1B-4E26-9F0E-C12A003247AE}"/>
              </a:ext>
            </a:extLst>
          </p:cNvPr>
          <p:cNvSpPr/>
          <p:nvPr/>
        </p:nvSpPr>
        <p:spPr>
          <a:xfrm>
            <a:off x="9146089" y="4091737"/>
            <a:ext cx="609715" cy="60971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5681C5AF-D371-418C-9F66-845A19E4F6BC}"/>
              </a:ext>
            </a:extLst>
          </p:cNvPr>
          <p:cNvSpPr/>
          <p:nvPr/>
        </p:nvSpPr>
        <p:spPr>
          <a:xfrm>
            <a:off x="9755804" y="4091737"/>
            <a:ext cx="609715" cy="60971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F667E767-0A79-49B1-9CDC-2185CDFF580C}"/>
              </a:ext>
            </a:extLst>
          </p:cNvPr>
          <p:cNvSpPr/>
          <p:nvPr/>
        </p:nvSpPr>
        <p:spPr>
          <a:xfrm>
            <a:off x="9146089" y="4688408"/>
            <a:ext cx="609715" cy="609714"/>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99DBDFB6-F612-4CFA-99B0-DCB444AA6DC9}"/>
              </a:ext>
            </a:extLst>
          </p:cNvPr>
          <p:cNvSpPr/>
          <p:nvPr/>
        </p:nvSpPr>
        <p:spPr>
          <a:xfrm>
            <a:off x="9755804" y="4688408"/>
            <a:ext cx="609715" cy="609714"/>
          </a:xfrm>
          <a:prstGeom prst="rect">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rial" panose="020B0604020202020204" pitchFamily="34" charset="0"/>
              <a:cs typeface="Arial" panose="020B0604020202020204" pitchFamily="34" charset="0"/>
            </a:endParaRPr>
          </a:p>
        </p:txBody>
      </p:sp>
      <p:pic>
        <p:nvPicPr>
          <p:cNvPr id="1028" name="Picture 4" descr="Paraboloid - Wikipedia">
            <a:extLst>
              <a:ext uri="{FF2B5EF4-FFF2-40B4-BE49-F238E27FC236}">
                <a16:creationId xmlns:a16="http://schemas.microsoft.com/office/drawing/2014/main" id="{B6374F85-FDE3-46DC-890D-4F3C11D691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75925" y="1890012"/>
            <a:ext cx="1579186" cy="135681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4ED3D8B8-8DAD-4C0F-8E9B-56288767C01F}"/>
              </a:ext>
            </a:extLst>
          </p:cNvPr>
          <p:cNvSpPr/>
          <p:nvPr/>
        </p:nvSpPr>
        <p:spPr>
          <a:xfrm>
            <a:off x="8466865" y="2423357"/>
            <a:ext cx="919168" cy="277485"/>
          </a:xfrm>
          <a:prstGeom prst="rect">
            <a:avLst/>
          </a:prstGeom>
        </p:spPr>
        <p:txBody>
          <a:bodyPr wrap="none">
            <a:spAutoFit/>
          </a:bodyPr>
          <a:lstStyle/>
          <a:p>
            <a:r>
              <a:rPr lang="en-US" b="1" dirty="0">
                <a:latin typeface="Arial" panose="020B0604020202020204" pitchFamily="34" charset="0"/>
                <a:cs typeface="Arial" panose="020B0604020202020204" pitchFamily="34" charset="0"/>
              </a:rPr>
              <a:t>Parabolic</a:t>
            </a:r>
          </a:p>
        </p:txBody>
      </p:sp>
      <p:sp>
        <p:nvSpPr>
          <p:cNvPr id="27" name="Rectangle 26">
            <a:extLst>
              <a:ext uri="{FF2B5EF4-FFF2-40B4-BE49-F238E27FC236}">
                <a16:creationId xmlns:a16="http://schemas.microsoft.com/office/drawing/2014/main" id="{291C3922-17EE-42E7-BB72-83369197354E}"/>
              </a:ext>
            </a:extLst>
          </p:cNvPr>
          <p:cNvSpPr/>
          <p:nvPr/>
        </p:nvSpPr>
        <p:spPr>
          <a:xfrm>
            <a:off x="8684590" y="5483775"/>
            <a:ext cx="1377300"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Hyperbolic</a:t>
            </a:r>
          </a:p>
        </p:txBody>
      </p:sp>
      <p:pic>
        <p:nvPicPr>
          <p:cNvPr id="1038" name="Picture 14" descr="Animated Hyperbolic Paraboloid">
            <a:extLst>
              <a:ext uri="{FF2B5EF4-FFF2-40B4-BE49-F238E27FC236}">
                <a16:creationId xmlns:a16="http://schemas.microsoft.com/office/drawing/2014/main" id="{D0CD32BC-2993-4C14-A7A7-B125BD7CD2D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82777" y="3803350"/>
            <a:ext cx="2377015" cy="2377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786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11215"/>
          </a:xfrm>
        </p:spPr>
        <p:txBody>
          <a:bodyPr/>
          <a:lstStyle/>
          <a:p>
            <a:r>
              <a:rPr lang="en-US" sz="4400" dirty="0"/>
              <a:t>XOR Gate as Example of Logic Operations</a:t>
            </a:r>
          </a:p>
        </p:txBody>
      </p:sp>
      <p:pic>
        <p:nvPicPr>
          <p:cNvPr id="4" name="Picture 3"/>
          <p:cNvPicPr>
            <a:picLocks noChangeAspect="1"/>
          </p:cNvPicPr>
          <p:nvPr/>
        </p:nvPicPr>
        <p:blipFill>
          <a:blip r:embed="rId2"/>
          <a:stretch>
            <a:fillRect/>
          </a:stretch>
        </p:blipFill>
        <p:spPr>
          <a:xfrm>
            <a:off x="3214688" y="1603645"/>
            <a:ext cx="8677275" cy="4400550"/>
          </a:xfrm>
          <a:prstGeom prst="rect">
            <a:avLst/>
          </a:prstGeom>
        </p:spPr>
      </p:pic>
      <p:sp>
        <p:nvSpPr>
          <p:cNvPr id="5" name="Rectangle 4"/>
          <p:cNvSpPr/>
          <p:nvPr/>
        </p:nvSpPr>
        <p:spPr>
          <a:xfrm>
            <a:off x="5432695" y="6214227"/>
            <a:ext cx="6536987" cy="400110"/>
          </a:xfrm>
          <a:prstGeom prst="rect">
            <a:avLst/>
          </a:prstGeom>
        </p:spPr>
        <p:txBody>
          <a:bodyPr wrap="square">
            <a:spAutoFit/>
          </a:bodyPr>
          <a:lstStyle/>
          <a:p>
            <a:pPr algn="r"/>
            <a:r>
              <a:rPr lang="en-US" sz="2000" dirty="0">
                <a:hlinkClick r:id="rId3"/>
              </a:rPr>
              <a:t>https://www.youtube.com/watch?v=kNPGXgzxoHw</a:t>
            </a:r>
            <a:r>
              <a:rPr lang="en-US" sz="2000" dirty="0"/>
              <a:t> </a:t>
            </a:r>
          </a:p>
        </p:txBody>
      </p:sp>
      <p:pic>
        <p:nvPicPr>
          <p:cNvPr id="3" name="Picture 2"/>
          <p:cNvPicPr>
            <a:picLocks noChangeAspect="1"/>
          </p:cNvPicPr>
          <p:nvPr/>
        </p:nvPicPr>
        <p:blipFill>
          <a:blip r:embed="rId4"/>
          <a:stretch>
            <a:fillRect/>
          </a:stretch>
        </p:blipFill>
        <p:spPr>
          <a:xfrm>
            <a:off x="243927" y="1685756"/>
            <a:ext cx="2998294" cy="2705438"/>
          </a:xfrm>
          <a:prstGeom prst="rect">
            <a:avLst/>
          </a:prstGeom>
        </p:spPr>
      </p:pic>
    </p:spTree>
    <p:extLst>
      <p:ext uri="{BB962C8B-B14F-4D97-AF65-F5344CB8AC3E}">
        <p14:creationId xmlns:p14="http://schemas.microsoft.com/office/powerpoint/2010/main" val="287498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Research Question &amp; De Morgan Law</a:t>
            </a:r>
          </a:p>
        </p:txBody>
      </p:sp>
      <p:pic>
        <p:nvPicPr>
          <p:cNvPr id="1026" name="Picture 2" descr="GuideOCom: De Morgan's Laws | Venn Diagrams | Proofs Maths | S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4860" y="1548054"/>
            <a:ext cx="6960099" cy="523592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45973" y="1744802"/>
            <a:ext cx="4641011" cy="2308324"/>
          </a:xfrm>
          <a:prstGeom prst="rect">
            <a:avLst/>
          </a:prstGeom>
        </p:spPr>
        <p:txBody>
          <a:bodyPr wrap="square">
            <a:spAutoFit/>
          </a:bodyPr>
          <a:lstStyle/>
          <a:p>
            <a:r>
              <a:rPr lang="en-US" altLang="zh-CN" sz="1800" b="1" dirty="0">
                <a:solidFill>
                  <a:srgbClr val="FF0000"/>
                </a:solidFill>
                <a:latin typeface="Arial" panose="020B0604020202020204" pitchFamily="34" charset="0"/>
                <a:ea typeface="DengXian" panose="02010600030101010101" pitchFamily="2" charset="-122"/>
                <a:cs typeface="Arial" panose="020B0604020202020204" pitchFamily="34" charset="0"/>
              </a:rPr>
              <a:t>While classic studies proved that wide networks allow universal approximation, recent research and successes of deep learning demonstrate the power</a:t>
            </a:r>
            <a:r>
              <a:rPr lang="zh-CN" altLang="en-US" sz="1800" b="1" dirty="0">
                <a:solidFill>
                  <a:srgbClr val="FF0000"/>
                </a:solidFill>
                <a:latin typeface="Arial" panose="020B0604020202020204" pitchFamily="34" charset="0"/>
                <a:ea typeface="DengXian" panose="02010600030101010101" pitchFamily="2" charset="-122"/>
                <a:cs typeface="Arial" panose="020B0604020202020204" pitchFamily="34" charset="0"/>
              </a:rPr>
              <a:t> </a:t>
            </a:r>
            <a:r>
              <a:rPr lang="en-US" altLang="zh-CN" sz="1800" b="1" dirty="0">
                <a:solidFill>
                  <a:srgbClr val="FF0000"/>
                </a:solidFill>
                <a:latin typeface="Arial" panose="020B0604020202020204" pitchFamily="34" charset="0"/>
                <a:ea typeface="DengXian" panose="02010600030101010101" pitchFamily="2" charset="-122"/>
                <a:cs typeface="Arial" panose="020B0604020202020204" pitchFamily="34" charset="0"/>
              </a:rPr>
              <a:t>of the network depth. Based on a symmetric consideration, we ask</a:t>
            </a:r>
            <a:r>
              <a:rPr lang="zh-CN" altLang="en-US" sz="1800" b="1" dirty="0">
                <a:solidFill>
                  <a:srgbClr val="FF0000"/>
                </a:solidFill>
                <a:latin typeface="Arial" panose="020B0604020202020204" pitchFamily="34" charset="0"/>
                <a:ea typeface="DengXian" panose="02010600030101010101" pitchFamily="2" charset="-122"/>
                <a:cs typeface="Arial" panose="020B0604020202020204" pitchFamily="34" charset="0"/>
              </a:rPr>
              <a:t> </a:t>
            </a:r>
            <a:r>
              <a:rPr lang="en-US" altLang="zh-CN" sz="1800" b="1" dirty="0">
                <a:solidFill>
                  <a:srgbClr val="FF0000"/>
                </a:solidFill>
                <a:latin typeface="Arial" panose="020B0604020202020204" pitchFamily="34" charset="0"/>
                <a:ea typeface="DengXian" panose="02010600030101010101" pitchFamily="2" charset="-122"/>
                <a:cs typeface="Arial" panose="020B0604020202020204" pitchFamily="34" charset="0"/>
              </a:rPr>
              <a:t>if the</a:t>
            </a:r>
            <a:r>
              <a:rPr lang="zh-CN" altLang="en-US" sz="1800" b="1" dirty="0">
                <a:solidFill>
                  <a:srgbClr val="FF0000"/>
                </a:solidFill>
                <a:latin typeface="Arial" panose="020B0604020202020204" pitchFamily="34" charset="0"/>
                <a:ea typeface="DengXian" panose="02010600030101010101" pitchFamily="2" charset="-122"/>
                <a:cs typeface="Arial" panose="020B0604020202020204" pitchFamily="34" charset="0"/>
              </a:rPr>
              <a:t> </a:t>
            </a:r>
            <a:r>
              <a:rPr lang="en-US" altLang="zh-CN" sz="1800" b="1" dirty="0">
                <a:solidFill>
                  <a:srgbClr val="FF0000"/>
                </a:solidFill>
                <a:latin typeface="Arial" panose="020B0604020202020204" pitchFamily="34" charset="0"/>
                <a:ea typeface="DengXian" panose="02010600030101010101" pitchFamily="2" charset="-122"/>
                <a:cs typeface="Arial" panose="020B0604020202020204" pitchFamily="34" charset="0"/>
              </a:rPr>
              <a:t>design of artificial neural networks should have a directional preference?</a:t>
            </a:r>
            <a:endParaRPr lang="en-US" sz="1800" b="1" dirty="0">
              <a:solidFill>
                <a:srgbClr val="FF0000"/>
              </a:solidFill>
              <a:latin typeface="Arial" panose="020B0604020202020204" pitchFamily="34" charset="0"/>
              <a:cs typeface="Arial" panose="020B0604020202020204" pitchFamily="34" charset="0"/>
            </a:endParaRPr>
          </a:p>
        </p:txBody>
      </p:sp>
      <p:pic>
        <p:nvPicPr>
          <p:cNvPr id="3" name="Picture 2" descr="Lectures On Sets 3 (video lessons, examples and solutions)">
            <a:extLst>
              <a:ext uri="{FF2B5EF4-FFF2-40B4-BE49-F238E27FC236}">
                <a16:creationId xmlns:a16="http://schemas.microsoft.com/office/drawing/2014/main" id="{846358AB-B647-4B53-9A4B-D1C1E32C5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030" y="4220527"/>
            <a:ext cx="4706898" cy="256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005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173569-9E6B-4B53-926F-B75CDE8CA1AA}"/>
              </a:ext>
            </a:extLst>
          </p:cNvPr>
          <p:cNvPicPr>
            <a:picLocks noChangeAspect="1"/>
          </p:cNvPicPr>
          <p:nvPr/>
        </p:nvPicPr>
        <p:blipFill>
          <a:blip r:embed="rId3"/>
          <a:stretch>
            <a:fillRect/>
          </a:stretch>
        </p:blipFill>
        <p:spPr>
          <a:xfrm>
            <a:off x="5338720" y="5566055"/>
            <a:ext cx="6882066" cy="817727"/>
          </a:xfrm>
          <a:prstGeom prst="rect">
            <a:avLst/>
          </a:prstGeom>
        </p:spPr>
      </p:pic>
      <p:sp>
        <p:nvSpPr>
          <p:cNvPr id="2" name="Title 1"/>
          <p:cNvSpPr>
            <a:spLocks noGrp="1"/>
          </p:cNvSpPr>
          <p:nvPr>
            <p:ph type="title"/>
          </p:nvPr>
        </p:nvSpPr>
        <p:spPr/>
        <p:txBody>
          <a:bodyPr/>
          <a:lstStyle/>
          <a:p>
            <a:r>
              <a:rPr lang="en-US" sz="4000" dirty="0"/>
              <a:t>Quasi-Duality / Equivalence of Width &amp; Depth</a:t>
            </a:r>
          </a:p>
        </p:txBody>
      </p:sp>
      <p:pic>
        <p:nvPicPr>
          <p:cNvPr id="6" name="Picture 5"/>
          <p:cNvPicPr>
            <a:picLocks noChangeAspect="1"/>
          </p:cNvPicPr>
          <p:nvPr/>
        </p:nvPicPr>
        <p:blipFill>
          <a:blip r:embed="rId4"/>
          <a:stretch>
            <a:fillRect/>
          </a:stretch>
        </p:blipFill>
        <p:spPr>
          <a:xfrm>
            <a:off x="3707495" y="1479510"/>
            <a:ext cx="7936958" cy="585515"/>
          </a:xfrm>
          <a:prstGeom prst="rect">
            <a:avLst/>
          </a:prstGeom>
        </p:spPr>
      </p:pic>
      <p:sp>
        <p:nvSpPr>
          <p:cNvPr id="8" name="TextBox 7"/>
          <p:cNvSpPr txBox="1"/>
          <p:nvPr/>
        </p:nvSpPr>
        <p:spPr>
          <a:xfrm>
            <a:off x="279133" y="1502179"/>
            <a:ext cx="3612147" cy="523220"/>
          </a:xfrm>
          <a:prstGeom prst="rect">
            <a:avLst/>
          </a:prstGeom>
          <a:noFill/>
        </p:spPr>
        <p:txBody>
          <a:bodyPr wrap="square" rtlCol="0">
            <a:spAutoFit/>
          </a:bodyPr>
          <a:lstStyle/>
          <a:p>
            <a:r>
              <a:rPr lang="en-US" sz="2800" b="1" dirty="0">
                <a:solidFill>
                  <a:srgbClr val="FF0000"/>
                </a:solidFill>
                <a:latin typeface="Arial" panose="020B0604020202020204" pitchFamily="34" charset="0"/>
                <a:cs typeface="Arial" panose="020B0604020202020204" pitchFamily="34" charset="0"/>
              </a:rPr>
              <a:t>De Morgan’s Law:</a:t>
            </a:r>
          </a:p>
        </p:txBody>
      </p:sp>
      <p:grpSp>
        <p:nvGrpSpPr>
          <p:cNvPr id="12" name="Group 11"/>
          <p:cNvGrpSpPr/>
          <p:nvPr/>
        </p:nvGrpSpPr>
        <p:grpSpPr>
          <a:xfrm>
            <a:off x="306289" y="2130079"/>
            <a:ext cx="5736301" cy="4057048"/>
            <a:chOff x="4531943" y="1113795"/>
            <a:chExt cx="7149282" cy="5056391"/>
          </a:xfrm>
        </p:grpSpPr>
        <p:sp>
          <p:nvSpPr>
            <p:cNvPr id="13" name="Rectangle 12">
              <a:extLst>
                <a:ext uri="{FF2B5EF4-FFF2-40B4-BE49-F238E27FC236}">
                  <a16:creationId xmlns:a16="http://schemas.microsoft.com/office/drawing/2014/main" id="{8855ECE8-9CF6-4C86-B6C8-FD0F2464752A}"/>
                </a:ext>
              </a:extLst>
            </p:cNvPr>
            <p:cNvSpPr/>
            <p:nvPr/>
          </p:nvSpPr>
          <p:spPr>
            <a:xfrm>
              <a:off x="5999865" y="4767630"/>
              <a:ext cx="244810" cy="231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4BE2A89-EB59-4DA5-A025-51ECBF2E0ED3}"/>
                </a:ext>
              </a:extLst>
            </p:cNvPr>
            <p:cNvSpPr/>
            <p:nvPr/>
          </p:nvSpPr>
          <p:spPr>
            <a:xfrm>
              <a:off x="6382175" y="4767630"/>
              <a:ext cx="244810" cy="231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B66423A3-D066-4D14-AD7E-9EAB55543C80}"/>
                </a:ext>
              </a:extLst>
            </p:cNvPr>
            <p:cNvSpPr/>
            <p:nvPr/>
          </p:nvSpPr>
          <p:spPr>
            <a:xfrm>
              <a:off x="6764485" y="4767630"/>
              <a:ext cx="244810" cy="231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5B38E15B-D5E8-4C4A-8DDB-9B5A99DA9440}"/>
                </a:ext>
              </a:extLst>
            </p:cNvPr>
            <p:cNvSpPr/>
            <p:nvPr/>
          </p:nvSpPr>
          <p:spPr>
            <a:xfrm>
              <a:off x="7146796" y="4767630"/>
              <a:ext cx="244810" cy="231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1E15243B-954D-4D9C-A087-D1CAB89C4C1F}"/>
                </a:ext>
              </a:extLst>
            </p:cNvPr>
            <p:cNvSpPr/>
            <p:nvPr/>
          </p:nvSpPr>
          <p:spPr>
            <a:xfrm>
              <a:off x="7529106" y="4767630"/>
              <a:ext cx="244810" cy="231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0BBE0459-199A-43A3-8253-86D5E2CD5FF8}"/>
                </a:ext>
              </a:extLst>
            </p:cNvPr>
            <p:cNvSpPr/>
            <p:nvPr/>
          </p:nvSpPr>
          <p:spPr>
            <a:xfrm>
              <a:off x="7911416" y="4775365"/>
              <a:ext cx="244810" cy="231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0A30ABE7-5AA6-449C-9754-2A3B358F6FB7}"/>
                </a:ext>
              </a:extLst>
            </p:cNvPr>
            <p:cNvSpPr/>
            <p:nvPr/>
          </p:nvSpPr>
          <p:spPr>
            <a:xfrm>
              <a:off x="5617554" y="4775365"/>
              <a:ext cx="244810" cy="231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3AB6A605-05C3-46BD-93EB-6996ABB81A1D}"/>
                </a:ext>
              </a:extLst>
            </p:cNvPr>
            <p:cNvSpPr/>
            <p:nvPr/>
          </p:nvSpPr>
          <p:spPr>
            <a:xfrm>
              <a:off x="6813416" y="4320839"/>
              <a:ext cx="132788" cy="12746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037EB625-D033-4381-BC42-376BBBABDA52}"/>
                </a:ext>
              </a:extLst>
            </p:cNvPr>
            <p:cNvSpPr/>
            <p:nvPr/>
          </p:nvSpPr>
          <p:spPr>
            <a:xfrm rot="826646">
              <a:off x="6804011" y="5184597"/>
              <a:ext cx="132788" cy="12746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22" name="Straight Arrow Connector 74">
              <a:extLst>
                <a:ext uri="{FF2B5EF4-FFF2-40B4-BE49-F238E27FC236}">
                  <a16:creationId xmlns:a16="http://schemas.microsoft.com/office/drawing/2014/main" id="{D357AEDE-0723-4D8D-9123-C60EC32C1435}"/>
                </a:ext>
              </a:extLst>
            </p:cNvPr>
            <p:cNvCxnSpPr>
              <a:cxnSpLocks/>
              <a:stCxn id="20" idx="4"/>
              <a:endCxn id="19" idx="0"/>
            </p:cNvCxnSpPr>
            <p:nvPr/>
          </p:nvCxnSpPr>
          <p:spPr>
            <a:xfrm flipH="1">
              <a:off x="5739959" y="4448299"/>
              <a:ext cx="1139851" cy="3270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74">
              <a:extLst>
                <a:ext uri="{FF2B5EF4-FFF2-40B4-BE49-F238E27FC236}">
                  <a16:creationId xmlns:a16="http://schemas.microsoft.com/office/drawing/2014/main" id="{15884AB5-B288-41D7-BC8F-F45A5C62AE7F}"/>
                </a:ext>
              </a:extLst>
            </p:cNvPr>
            <p:cNvCxnSpPr>
              <a:cxnSpLocks/>
              <a:stCxn id="20" idx="4"/>
              <a:endCxn id="13" idx="0"/>
            </p:cNvCxnSpPr>
            <p:nvPr/>
          </p:nvCxnSpPr>
          <p:spPr>
            <a:xfrm flipH="1">
              <a:off x="6122270" y="4448299"/>
              <a:ext cx="757540" cy="31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74">
              <a:extLst>
                <a:ext uri="{FF2B5EF4-FFF2-40B4-BE49-F238E27FC236}">
                  <a16:creationId xmlns:a16="http://schemas.microsoft.com/office/drawing/2014/main" id="{8C600FC0-1276-491D-AF9B-1D43DCFB0D11}"/>
                </a:ext>
              </a:extLst>
            </p:cNvPr>
            <p:cNvCxnSpPr>
              <a:cxnSpLocks/>
              <a:stCxn id="20" idx="4"/>
              <a:endCxn id="14" idx="0"/>
            </p:cNvCxnSpPr>
            <p:nvPr/>
          </p:nvCxnSpPr>
          <p:spPr>
            <a:xfrm flipH="1">
              <a:off x="6504580" y="4448299"/>
              <a:ext cx="375230" cy="31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74">
              <a:extLst>
                <a:ext uri="{FF2B5EF4-FFF2-40B4-BE49-F238E27FC236}">
                  <a16:creationId xmlns:a16="http://schemas.microsoft.com/office/drawing/2014/main" id="{F8376DF3-20DF-477B-A58C-0E501BC3E7E7}"/>
                </a:ext>
              </a:extLst>
            </p:cNvPr>
            <p:cNvCxnSpPr>
              <a:cxnSpLocks/>
              <a:stCxn id="20" idx="4"/>
              <a:endCxn id="15" idx="0"/>
            </p:cNvCxnSpPr>
            <p:nvPr/>
          </p:nvCxnSpPr>
          <p:spPr>
            <a:xfrm>
              <a:off x="6879810" y="4448299"/>
              <a:ext cx="7080" cy="31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74">
              <a:extLst>
                <a:ext uri="{FF2B5EF4-FFF2-40B4-BE49-F238E27FC236}">
                  <a16:creationId xmlns:a16="http://schemas.microsoft.com/office/drawing/2014/main" id="{070571BD-B877-4E8E-9112-BB05688CFBFE}"/>
                </a:ext>
              </a:extLst>
            </p:cNvPr>
            <p:cNvCxnSpPr>
              <a:cxnSpLocks/>
              <a:stCxn id="20" idx="4"/>
              <a:endCxn id="16" idx="0"/>
            </p:cNvCxnSpPr>
            <p:nvPr/>
          </p:nvCxnSpPr>
          <p:spPr>
            <a:xfrm>
              <a:off x="6879810" y="4448299"/>
              <a:ext cx="389391" cy="31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74">
              <a:extLst>
                <a:ext uri="{FF2B5EF4-FFF2-40B4-BE49-F238E27FC236}">
                  <a16:creationId xmlns:a16="http://schemas.microsoft.com/office/drawing/2014/main" id="{58666239-D781-4A95-B089-5E9FABE61C3D}"/>
                </a:ext>
              </a:extLst>
            </p:cNvPr>
            <p:cNvCxnSpPr>
              <a:cxnSpLocks/>
              <a:stCxn id="20" idx="4"/>
              <a:endCxn id="17" idx="0"/>
            </p:cNvCxnSpPr>
            <p:nvPr/>
          </p:nvCxnSpPr>
          <p:spPr>
            <a:xfrm>
              <a:off x="6879810" y="4448299"/>
              <a:ext cx="771701" cy="3193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74">
              <a:extLst>
                <a:ext uri="{FF2B5EF4-FFF2-40B4-BE49-F238E27FC236}">
                  <a16:creationId xmlns:a16="http://schemas.microsoft.com/office/drawing/2014/main" id="{B8294A82-DDD7-40E1-8604-1991A66D82B3}"/>
                </a:ext>
              </a:extLst>
            </p:cNvPr>
            <p:cNvCxnSpPr>
              <a:cxnSpLocks/>
              <a:stCxn id="20" idx="4"/>
              <a:endCxn id="18" idx="0"/>
            </p:cNvCxnSpPr>
            <p:nvPr/>
          </p:nvCxnSpPr>
          <p:spPr>
            <a:xfrm>
              <a:off x="6879810" y="4448299"/>
              <a:ext cx="1154011" cy="3270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74">
              <a:extLst>
                <a:ext uri="{FF2B5EF4-FFF2-40B4-BE49-F238E27FC236}">
                  <a16:creationId xmlns:a16="http://schemas.microsoft.com/office/drawing/2014/main" id="{40BC831A-8688-43CB-BE2E-9EE4119DE208}"/>
                </a:ext>
              </a:extLst>
            </p:cNvPr>
            <p:cNvCxnSpPr>
              <a:cxnSpLocks/>
              <a:stCxn id="19" idx="2"/>
              <a:endCxn id="21" idx="0"/>
            </p:cNvCxnSpPr>
            <p:nvPr/>
          </p:nvCxnSpPr>
          <p:spPr>
            <a:xfrm>
              <a:off x="5739959" y="5006856"/>
              <a:ext cx="1145623" cy="1795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74">
              <a:extLst>
                <a:ext uri="{FF2B5EF4-FFF2-40B4-BE49-F238E27FC236}">
                  <a16:creationId xmlns:a16="http://schemas.microsoft.com/office/drawing/2014/main" id="{F2702840-6DA4-44E8-ACC1-0A6D7DEC4BDA}"/>
                </a:ext>
              </a:extLst>
            </p:cNvPr>
            <p:cNvCxnSpPr>
              <a:cxnSpLocks/>
              <a:stCxn id="13" idx="2"/>
              <a:endCxn id="21" idx="0"/>
            </p:cNvCxnSpPr>
            <p:nvPr/>
          </p:nvCxnSpPr>
          <p:spPr>
            <a:xfrm>
              <a:off x="6122270" y="4999121"/>
              <a:ext cx="763313" cy="1873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74">
              <a:extLst>
                <a:ext uri="{FF2B5EF4-FFF2-40B4-BE49-F238E27FC236}">
                  <a16:creationId xmlns:a16="http://schemas.microsoft.com/office/drawing/2014/main" id="{7BDA4A6A-27CC-49A6-8D07-3957536E3BF1}"/>
                </a:ext>
              </a:extLst>
            </p:cNvPr>
            <p:cNvCxnSpPr>
              <a:cxnSpLocks/>
              <a:stCxn id="14" idx="2"/>
              <a:endCxn id="21" idx="0"/>
            </p:cNvCxnSpPr>
            <p:nvPr/>
          </p:nvCxnSpPr>
          <p:spPr>
            <a:xfrm>
              <a:off x="6504580" y="4999121"/>
              <a:ext cx="381002" cy="1873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74">
              <a:extLst>
                <a:ext uri="{FF2B5EF4-FFF2-40B4-BE49-F238E27FC236}">
                  <a16:creationId xmlns:a16="http://schemas.microsoft.com/office/drawing/2014/main" id="{57CFC18D-F43F-4526-BAD4-9B3DD5FE44A0}"/>
                </a:ext>
              </a:extLst>
            </p:cNvPr>
            <p:cNvCxnSpPr>
              <a:cxnSpLocks/>
              <a:stCxn id="15" idx="2"/>
              <a:endCxn id="21" idx="0"/>
            </p:cNvCxnSpPr>
            <p:nvPr/>
          </p:nvCxnSpPr>
          <p:spPr>
            <a:xfrm flipH="1">
              <a:off x="6885582" y="4999121"/>
              <a:ext cx="1308" cy="1873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74">
              <a:extLst>
                <a:ext uri="{FF2B5EF4-FFF2-40B4-BE49-F238E27FC236}">
                  <a16:creationId xmlns:a16="http://schemas.microsoft.com/office/drawing/2014/main" id="{7FE5FB8E-507D-4F62-BFFC-FCA83DAADD2C}"/>
                </a:ext>
              </a:extLst>
            </p:cNvPr>
            <p:cNvCxnSpPr>
              <a:cxnSpLocks/>
              <a:stCxn id="16" idx="2"/>
              <a:endCxn id="21" idx="0"/>
            </p:cNvCxnSpPr>
            <p:nvPr/>
          </p:nvCxnSpPr>
          <p:spPr>
            <a:xfrm flipH="1">
              <a:off x="6885582" y="4999121"/>
              <a:ext cx="383618" cy="1873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74">
              <a:extLst>
                <a:ext uri="{FF2B5EF4-FFF2-40B4-BE49-F238E27FC236}">
                  <a16:creationId xmlns:a16="http://schemas.microsoft.com/office/drawing/2014/main" id="{E3DE1B76-69FD-4FC2-BFF9-77D97E950935}"/>
                </a:ext>
              </a:extLst>
            </p:cNvPr>
            <p:cNvCxnSpPr>
              <a:cxnSpLocks/>
              <a:stCxn id="17" idx="2"/>
              <a:endCxn id="21" idx="1"/>
            </p:cNvCxnSpPr>
            <p:nvPr/>
          </p:nvCxnSpPr>
          <p:spPr>
            <a:xfrm flipH="1">
              <a:off x="6835540" y="4999121"/>
              <a:ext cx="815970" cy="1942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74">
              <a:extLst>
                <a:ext uri="{FF2B5EF4-FFF2-40B4-BE49-F238E27FC236}">
                  <a16:creationId xmlns:a16="http://schemas.microsoft.com/office/drawing/2014/main" id="{9C540468-B771-4F52-9307-420D23BC1981}"/>
                </a:ext>
              </a:extLst>
            </p:cNvPr>
            <p:cNvCxnSpPr>
              <a:cxnSpLocks/>
              <a:stCxn id="18" idx="2"/>
              <a:endCxn id="21" idx="0"/>
            </p:cNvCxnSpPr>
            <p:nvPr/>
          </p:nvCxnSpPr>
          <p:spPr>
            <a:xfrm flipH="1">
              <a:off x="6885582" y="5006856"/>
              <a:ext cx="1148239" cy="1795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4D83734D-CE01-4FAE-B292-CA65BE738200}"/>
                </a:ext>
              </a:extLst>
            </p:cNvPr>
            <p:cNvSpPr/>
            <p:nvPr/>
          </p:nvSpPr>
          <p:spPr>
            <a:xfrm>
              <a:off x="8276308" y="1861024"/>
              <a:ext cx="244810" cy="231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BC9403F1-D701-439C-910A-7ADEDCA430F6}"/>
                </a:ext>
              </a:extLst>
            </p:cNvPr>
            <p:cNvSpPr/>
            <p:nvPr/>
          </p:nvSpPr>
          <p:spPr>
            <a:xfrm>
              <a:off x="8658618" y="1861024"/>
              <a:ext cx="244810" cy="231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38" name="Rectangle 37">
              <a:extLst>
                <a:ext uri="{FF2B5EF4-FFF2-40B4-BE49-F238E27FC236}">
                  <a16:creationId xmlns:a16="http://schemas.microsoft.com/office/drawing/2014/main" id="{A6FE1BF8-DD59-4D45-B221-98F7DA88128E}"/>
                </a:ext>
              </a:extLst>
            </p:cNvPr>
            <p:cNvSpPr/>
            <p:nvPr/>
          </p:nvSpPr>
          <p:spPr>
            <a:xfrm>
              <a:off x="9040928" y="1861024"/>
              <a:ext cx="244810" cy="231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787C6E85-7ADA-4840-80AD-CC03A44A4F24}"/>
                </a:ext>
              </a:extLst>
            </p:cNvPr>
            <p:cNvSpPr/>
            <p:nvPr/>
          </p:nvSpPr>
          <p:spPr>
            <a:xfrm>
              <a:off x="9423239" y="1861024"/>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A232A973-39E1-478E-9AA1-F45CF285E504}"/>
                </a:ext>
              </a:extLst>
            </p:cNvPr>
            <p:cNvSpPr/>
            <p:nvPr/>
          </p:nvSpPr>
          <p:spPr>
            <a:xfrm>
              <a:off x="9423034" y="2189987"/>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A62FCB6A-ED96-4875-B987-3BDB0966F6AE}"/>
                </a:ext>
              </a:extLst>
            </p:cNvPr>
            <p:cNvSpPr/>
            <p:nvPr/>
          </p:nvSpPr>
          <p:spPr>
            <a:xfrm>
              <a:off x="9420688" y="2533637"/>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42" name="Rectangle 41">
              <a:extLst>
                <a:ext uri="{FF2B5EF4-FFF2-40B4-BE49-F238E27FC236}">
                  <a16:creationId xmlns:a16="http://schemas.microsoft.com/office/drawing/2014/main" id="{7D3BAB6E-ECF2-40F0-BB40-AD51851A42D7}"/>
                </a:ext>
              </a:extLst>
            </p:cNvPr>
            <p:cNvSpPr/>
            <p:nvPr/>
          </p:nvSpPr>
          <p:spPr>
            <a:xfrm>
              <a:off x="7893997" y="1868758"/>
              <a:ext cx="244810" cy="231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43" name="Oval 42">
              <a:extLst>
                <a:ext uri="{FF2B5EF4-FFF2-40B4-BE49-F238E27FC236}">
                  <a16:creationId xmlns:a16="http://schemas.microsoft.com/office/drawing/2014/main" id="{305A8DC6-D1C1-495F-81DF-1B90F81FB7B9}"/>
                </a:ext>
              </a:extLst>
            </p:cNvPr>
            <p:cNvSpPr/>
            <p:nvPr/>
          </p:nvSpPr>
          <p:spPr>
            <a:xfrm>
              <a:off x="8714994" y="1506036"/>
              <a:ext cx="132788" cy="12746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44" name="Straight Arrow Connector 74">
              <a:extLst>
                <a:ext uri="{FF2B5EF4-FFF2-40B4-BE49-F238E27FC236}">
                  <a16:creationId xmlns:a16="http://schemas.microsoft.com/office/drawing/2014/main" id="{68CA6A6E-5B91-4BF3-9024-F6359022D12E}"/>
                </a:ext>
              </a:extLst>
            </p:cNvPr>
            <p:cNvCxnSpPr>
              <a:cxnSpLocks/>
              <a:stCxn id="43" idx="4"/>
              <a:endCxn id="42" idx="0"/>
            </p:cNvCxnSpPr>
            <p:nvPr/>
          </p:nvCxnSpPr>
          <p:spPr>
            <a:xfrm flipH="1">
              <a:off x="8016402" y="1633496"/>
              <a:ext cx="764986" cy="23526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74">
              <a:extLst>
                <a:ext uri="{FF2B5EF4-FFF2-40B4-BE49-F238E27FC236}">
                  <a16:creationId xmlns:a16="http://schemas.microsoft.com/office/drawing/2014/main" id="{D52A93F7-7A9D-4515-96C8-4E87E45B2435}"/>
                </a:ext>
              </a:extLst>
            </p:cNvPr>
            <p:cNvCxnSpPr>
              <a:cxnSpLocks/>
              <a:stCxn id="43" idx="4"/>
              <a:endCxn id="36" idx="0"/>
            </p:cNvCxnSpPr>
            <p:nvPr/>
          </p:nvCxnSpPr>
          <p:spPr>
            <a:xfrm flipH="1">
              <a:off x="8398713" y="1633496"/>
              <a:ext cx="382675" cy="2275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74">
              <a:extLst>
                <a:ext uri="{FF2B5EF4-FFF2-40B4-BE49-F238E27FC236}">
                  <a16:creationId xmlns:a16="http://schemas.microsoft.com/office/drawing/2014/main" id="{D16BEBE6-837D-4824-9ABA-33C4F915C557}"/>
                </a:ext>
              </a:extLst>
            </p:cNvPr>
            <p:cNvCxnSpPr>
              <a:cxnSpLocks/>
              <a:stCxn id="43" idx="4"/>
              <a:endCxn id="37" idx="0"/>
            </p:cNvCxnSpPr>
            <p:nvPr/>
          </p:nvCxnSpPr>
          <p:spPr>
            <a:xfrm flipH="1">
              <a:off x="8781023" y="1633496"/>
              <a:ext cx="365" cy="2275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74">
              <a:extLst>
                <a:ext uri="{FF2B5EF4-FFF2-40B4-BE49-F238E27FC236}">
                  <a16:creationId xmlns:a16="http://schemas.microsoft.com/office/drawing/2014/main" id="{A1396842-4FBD-47A2-A7A4-E6FAAE7A78B4}"/>
                </a:ext>
              </a:extLst>
            </p:cNvPr>
            <p:cNvCxnSpPr>
              <a:cxnSpLocks/>
              <a:stCxn id="43" idx="4"/>
              <a:endCxn id="38" idx="0"/>
            </p:cNvCxnSpPr>
            <p:nvPr/>
          </p:nvCxnSpPr>
          <p:spPr>
            <a:xfrm>
              <a:off x="8781388" y="1633496"/>
              <a:ext cx="381945" cy="2275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74">
              <a:extLst>
                <a:ext uri="{FF2B5EF4-FFF2-40B4-BE49-F238E27FC236}">
                  <a16:creationId xmlns:a16="http://schemas.microsoft.com/office/drawing/2014/main" id="{80DC2375-8DD5-42F9-A9A0-7B10263EB3F7}"/>
                </a:ext>
              </a:extLst>
            </p:cNvPr>
            <p:cNvCxnSpPr>
              <a:cxnSpLocks/>
              <a:stCxn id="43" idx="4"/>
              <a:endCxn id="39" idx="0"/>
            </p:cNvCxnSpPr>
            <p:nvPr/>
          </p:nvCxnSpPr>
          <p:spPr>
            <a:xfrm>
              <a:off x="8781388" y="1633496"/>
              <a:ext cx="764255" cy="2275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74">
              <a:extLst>
                <a:ext uri="{FF2B5EF4-FFF2-40B4-BE49-F238E27FC236}">
                  <a16:creationId xmlns:a16="http://schemas.microsoft.com/office/drawing/2014/main" id="{50EBE07C-743C-4B59-8D82-0288DEF2932F}"/>
                </a:ext>
              </a:extLst>
            </p:cNvPr>
            <p:cNvCxnSpPr>
              <a:cxnSpLocks/>
              <a:stCxn id="39" idx="2"/>
              <a:endCxn id="40" idx="0"/>
            </p:cNvCxnSpPr>
            <p:nvPr/>
          </p:nvCxnSpPr>
          <p:spPr>
            <a:xfrm flipH="1">
              <a:off x="9545439" y="2092515"/>
              <a:ext cx="205" cy="974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E003B1FE-6BC6-4408-90B0-BFB2EC180B22}"/>
                </a:ext>
              </a:extLst>
            </p:cNvPr>
            <p:cNvSpPr/>
            <p:nvPr/>
          </p:nvSpPr>
          <p:spPr>
            <a:xfrm>
              <a:off x="8719024" y="2921329"/>
              <a:ext cx="132788" cy="12746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51" name="Straight Arrow Connector 74">
              <a:extLst>
                <a:ext uri="{FF2B5EF4-FFF2-40B4-BE49-F238E27FC236}">
                  <a16:creationId xmlns:a16="http://schemas.microsoft.com/office/drawing/2014/main" id="{DD947671-A15D-48AA-BF73-818BD19BF409}"/>
                </a:ext>
              </a:extLst>
            </p:cNvPr>
            <p:cNvCxnSpPr>
              <a:cxnSpLocks/>
              <a:stCxn id="40" idx="2"/>
              <a:endCxn id="41" idx="0"/>
            </p:cNvCxnSpPr>
            <p:nvPr/>
          </p:nvCxnSpPr>
          <p:spPr>
            <a:xfrm flipH="1">
              <a:off x="9543093" y="2421478"/>
              <a:ext cx="2346" cy="1121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74">
              <a:extLst>
                <a:ext uri="{FF2B5EF4-FFF2-40B4-BE49-F238E27FC236}">
                  <a16:creationId xmlns:a16="http://schemas.microsoft.com/office/drawing/2014/main" id="{28613907-885F-4545-983A-47312805030D}"/>
                </a:ext>
              </a:extLst>
            </p:cNvPr>
            <p:cNvCxnSpPr>
              <a:cxnSpLocks/>
              <a:stCxn id="41" idx="2"/>
              <a:endCxn id="50" idx="0"/>
            </p:cNvCxnSpPr>
            <p:nvPr/>
          </p:nvCxnSpPr>
          <p:spPr>
            <a:xfrm flipH="1">
              <a:off x="8785419" y="2765127"/>
              <a:ext cx="757674" cy="1562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12E4F90E-DA76-4C92-BD42-60199D1FD536}"/>
                </a:ext>
              </a:extLst>
            </p:cNvPr>
            <p:cNvSpPr/>
            <p:nvPr/>
          </p:nvSpPr>
          <p:spPr>
            <a:xfrm>
              <a:off x="8549576" y="2377665"/>
              <a:ext cx="132788" cy="12746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54" name="Straight Arrow Connector 74">
              <a:extLst>
                <a:ext uri="{FF2B5EF4-FFF2-40B4-BE49-F238E27FC236}">
                  <a16:creationId xmlns:a16="http://schemas.microsoft.com/office/drawing/2014/main" id="{05775CBE-0946-4AE0-B4BF-A0BD907001FB}"/>
                </a:ext>
              </a:extLst>
            </p:cNvPr>
            <p:cNvCxnSpPr>
              <a:cxnSpLocks/>
              <a:stCxn id="42" idx="2"/>
              <a:endCxn id="53" idx="0"/>
            </p:cNvCxnSpPr>
            <p:nvPr/>
          </p:nvCxnSpPr>
          <p:spPr>
            <a:xfrm>
              <a:off x="8016402" y="2100249"/>
              <a:ext cx="599568" cy="2774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74">
              <a:extLst>
                <a:ext uri="{FF2B5EF4-FFF2-40B4-BE49-F238E27FC236}">
                  <a16:creationId xmlns:a16="http://schemas.microsoft.com/office/drawing/2014/main" id="{EDD698F3-6E59-4F2E-88D4-DEE49C27BF34}"/>
                </a:ext>
              </a:extLst>
            </p:cNvPr>
            <p:cNvCxnSpPr>
              <a:cxnSpLocks/>
              <a:stCxn id="36" idx="2"/>
              <a:endCxn id="53" idx="0"/>
            </p:cNvCxnSpPr>
            <p:nvPr/>
          </p:nvCxnSpPr>
          <p:spPr>
            <a:xfrm>
              <a:off x="8398713" y="2092515"/>
              <a:ext cx="217258" cy="2851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74">
              <a:extLst>
                <a:ext uri="{FF2B5EF4-FFF2-40B4-BE49-F238E27FC236}">
                  <a16:creationId xmlns:a16="http://schemas.microsoft.com/office/drawing/2014/main" id="{DCE10FFB-363D-4DF3-BF11-558A29056657}"/>
                </a:ext>
              </a:extLst>
            </p:cNvPr>
            <p:cNvCxnSpPr>
              <a:cxnSpLocks/>
              <a:stCxn id="37" idx="2"/>
              <a:endCxn id="53" idx="0"/>
            </p:cNvCxnSpPr>
            <p:nvPr/>
          </p:nvCxnSpPr>
          <p:spPr>
            <a:xfrm flipH="1">
              <a:off x="8615971" y="2092515"/>
              <a:ext cx="165052" cy="2851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74">
              <a:extLst>
                <a:ext uri="{FF2B5EF4-FFF2-40B4-BE49-F238E27FC236}">
                  <a16:creationId xmlns:a16="http://schemas.microsoft.com/office/drawing/2014/main" id="{D508A394-3D26-446A-9016-110534BAB520}"/>
                </a:ext>
              </a:extLst>
            </p:cNvPr>
            <p:cNvCxnSpPr>
              <a:cxnSpLocks/>
              <a:stCxn id="38" idx="2"/>
              <a:endCxn id="53" idx="0"/>
            </p:cNvCxnSpPr>
            <p:nvPr/>
          </p:nvCxnSpPr>
          <p:spPr>
            <a:xfrm flipH="1">
              <a:off x="8615971" y="2092515"/>
              <a:ext cx="547363" cy="2851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74">
              <a:extLst>
                <a:ext uri="{FF2B5EF4-FFF2-40B4-BE49-F238E27FC236}">
                  <a16:creationId xmlns:a16="http://schemas.microsoft.com/office/drawing/2014/main" id="{70F1D142-92BB-4787-8EED-3BE06332FAFD}"/>
                </a:ext>
              </a:extLst>
            </p:cNvPr>
            <p:cNvCxnSpPr>
              <a:cxnSpLocks/>
              <a:stCxn id="53" idx="4"/>
              <a:endCxn id="50" idx="0"/>
            </p:cNvCxnSpPr>
            <p:nvPr/>
          </p:nvCxnSpPr>
          <p:spPr>
            <a:xfrm>
              <a:off x="8615971" y="2505125"/>
              <a:ext cx="169448" cy="4162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C544BFC2-AEEA-4A5F-A3D2-A340C9B1EBFF}"/>
                </a:ext>
              </a:extLst>
            </p:cNvPr>
            <p:cNvSpPr/>
            <p:nvPr/>
          </p:nvSpPr>
          <p:spPr>
            <a:xfrm>
              <a:off x="4531943" y="1475260"/>
              <a:ext cx="244810" cy="231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60" name="Rectangle 59">
              <a:extLst>
                <a:ext uri="{FF2B5EF4-FFF2-40B4-BE49-F238E27FC236}">
                  <a16:creationId xmlns:a16="http://schemas.microsoft.com/office/drawing/2014/main" id="{0E4E8901-06CD-4E37-9A75-C1B7F25B1D71}"/>
                </a:ext>
              </a:extLst>
            </p:cNvPr>
            <p:cNvSpPr/>
            <p:nvPr/>
          </p:nvSpPr>
          <p:spPr>
            <a:xfrm>
              <a:off x="4914254" y="1475260"/>
              <a:ext cx="244810" cy="231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61" name="Rectangle 60">
              <a:extLst>
                <a:ext uri="{FF2B5EF4-FFF2-40B4-BE49-F238E27FC236}">
                  <a16:creationId xmlns:a16="http://schemas.microsoft.com/office/drawing/2014/main" id="{3E4941CD-57B5-4316-846B-ADF37B832555}"/>
                </a:ext>
              </a:extLst>
            </p:cNvPr>
            <p:cNvSpPr/>
            <p:nvPr/>
          </p:nvSpPr>
          <p:spPr>
            <a:xfrm>
              <a:off x="5296564" y="1475260"/>
              <a:ext cx="244810" cy="231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433B383D-4E48-411D-BAE7-90F6FED4B44E}"/>
                </a:ext>
              </a:extLst>
            </p:cNvPr>
            <p:cNvSpPr/>
            <p:nvPr/>
          </p:nvSpPr>
          <p:spPr>
            <a:xfrm>
              <a:off x="5678874" y="1475260"/>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F7D81CEF-144A-45D5-8E41-1927C78449FF}"/>
                </a:ext>
              </a:extLst>
            </p:cNvPr>
            <p:cNvSpPr/>
            <p:nvPr/>
          </p:nvSpPr>
          <p:spPr>
            <a:xfrm>
              <a:off x="5678670" y="1804223"/>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93E4A9BD-66F3-431E-96DF-5D33E12B4C06}"/>
                </a:ext>
              </a:extLst>
            </p:cNvPr>
            <p:cNvSpPr/>
            <p:nvPr/>
          </p:nvSpPr>
          <p:spPr>
            <a:xfrm>
              <a:off x="5676324" y="2147873"/>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65" name="Oval 64">
              <a:extLst>
                <a:ext uri="{FF2B5EF4-FFF2-40B4-BE49-F238E27FC236}">
                  <a16:creationId xmlns:a16="http://schemas.microsoft.com/office/drawing/2014/main" id="{E1F621FD-E6E3-40FE-A7F9-91202E3043E6}"/>
                </a:ext>
              </a:extLst>
            </p:cNvPr>
            <p:cNvSpPr/>
            <p:nvPr/>
          </p:nvSpPr>
          <p:spPr>
            <a:xfrm>
              <a:off x="5161887" y="1120273"/>
              <a:ext cx="132788" cy="12746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66" name="Straight Arrow Connector 74">
              <a:extLst>
                <a:ext uri="{FF2B5EF4-FFF2-40B4-BE49-F238E27FC236}">
                  <a16:creationId xmlns:a16="http://schemas.microsoft.com/office/drawing/2014/main" id="{057FC830-227F-4C58-B2D5-2CE4A5B3473C}"/>
                </a:ext>
              </a:extLst>
            </p:cNvPr>
            <p:cNvCxnSpPr>
              <a:cxnSpLocks/>
              <a:stCxn id="65" idx="4"/>
              <a:endCxn id="59" idx="0"/>
            </p:cNvCxnSpPr>
            <p:nvPr/>
          </p:nvCxnSpPr>
          <p:spPr>
            <a:xfrm flipH="1">
              <a:off x="4654348" y="1247732"/>
              <a:ext cx="573933" cy="2275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74">
              <a:extLst>
                <a:ext uri="{FF2B5EF4-FFF2-40B4-BE49-F238E27FC236}">
                  <a16:creationId xmlns:a16="http://schemas.microsoft.com/office/drawing/2014/main" id="{CFFCB631-B613-4C4C-8270-877068784EC8}"/>
                </a:ext>
              </a:extLst>
            </p:cNvPr>
            <p:cNvCxnSpPr>
              <a:cxnSpLocks/>
              <a:stCxn id="65" idx="4"/>
              <a:endCxn id="60" idx="0"/>
            </p:cNvCxnSpPr>
            <p:nvPr/>
          </p:nvCxnSpPr>
          <p:spPr>
            <a:xfrm flipH="1">
              <a:off x="5036659" y="1247732"/>
              <a:ext cx="191623" cy="2275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74">
              <a:extLst>
                <a:ext uri="{FF2B5EF4-FFF2-40B4-BE49-F238E27FC236}">
                  <a16:creationId xmlns:a16="http://schemas.microsoft.com/office/drawing/2014/main" id="{B20B5AA5-05F9-4FEE-9AF9-BF0D4B29600C}"/>
                </a:ext>
              </a:extLst>
            </p:cNvPr>
            <p:cNvCxnSpPr>
              <a:cxnSpLocks/>
              <a:stCxn id="65" idx="4"/>
              <a:endCxn id="61" idx="0"/>
            </p:cNvCxnSpPr>
            <p:nvPr/>
          </p:nvCxnSpPr>
          <p:spPr>
            <a:xfrm>
              <a:off x="5228281" y="1247732"/>
              <a:ext cx="190688" cy="2275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74">
              <a:extLst>
                <a:ext uri="{FF2B5EF4-FFF2-40B4-BE49-F238E27FC236}">
                  <a16:creationId xmlns:a16="http://schemas.microsoft.com/office/drawing/2014/main" id="{4F62E1EA-970C-402D-85CF-43ACFA1F1757}"/>
                </a:ext>
              </a:extLst>
            </p:cNvPr>
            <p:cNvCxnSpPr>
              <a:cxnSpLocks/>
              <a:stCxn id="65" idx="4"/>
              <a:endCxn id="62" idx="0"/>
            </p:cNvCxnSpPr>
            <p:nvPr/>
          </p:nvCxnSpPr>
          <p:spPr>
            <a:xfrm>
              <a:off x="5228281" y="1247732"/>
              <a:ext cx="572998" cy="2275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23355B6A-1CA2-4228-BE4D-EEE070D06027}"/>
                </a:ext>
              </a:extLst>
            </p:cNvPr>
            <p:cNvSpPr/>
            <p:nvPr/>
          </p:nvSpPr>
          <p:spPr>
            <a:xfrm>
              <a:off x="5676324" y="2486820"/>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71" name="Oval 70">
              <a:extLst>
                <a:ext uri="{FF2B5EF4-FFF2-40B4-BE49-F238E27FC236}">
                  <a16:creationId xmlns:a16="http://schemas.microsoft.com/office/drawing/2014/main" id="{DEB75CDA-49CA-4B6C-9AD0-E07D59825747}"/>
                </a:ext>
              </a:extLst>
            </p:cNvPr>
            <p:cNvSpPr/>
            <p:nvPr/>
          </p:nvSpPr>
          <p:spPr>
            <a:xfrm>
              <a:off x="5161887" y="2892741"/>
              <a:ext cx="132788" cy="12746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2" name="Oval 71">
              <a:extLst>
                <a:ext uri="{FF2B5EF4-FFF2-40B4-BE49-F238E27FC236}">
                  <a16:creationId xmlns:a16="http://schemas.microsoft.com/office/drawing/2014/main" id="{FFEB917B-DE9A-4B17-BB14-3A3F466169D3}"/>
                </a:ext>
              </a:extLst>
            </p:cNvPr>
            <p:cNvSpPr/>
            <p:nvPr/>
          </p:nvSpPr>
          <p:spPr>
            <a:xfrm>
              <a:off x="4972334" y="1898567"/>
              <a:ext cx="132788" cy="12746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73" name="Straight Arrow Connector 74">
              <a:extLst>
                <a:ext uri="{FF2B5EF4-FFF2-40B4-BE49-F238E27FC236}">
                  <a16:creationId xmlns:a16="http://schemas.microsoft.com/office/drawing/2014/main" id="{99DDE03A-36E2-4E20-8373-1A2DF5A1C41A}"/>
                </a:ext>
              </a:extLst>
            </p:cNvPr>
            <p:cNvCxnSpPr>
              <a:cxnSpLocks/>
              <a:stCxn id="59" idx="2"/>
              <a:endCxn id="72" idx="0"/>
            </p:cNvCxnSpPr>
            <p:nvPr/>
          </p:nvCxnSpPr>
          <p:spPr>
            <a:xfrm>
              <a:off x="4654348" y="1706751"/>
              <a:ext cx="384380" cy="1918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4">
              <a:extLst>
                <a:ext uri="{FF2B5EF4-FFF2-40B4-BE49-F238E27FC236}">
                  <a16:creationId xmlns:a16="http://schemas.microsoft.com/office/drawing/2014/main" id="{4E8EE72A-BBAA-46BD-A430-0D2458F3D379}"/>
                </a:ext>
              </a:extLst>
            </p:cNvPr>
            <p:cNvCxnSpPr>
              <a:cxnSpLocks/>
              <a:stCxn id="60" idx="2"/>
              <a:endCxn id="72" idx="0"/>
            </p:cNvCxnSpPr>
            <p:nvPr/>
          </p:nvCxnSpPr>
          <p:spPr>
            <a:xfrm>
              <a:off x="5036659" y="1706751"/>
              <a:ext cx="2070" cy="1918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F25917C2-3EE2-4283-AE72-B0EEDB836530}"/>
                </a:ext>
              </a:extLst>
            </p:cNvPr>
            <p:cNvCxnSpPr>
              <a:cxnSpLocks/>
              <a:stCxn id="61" idx="2"/>
              <a:endCxn id="72" idx="0"/>
            </p:cNvCxnSpPr>
            <p:nvPr/>
          </p:nvCxnSpPr>
          <p:spPr>
            <a:xfrm flipH="1">
              <a:off x="5038729" y="1706751"/>
              <a:ext cx="380240" cy="1918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86A7805F-2B0D-4355-9B7F-37FCB6E9DAAF}"/>
                </a:ext>
              </a:extLst>
            </p:cNvPr>
            <p:cNvCxnSpPr>
              <a:cxnSpLocks/>
              <a:stCxn id="72" idx="4"/>
              <a:endCxn id="71" idx="0"/>
            </p:cNvCxnSpPr>
            <p:nvPr/>
          </p:nvCxnSpPr>
          <p:spPr>
            <a:xfrm>
              <a:off x="5038729" y="2026026"/>
              <a:ext cx="189553" cy="8667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4">
              <a:extLst>
                <a:ext uri="{FF2B5EF4-FFF2-40B4-BE49-F238E27FC236}">
                  <a16:creationId xmlns:a16="http://schemas.microsoft.com/office/drawing/2014/main" id="{5EB92DB8-8DF2-4A4B-A03B-8205BAA08ABC}"/>
                </a:ext>
              </a:extLst>
            </p:cNvPr>
            <p:cNvCxnSpPr>
              <a:cxnSpLocks/>
              <a:stCxn id="70" idx="2"/>
              <a:endCxn id="71" idx="0"/>
            </p:cNvCxnSpPr>
            <p:nvPr/>
          </p:nvCxnSpPr>
          <p:spPr>
            <a:xfrm flipH="1">
              <a:off x="5228281" y="2718311"/>
              <a:ext cx="570447" cy="1744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9C01252D-827F-4220-ADED-B85F3A31A048}"/>
                </a:ext>
              </a:extLst>
            </p:cNvPr>
            <p:cNvCxnSpPr>
              <a:cxnSpLocks/>
              <a:stCxn id="62" idx="2"/>
              <a:endCxn id="63" idx="0"/>
            </p:cNvCxnSpPr>
            <p:nvPr/>
          </p:nvCxnSpPr>
          <p:spPr>
            <a:xfrm flipH="1">
              <a:off x="5801074" y="1706751"/>
              <a:ext cx="205" cy="974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4">
              <a:extLst>
                <a:ext uri="{FF2B5EF4-FFF2-40B4-BE49-F238E27FC236}">
                  <a16:creationId xmlns:a16="http://schemas.microsoft.com/office/drawing/2014/main" id="{B6774DB2-E0D4-42AD-9D17-734D7A90556D}"/>
                </a:ext>
              </a:extLst>
            </p:cNvPr>
            <p:cNvCxnSpPr>
              <a:cxnSpLocks/>
              <a:stCxn id="63" idx="2"/>
              <a:endCxn id="64" idx="0"/>
            </p:cNvCxnSpPr>
            <p:nvPr/>
          </p:nvCxnSpPr>
          <p:spPr>
            <a:xfrm flipH="1">
              <a:off x="5798729" y="2035714"/>
              <a:ext cx="2346" cy="1121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4">
              <a:extLst>
                <a:ext uri="{FF2B5EF4-FFF2-40B4-BE49-F238E27FC236}">
                  <a16:creationId xmlns:a16="http://schemas.microsoft.com/office/drawing/2014/main" id="{D3E02BE6-8017-4EE2-8E66-4CB48E197AD1}"/>
                </a:ext>
              </a:extLst>
            </p:cNvPr>
            <p:cNvCxnSpPr>
              <a:cxnSpLocks/>
              <a:stCxn id="64" idx="2"/>
              <a:endCxn id="70" idx="0"/>
            </p:cNvCxnSpPr>
            <p:nvPr/>
          </p:nvCxnSpPr>
          <p:spPr>
            <a:xfrm>
              <a:off x="5798729" y="2379364"/>
              <a:ext cx="0" cy="1074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C16DDB42-1A21-4227-BCA8-28E691AF13B9}"/>
                </a:ext>
              </a:extLst>
            </p:cNvPr>
            <p:cNvSpPr/>
            <p:nvPr/>
          </p:nvSpPr>
          <p:spPr>
            <a:xfrm>
              <a:off x="5099186" y="3548253"/>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82" name="Rectangle 81">
              <a:extLst>
                <a:ext uri="{FF2B5EF4-FFF2-40B4-BE49-F238E27FC236}">
                  <a16:creationId xmlns:a16="http://schemas.microsoft.com/office/drawing/2014/main" id="{F4C7A59E-8882-4BD9-B29D-0857B4814C8B}"/>
                </a:ext>
              </a:extLst>
            </p:cNvPr>
            <p:cNvSpPr/>
            <p:nvPr/>
          </p:nvSpPr>
          <p:spPr>
            <a:xfrm>
              <a:off x="5098981" y="3877216"/>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83" name="Rectangle 82">
              <a:extLst>
                <a:ext uri="{FF2B5EF4-FFF2-40B4-BE49-F238E27FC236}">
                  <a16:creationId xmlns:a16="http://schemas.microsoft.com/office/drawing/2014/main" id="{8702A2D9-9ED5-495C-9D7C-3E1F4FA23307}"/>
                </a:ext>
              </a:extLst>
            </p:cNvPr>
            <p:cNvSpPr/>
            <p:nvPr/>
          </p:nvSpPr>
          <p:spPr>
            <a:xfrm>
              <a:off x="5096636" y="4220866"/>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84" name="Oval 83">
              <a:extLst>
                <a:ext uri="{FF2B5EF4-FFF2-40B4-BE49-F238E27FC236}">
                  <a16:creationId xmlns:a16="http://schemas.microsoft.com/office/drawing/2014/main" id="{FF80947E-5DBC-4FA9-81DE-DB60DB01DF25}"/>
                </a:ext>
              </a:extLst>
            </p:cNvPr>
            <p:cNvSpPr/>
            <p:nvPr/>
          </p:nvSpPr>
          <p:spPr>
            <a:xfrm>
              <a:off x="5155972" y="3292720"/>
              <a:ext cx="132788" cy="12746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85" name="Straight Arrow Connector 74">
              <a:extLst>
                <a:ext uri="{FF2B5EF4-FFF2-40B4-BE49-F238E27FC236}">
                  <a16:creationId xmlns:a16="http://schemas.microsoft.com/office/drawing/2014/main" id="{CCD23212-64DE-434B-A8DD-1ACC313467A2}"/>
                </a:ext>
              </a:extLst>
            </p:cNvPr>
            <p:cNvCxnSpPr>
              <a:cxnSpLocks/>
              <a:stCxn id="84" idx="4"/>
              <a:endCxn id="81" idx="0"/>
            </p:cNvCxnSpPr>
            <p:nvPr/>
          </p:nvCxnSpPr>
          <p:spPr>
            <a:xfrm flipH="1">
              <a:off x="5221591" y="3420179"/>
              <a:ext cx="775" cy="1280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FDE9465E-E70F-40B4-A4A8-1C3EF72B4AD1}"/>
                </a:ext>
              </a:extLst>
            </p:cNvPr>
            <p:cNvSpPr/>
            <p:nvPr/>
          </p:nvSpPr>
          <p:spPr>
            <a:xfrm>
              <a:off x="5096636" y="4559813"/>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87" name="Oval 86">
              <a:extLst>
                <a:ext uri="{FF2B5EF4-FFF2-40B4-BE49-F238E27FC236}">
                  <a16:creationId xmlns:a16="http://schemas.microsoft.com/office/drawing/2014/main" id="{4E915D4D-F3A8-4D65-8481-11B12CD64A20}"/>
                </a:ext>
              </a:extLst>
            </p:cNvPr>
            <p:cNvSpPr/>
            <p:nvPr/>
          </p:nvSpPr>
          <p:spPr>
            <a:xfrm>
              <a:off x="5148016" y="6042726"/>
              <a:ext cx="132788" cy="12746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88" name="Straight Arrow Connector 74">
              <a:extLst>
                <a:ext uri="{FF2B5EF4-FFF2-40B4-BE49-F238E27FC236}">
                  <a16:creationId xmlns:a16="http://schemas.microsoft.com/office/drawing/2014/main" id="{38DF1C47-7F49-47C6-A455-052CF7066B1E}"/>
                </a:ext>
              </a:extLst>
            </p:cNvPr>
            <p:cNvCxnSpPr>
              <a:cxnSpLocks/>
              <a:stCxn id="81" idx="2"/>
              <a:endCxn id="82" idx="0"/>
            </p:cNvCxnSpPr>
            <p:nvPr/>
          </p:nvCxnSpPr>
          <p:spPr>
            <a:xfrm flipH="1">
              <a:off x="5221386" y="3779744"/>
              <a:ext cx="205" cy="974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74">
              <a:extLst>
                <a:ext uri="{FF2B5EF4-FFF2-40B4-BE49-F238E27FC236}">
                  <a16:creationId xmlns:a16="http://schemas.microsoft.com/office/drawing/2014/main" id="{2866372D-71AD-4549-A647-13B27B377054}"/>
                </a:ext>
              </a:extLst>
            </p:cNvPr>
            <p:cNvCxnSpPr>
              <a:cxnSpLocks/>
              <a:stCxn id="82" idx="2"/>
              <a:endCxn id="83" idx="0"/>
            </p:cNvCxnSpPr>
            <p:nvPr/>
          </p:nvCxnSpPr>
          <p:spPr>
            <a:xfrm flipH="1">
              <a:off x="5219041" y="4108707"/>
              <a:ext cx="2346" cy="1121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74">
              <a:extLst>
                <a:ext uri="{FF2B5EF4-FFF2-40B4-BE49-F238E27FC236}">
                  <a16:creationId xmlns:a16="http://schemas.microsoft.com/office/drawing/2014/main" id="{8F5B7616-65CE-4014-B56C-1BF73D08624F}"/>
                </a:ext>
              </a:extLst>
            </p:cNvPr>
            <p:cNvCxnSpPr>
              <a:cxnSpLocks/>
              <a:stCxn id="83" idx="2"/>
              <a:endCxn id="86" idx="0"/>
            </p:cNvCxnSpPr>
            <p:nvPr/>
          </p:nvCxnSpPr>
          <p:spPr>
            <a:xfrm>
              <a:off x="5219041" y="4452357"/>
              <a:ext cx="0" cy="1074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8B358AFF-4977-47C2-974F-E4F0855B5826}"/>
                </a:ext>
              </a:extLst>
            </p:cNvPr>
            <p:cNvSpPr/>
            <p:nvPr/>
          </p:nvSpPr>
          <p:spPr>
            <a:xfrm>
              <a:off x="5090272" y="4903334"/>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92" name="Rectangle 91">
              <a:extLst>
                <a:ext uri="{FF2B5EF4-FFF2-40B4-BE49-F238E27FC236}">
                  <a16:creationId xmlns:a16="http://schemas.microsoft.com/office/drawing/2014/main" id="{82953AFA-540D-4ED0-AB7A-FAC1F5E847AA}"/>
                </a:ext>
              </a:extLst>
            </p:cNvPr>
            <p:cNvSpPr/>
            <p:nvPr/>
          </p:nvSpPr>
          <p:spPr>
            <a:xfrm>
              <a:off x="5087927" y="5246984"/>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93" name="Rectangle 92">
              <a:extLst>
                <a:ext uri="{FF2B5EF4-FFF2-40B4-BE49-F238E27FC236}">
                  <a16:creationId xmlns:a16="http://schemas.microsoft.com/office/drawing/2014/main" id="{6CEC5A58-CB53-4048-976F-9211FBFD05C9}"/>
                </a:ext>
              </a:extLst>
            </p:cNvPr>
            <p:cNvSpPr/>
            <p:nvPr/>
          </p:nvSpPr>
          <p:spPr>
            <a:xfrm>
              <a:off x="5087927" y="5593581"/>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cxnSp>
          <p:nvCxnSpPr>
            <p:cNvPr id="94" name="Straight Arrow Connector 74">
              <a:extLst>
                <a:ext uri="{FF2B5EF4-FFF2-40B4-BE49-F238E27FC236}">
                  <a16:creationId xmlns:a16="http://schemas.microsoft.com/office/drawing/2014/main" id="{A4B75205-CD18-4C58-A4D3-F83FFFED8E9E}"/>
                </a:ext>
              </a:extLst>
            </p:cNvPr>
            <p:cNvCxnSpPr>
              <a:cxnSpLocks/>
              <a:endCxn id="91" idx="0"/>
            </p:cNvCxnSpPr>
            <p:nvPr/>
          </p:nvCxnSpPr>
          <p:spPr>
            <a:xfrm flipH="1">
              <a:off x="5212677" y="4805862"/>
              <a:ext cx="205" cy="974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74">
              <a:extLst>
                <a:ext uri="{FF2B5EF4-FFF2-40B4-BE49-F238E27FC236}">
                  <a16:creationId xmlns:a16="http://schemas.microsoft.com/office/drawing/2014/main" id="{B5444B9C-F95D-4A13-BE63-3C4B34662215}"/>
                </a:ext>
              </a:extLst>
            </p:cNvPr>
            <p:cNvCxnSpPr>
              <a:cxnSpLocks/>
              <a:stCxn id="91" idx="2"/>
              <a:endCxn id="92" idx="0"/>
            </p:cNvCxnSpPr>
            <p:nvPr/>
          </p:nvCxnSpPr>
          <p:spPr>
            <a:xfrm flipH="1">
              <a:off x="5210332" y="5134825"/>
              <a:ext cx="2346" cy="1121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74">
              <a:extLst>
                <a:ext uri="{FF2B5EF4-FFF2-40B4-BE49-F238E27FC236}">
                  <a16:creationId xmlns:a16="http://schemas.microsoft.com/office/drawing/2014/main" id="{CDEB997F-4AA3-4F0D-8AF7-4BA7D95D2D4C}"/>
                </a:ext>
              </a:extLst>
            </p:cNvPr>
            <p:cNvCxnSpPr>
              <a:cxnSpLocks/>
              <a:stCxn id="92" idx="2"/>
              <a:endCxn id="93" idx="0"/>
            </p:cNvCxnSpPr>
            <p:nvPr/>
          </p:nvCxnSpPr>
          <p:spPr>
            <a:xfrm>
              <a:off x="5210332" y="5478475"/>
              <a:ext cx="0" cy="1151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74">
              <a:extLst>
                <a:ext uri="{FF2B5EF4-FFF2-40B4-BE49-F238E27FC236}">
                  <a16:creationId xmlns:a16="http://schemas.microsoft.com/office/drawing/2014/main" id="{DAF8FB2C-58D0-4E43-AB68-E482D4629060}"/>
                </a:ext>
              </a:extLst>
            </p:cNvPr>
            <p:cNvCxnSpPr>
              <a:cxnSpLocks/>
              <a:stCxn id="93" idx="2"/>
              <a:endCxn id="87" idx="0"/>
            </p:cNvCxnSpPr>
            <p:nvPr/>
          </p:nvCxnSpPr>
          <p:spPr>
            <a:xfrm>
              <a:off x="5210332" y="5825072"/>
              <a:ext cx="4079" cy="2176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1F099E1E-8F94-4FA0-9C62-557AB40AB175}"/>
                </a:ext>
              </a:extLst>
            </p:cNvPr>
            <p:cNvSpPr/>
            <p:nvPr/>
          </p:nvSpPr>
          <p:spPr>
            <a:xfrm>
              <a:off x="10164301" y="1857537"/>
              <a:ext cx="244810" cy="231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99" name="Rectangle 98">
              <a:extLst>
                <a:ext uri="{FF2B5EF4-FFF2-40B4-BE49-F238E27FC236}">
                  <a16:creationId xmlns:a16="http://schemas.microsoft.com/office/drawing/2014/main" id="{DD69287E-DBFC-4FB9-A43D-11DC5C32BF11}"/>
                </a:ext>
              </a:extLst>
            </p:cNvPr>
            <p:cNvSpPr/>
            <p:nvPr/>
          </p:nvSpPr>
          <p:spPr>
            <a:xfrm>
              <a:off x="10546611" y="1857537"/>
              <a:ext cx="244810" cy="231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00" name="Rectangle 99">
              <a:extLst>
                <a:ext uri="{FF2B5EF4-FFF2-40B4-BE49-F238E27FC236}">
                  <a16:creationId xmlns:a16="http://schemas.microsoft.com/office/drawing/2014/main" id="{487B789A-7445-49B2-8A12-6992A247E743}"/>
                </a:ext>
              </a:extLst>
            </p:cNvPr>
            <p:cNvSpPr/>
            <p:nvPr/>
          </p:nvSpPr>
          <p:spPr>
            <a:xfrm>
              <a:off x="10928921" y="1857537"/>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01" name="Rectangle 100">
              <a:extLst>
                <a:ext uri="{FF2B5EF4-FFF2-40B4-BE49-F238E27FC236}">
                  <a16:creationId xmlns:a16="http://schemas.microsoft.com/office/drawing/2014/main" id="{A3714298-9CAC-49AE-B70A-E83DECEB5966}"/>
                </a:ext>
              </a:extLst>
            </p:cNvPr>
            <p:cNvSpPr/>
            <p:nvPr/>
          </p:nvSpPr>
          <p:spPr>
            <a:xfrm>
              <a:off x="11311231" y="1857537"/>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02" name="Rectangle 101">
              <a:extLst>
                <a:ext uri="{FF2B5EF4-FFF2-40B4-BE49-F238E27FC236}">
                  <a16:creationId xmlns:a16="http://schemas.microsoft.com/office/drawing/2014/main" id="{C8FE2201-F66F-41C8-8FCF-1E164182333B}"/>
                </a:ext>
              </a:extLst>
            </p:cNvPr>
            <p:cNvSpPr/>
            <p:nvPr/>
          </p:nvSpPr>
          <p:spPr>
            <a:xfrm>
              <a:off x="11311027" y="2186500"/>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03" name="Rectangle 102">
              <a:extLst>
                <a:ext uri="{FF2B5EF4-FFF2-40B4-BE49-F238E27FC236}">
                  <a16:creationId xmlns:a16="http://schemas.microsoft.com/office/drawing/2014/main" id="{D41BCBEA-D6E8-46F1-8F40-9798B5B4E962}"/>
                </a:ext>
              </a:extLst>
            </p:cNvPr>
            <p:cNvSpPr/>
            <p:nvPr/>
          </p:nvSpPr>
          <p:spPr>
            <a:xfrm>
              <a:off x="11308681" y="2530149"/>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04" name="Oval 103">
              <a:extLst>
                <a:ext uri="{FF2B5EF4-FFF2-40B4-BE49-F238E27FC236}">
                  <a16:creationId xmlns:a16="http://schemas.microsoft.com/office/drawing/2014/main" id="{C1A4953E-AA8D-446F-9DA8-79154FD0166A}"/>
                </a:ext>
              </a:extLst>
            </p:cNvPr>
            <p:cNvSpPr/>
            <p:nvPr/>
          </p:nvSpPr>
          <p:spPr>
            <a:xfrm>
              <a:off x="10801894" y="1502549"/>
              <a:ext cx="132788" cy="12746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05" name="Straight Arrow Connector 74">
              <a:extLst>
                <a:ext uri="{FF2B5EF4-FFF2-40B4-BE49-F238E27FC236}">
                  <a16:creationId xmlns:a16="http://schemas.microsoft.com/office/drawing/2014/main" id="{12E3EAE8-3CBF-4B33-B7DD-6718A21A6AD7}"/>
                </a:ext>
              </a:extLst>
            </p:cNvPr>
            <p:cNvCxnSpPr>
              <a:cxnSpLocks/>
              <a:stCxn id="104" idx="4"/>
              <a:endCxn id="98" idx="0"/>
            </p:cNvCxnSpPr>
            <p:nvPr/>
          </p:nvCxnSpPr>
          <p:spPr>
            <a:xfrm flipH="1">
              <a:off x="10286705" y="1630009"/>
              <a:ext cx="581583" cy="2275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74">
              <a:extLst>
                <a:ext uri="{FF2B5EF4-FFF2-40B4-BE49-F238E27FC236}">
                  <a16:creationId xmlns:a16="http://schemas.microsoft.com/office/drawing/2014/main" id="{5B60F6B4-FB62-4F81-BC0E-55D8A10C22EA}"/>
                </a:ext>
              </a:extLst>
            </p:cNvPr>
            <p:cNvCxnSpPr>
              <a:cxnSpLocks/>
              <a:stCxn id="104" idx="4"/>
              <a:endCxn id="99" idx="0"/>
            </p:cNvCxnSpPr>
            <p:nvPr/>
          </p:nvCxnSpPr>
          <p:spPr>
            <a:xfrm flipH="1">
              <a:off x="10669016" y="1630009"/>
              <a:ext cx="199273" cy="2275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74">
              <a:extLst>
                <a:ext uri="{FF2B5EF4-FFF2-40B4-BE49-F238E27FC236}">
                  <a16:creationId xmlns:a16="http://schemas.microsoft.com/office/drawing/2014/main" id="{D0B12272-379F-4690-B408-E8B4A47A81E0}"/>
                </a:ext>
              </a:extLst>
            </p:cNvPr>
            <p:cNvCxnSpPr>
              <a:cxnSpLocks/>
              <a:stCxn id="104" idx="4"/>
              <a:endCxn id="100" idx="0"/>
            </p:cNvCxnSpPr>
            <p:nvPr/>
          </p:nvCxnSpPr>
          <p:spPr>
            <a:xfrm>
              <a:off x="10868289" y="1630009"/>
              <a:ext cx="183037" cy="2275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74">
              <a:extLst>
                <a:ext uri="{FF2B5EF4-FFF2-40B4-BE49-F238E27FC236}">
                  <a16:creationId xmlns:a16="http://schemas.microsoft.com/office/drawing/2014/main" id="{A01C7834-50DF-431D-B501-BBCF9C3627FA}"/>
                </a:ext>
              </a:extLst>
            </p:cNvPr>
            <p:cNvCxnSpPr>
              <a:cxnSpLocks/>
              <a:stCxn id="104" idx="4"/>
              <a:endCxn id="101" idx="0"/>
            </p:cNvCxnSpPr>
            <p:nvPr/>
          </p:nvCxnSpPr>
          <p:spPr>
            <a:xfrm>
              <a:off x="10868289" y="1630009"/>
              <a:ext cx="565348" cy="2275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74">
              <a:extLst>
                <a:ext uri="{FF2B5EF4-FFF2-40B4-BE49-F238E27FC236}">
                  <a16:creationId xmlns:a16="http://schemas.microsoft.com/office/drawing/2014/main" id="{CBA4482B-E426-4FEF-BDFD-8AB5BB45C9C4}"/>
                </a:ext>
              </a:extLst>
            </p:cNvPr>
            <p:cNvCxnSpPr>
              <a:cxnSpLocks/>
              <a:stCxn id="101" idx="2"/>
              <a:endCxn id="102" idx="0"/>
            </p:cNvCxnSpPr>
            <p:nvPr/>
          </p:nvCxnSpPr>
          <p:spPr>
            <a:xfrm flipH="1">
              <a:off x="11433431" y="2089027"/>
              <a:ext cx="205" cy="974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a16="http://schemas.microsoft.com/office/drawing/2014/main" id="{653DE182-566A-49D9-B800-470BB18055B9}"/>
                </a:ext>
              </a:extLst>
            </p:cNvPr>
            <p:cNvSpPr/>
            <p:nvPr/>
          </p:nvSpPr>
          <p:spPr>
            <a:xfrm>
              <a:off x="10775324" y="2917842"/>
              <a:ext cx="132788" cy="12746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11" name="Straight Arrow Connector 74">
              <a:extLst>
                <a:ext uri="{FF2B5EF4-FFF2-40B4-BE49-F238E27FC236}">
                  <a16:creationId xmlns:a16="http://schemas.microsoft.com/office/drawing/2014/main" id="{4F39D459-FFA8-42AD-93EA-41472427775B}"/>
                </a:ext>
              </a:extLst>
            </p:cNvPr>
            <p:cNvCxnSpPr>
              <a:cxnSpLocks/>
              <a:stCxn id="102" idx="2"/>
              <a:endCxn id="103" idx="0"/>
            </p:cNvCxnSpPr>
            <p:nvPr/>
          </p:nvCxnSpPr>
          <p:spPr>
            <a:xfrm flipH="1">
              <a:off x="11431086" y="2417990"/>
              <a:ext cx="2346" cy="1121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74">
              <a:extLst>
                <a:ext uri="{FF2B5EF4-FFF2-40B4-BE49-F238E27FC236}">
                  <a16:creationId xmlns:a16="http://schemas.microsoft.com/office/drawing/2014/main" id="{DC8E50EC-19EA-45F9-BC49-EDD5D3F9D741}"/>
                </a:ext>
              </a:extLst>
            </p:cNvPr>
            <p:cNvCxnSpPr>
              <a:cxnSpLocks/>
              <a:stCxn id="103" idx="2"/>
              <a:endCxn id="110" idx="0"/>
            </p:cNvCxnSpPr>
            <p:nvPr/>
          </p:nvCxnSpPr>
          <p:spPr>
            <a:xfrm flipH="1">
              <a:off x="10841718" y="2761640"/>
              <a:ext cx="589368" cy="1562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Oval 112">
              <a:extLst>
                <a:ext uri="{FF2B5EF4-FFF2-40B4-BE49-F238E27FC236}">
                  <a16:creationId xmlns:a16="http://schemas.microsoft.com/office/drawing/2014/main" id="{37DAE39A-3748-49DF-821C-E09A70A04F1E}"/>
                </a:ext>
              </a:extLst>
            </p:cNvPr>
            <p:cNvSpPr/>
            <p:nvPr/>
          </p:nvSpPr>
          <p:spPr>
            <a:xfrm>
              <a:off x="10437569" y="2374178"/>
              <a:ext cx="132788" cy="12746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14" name="Straight Arrow Connector 74">
              <a:extLst>
                <a:ext uri="{FF2B5EF4-FFF2-40B4-BE49-F238E27FC236}">
                  <a16:creationId xmlns:a16="http://schemas.microsoft.com/office/drawing/2014/main" id="{0070DCF9-0533-4BBC-A55D-3530B18F0536}"/>
                </a:ext>
              </a:extLst>
            </p:cNvPr>
            <p:cNvCxnSpPr>
              <a:cxnSpLocks/>
              <a:stCxn id="98" idx="2"/>
              <a:endCxn id="113" idx="0"/>
            </p:cNvCxnSpPr>
            <p:nvPr/>
          </p:nvCxnSpPr>
          <p:spPr>
            <a:xfrm>
              <a:off x="10286705" y="2089027"/>
              <a:ext cx="217258" cy="2851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74">
              <a:extLst>
                <a:ext uri="{FF2B5EF4-FFF2-40B4-BE49-F238E27FC236}">
                  <a16:creationId xmlns:a16="http://schemas.microsoft.com/office/drawing/2014/main" id="{2609D0BA-CA83-4EED-B269-51AFA82FFC6A}"/>
                </a:ext>
              </a:extLst>
            </p:cNvPr>
            <p:cNvCxnSpPr>
              <a:cxnSpLocks/>
              <a:stCxn id="99" idx="2"/>
              <a:endCxn id="113" idx="0"/>
            </p:cNvCxnSpPr>
            <p:nvPr/>
          </p:nvCxnSpPr>
          <p:spPr>
            <a:xfrm flipH="1">
              <a:off x="10503963" y="2089027"/>
              <a:ext cx="165052" cy="2851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74">
              <a:extLst>
                <a:ext uri="{FF2B5EF4-FFF2-40B4-BE49-F238E27FC236}">
                  <a16:creationId xmlns:a16="http://schemas.microsoft.com/office/drawing/2014/main" id="{27D04819-09B3-41C7-BD8A-6A0164B59DF5}"/>
                </a:ext>
              </a:extLst>
            </p:cNvPr>
            <p:cNvCxnSpPr>
              <a:cxnSpLocks/>
              <a:stCxn id="100" idx="2"/>
              <a:endCxn id="118" idx="0"/>
            </p:cNvCxnSpPr>
            <p:nvPr/>
          </p:nvCxnSpPr>
          <p:spPr>
            <a:xfrm>
              <a:off x="11051326" y="2089027"/>
              <a:ext cx="7241" cy="1051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74">
              <a:extLst>
                <a:ext uri="{FF2B5EF4-FFF2-40B4-BE49-F238E27FC236}">
                  <a16:creationId xmlns:a16="http://schemas.microsoft.com/office/drawing/2014/main" id="{95CCB8DF-6032-40E6-AAF9-7358FD5F82B7}"/>
                </a:ext>
              </a:extLst>
            </p:cNvPr>
            <p:cNvCxnSpPr>
              <a:cxnSpLocks/>
              <a:stCxn id="113" idx="4"/>
              <a:endCxn id="110" idx="0"/>
            </p:cNvCxnSpPr>
            <p:nvPr/>
          </p:nvCxnSpPr>
          <p:spPr>
            <a:xfrm>
              <a:off x="10503963" y="2501638"/>
              <a:ext cx="337755" cy="4162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117">
              <a:extLst>
                <a:ext uri="{FF2B5EF4-FFF2-40B4-BE49-F238E27FC236}">
                  <a16:creationId xmlns:a16="http://schemas.microsoft.com/office/drawing/2014/main" id="{0D151F85-E920-4B5E-8F77-45745A4C43D6}"/>
                </a:ext>
              </a:extLst>
            </p:cNvPr>
            <p:cNvSpPr/>
            <p:nvPr/>
          </p:nvSpPr>
          <p:spPr>
            <a:xfrm>
              <a:off x="10936162" y="2194150"/>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cxnSp>
          <p:nvCxnSpPr>
            <p:cNvPr id="119" name="Straight Arrow Connector 74">
              <a:extLst>
                <a:ext uri="{FF2B5EF4-FFF2-40B4-BE49-F238E27FC236}">
                  <a16:creationId xmlns:a16="http://schemas.microsoft.com/office/drawing/2014/main" id="{4DABE7DD-9F62-438B-AE97-89371422E462}"/>
                </a:ext>
              </a:extLst>
            </p:cNvPr>
            <p:cNvCxnSpPr>
              <a:cxnSpLocks/>
              <a:stCxn id="118" idx="2"/>
              <a:endCxn id="110" idx="0"/>
            </p:cNvCxnSpPr>
            <p:nvPr/>
          </p:nvCxnSpPr>
          <p:spPr>
            <a:xfrm flipH="1">
              <a:off x="10841718" y="2425641"/>
              <a:ext cx="216848" cy="4922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494556BA-2B3A-4A94-9C06-18B1D882D4D8}"/>
                </a:ext>
              </a:extLst>
            </p:cNvPr>
            <p:cNvSpPr/>
            <p:nvPr/>
          </p:nvSpPr>
          <p:spPr>
            <a:xfrm>
              <a:off x="6385870" y="1499384"/>
              <a:ext cx="244810" cy="231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21" name="Rectangle 120">
              <a:extLst>
                <a:ext uri="{FF2B5EF4-FFF2-40B4-BE49-F238E27FC236}">
                  <a16:creationId xmlns:a16="http://schemas.microsoft.com/office/drawing/2014/main" id="{550D2AD4-4599-4E1D-8B3F-36572243EDF8}"/>
                </a:ext>
              </a:extLst>
            </p:cNvPr>
            <p:cNvSpPr/>
            <p:nvPr/>
          </p:nvSpPr>
          <p:spPr>
            <a:xfrm>
              <a:off x="6768180" y="1499384"/>
              <a:ext cx="244810" cy="231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22" name="Rectangle 121">
              <a:extLst>
                <a:ext uri="{FF2B5EF4-FFF2-40B4-BE49-F238E27FC236}">
                  <a16:creationId xmlns:a16="http://schemas.microsoft.com/office/drawing/2014/main" id="{E8E0DFE5-0B59-4A6E-9C0D-1AD96E5BC6E7}"/>
                </a:ext>
              </a:extLst>
            </p:cNvPr>
            <p:cNvSpPr/>
            <p:nvPr/>
          </p:nvSpPr>
          <p:spPr>
            <a:xfrm>
              <a:off x="7150490" y="1499384"/>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23" name="Rectangle 122">
              <a:extLst>
                <a:ext uri="{FF2B5EF4-FFF2-40B4-BE49-F238E27FC236}">
                  <a16:creationId xmlns:a16="http://schemas.microsoft.com/office/drawing/2014/main" id="{BEEB0F77-C162-486F-B555-C7B968B3CB1C}"/>
                </a:ext>
              </a:extLst>
            </p:cNvPr>
            <p:cNvSpPr/>
            <p:nvPr/>
          </p:nvSpPr>
          <p:spPr>
            <a:xfrm>
              <a:off x="7150286" y="1828347"/>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24" name="Rectangle 123">
              <a:extLst>
                <a:ext uri="{FF2B5EF4-FFF2-40B4-BE49-F238E27FC236}">
                  <a16:creationId xmlns:a16="http://schemas.microsoft.com/office/drawing/2014/main" id="{FC6AFD09-DD02-4026-9508-F5D4C204361B}"/>
                </a:ext>
              </a:extLst>
            </p:cNvPr>
            <p:cNvSpPr/>
            <p:nvPr/>
          </p:nvSpPr>
          <p:spPr>
            <a:xfrm>
              <a:off x="7147940" y="2171997"/>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25" name="Oval 124">
              <a:extLst>
                <a:ext uri="{FF2B5EF4-FFF2-40B4-BE49-F238E27FC236}">
                  <a16:creationId xmlns:a16="http://schemas.microsoft.com/office/drawing/2014/main" id="{20B78DDF-17B4-4B1A-A888-4E5B22C259AD}"/>
                </a:ext>
              </a:extLst>
            </p:cNvPr>
            <p:cNvSpPr/>
            <p:nvPr/>
          </p:nvSpPr>
          <p:spPr>
            <a:xfrm>
              <a:off x="6824761" y="1113795"/>
              <a:ext cx="132788" cy="12746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26" name="Straight Arrow Connector 74">
              <a:extLst>
                <a:ext uri="{FF2B5EF4-FFF2-40B4-BE49-F238E27FC236}">
                  <a16:creationId xmlns:a16="http://schemas.microsoft.com/office/drawing/2014/main" id="{A20B2D90-0D8F-42EB-AA1B-884301EAD871}"/>
                </a:ext>
              </a:extLst>
            </p:cNvPr>
            <p:cNvCxnSpPr>
              <a:cxnSpLocks/>
              <a:stCxn id="125" idx="4"/>
              <a:endCxn id="120" idx="0"/>
            </p:cNvCxnSpPr>
            <p:nvPr/>
          </p:nvCxnSpPr>
          <p:spPr>
            <a:xfrm flipH="1">
              <a:off x="6508275" y="1241255"/>
              <a:ext cx="382880" cy="2581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74">
              <a:extLst>
                <a:ext uri="{FF2B5EF4-FFF2-40B4-BE49-F238E27FC236}">
                  <a16:creationId xmlns:a16="http://schemas.microsoft.com/office/drawing/2014/main" id="{989A8A77-3485-4515-AAB0-2C8AD626E454}"/>
                </a:ext>
              </a:extLst>
            </p:cNvPr>
            <p:cNvCxnSpPr>
              <a:cxnSpLocks/>
              <a:stCxn id="125" idx="4"/>
              <a:endCxn id="121" idx="0"/>
            </p:cNvCxnSpPr>
            <p:nvPr/>
          </p:nvCxnSpPr>
          <p:spPr>
            <a:xfrm flipH="1">
              <a:off x="6890585" y="1241255"/>
              <a:ext cx="570" cy="2581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74">
              <a:extLst>
                <a:ext uri="{FF2B5EF4-FFF2-40B4-BE49-F238E27FC236}">
                  <a16:creationId xmlns:a16="http://schemas.microsoft.com/office/drawing/2014/main" id="{2FFDC1F4-502D-4610-A540-7104659D08DC}"/>
                </a:ext>
              </a:extLst>
            </p:cNvPr>
            <p:cNvCxnSpPr>
              <a:cxnSpLocks/>
              <a:stCxn id="125" idx="4"/>
              <a:endCxn id="122" idx="0"/>
            </p:cNvCxnSpPr>
            <p:nvPr/>
          </p:nvCxnSpPr>
          <p:spPr>
            <a:xfrm>
              <a:off x="6891155" y="1241255"/>
              <a:ext cx="381740" cy="2581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id="{0B653989-8C12-4A7F-AC62-58AC7FA378AB}"/>
                </a:ext>
              </a:extLst>
            </p:cNvPr>
            <p:cNvSpPr/>
            <p:nvPr/>
          </p:nvSpPr>
          <p:spPr>
            <a:xfrm>
              <a:off x="7147940" y="2510944"/>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30" name="Oval 129">
              <a:extLst>
                <a:ext uri="{FF2B5EF4-FFF2-40B4-BE49-F238E27FC236}">
                  <a16:creationId xmlns:a16="http://schemas.microsoft.com/office/drawing/2014/main" id="{B9DFAB70-7642-46E7-8D43-62C28C532174}"/>
                </a:ext>
              </a:extLst>
            </p:cNvPr>
            <p:cNvSpPr/>
            <p:nvPr/>
          </p:nvSpPr>
          <p:spPr>
            <a:xfrm>
              <a:off x="6824761" y="3490637"/>
              <a:ext cx="132788" cy="12746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1" name="Oval 130">
              <a:extLst>
                <a:ext uri="{FF2B5EF4-FFF2-40B4-BE49-F238E27FC236}">
                  <a16:creationId xmlns:a16="http://schemas.microsoft.com/office/drawing/2014/main" id="{D999AC35-C796-49CA-956B-A37248855F25}"/>
                </a:ext>
              </a:extLst>
            </p:cNvPr>
            <p:cNvSpPr/>
            <p:nvPr/>
          </p:nvSpPr>
          <p:spPr>
            <a:xfrm>
              <a:off x="6627558" y="1922691"/>
              <a:ext cx="132788" cy="12746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32" name="Straight Arrow Connector 74">
              <a:extLst>
                <a:ext uri="{FF2B5EF4-FFF2-40B4-BE49-F238E27FC236}">
                  <a16:creationId xmlns:a16="http://schemas.microsoft.com/office/drawing/2014/main" id="{A6415360-55CC-4BE5-B271-BED21D1025B0}"/>
                </a:ext>
              </a:extLst>
            </p:cNvPr>
            <p:cNvCxnSpPr>
              <a:cxnSpLocks/>
              <a:stCxn id="120" idx="2"/>
              <a:endCxn id="131" idx="0"/>
            </p:cNvCxnSpPr>
            <p:nvPr/>
          </p:nvCxnSpPr>
          <p:spPr>
            <a:xfrm>
              <a:off x="6508275" y="1730875"/>
              <a:ext cx="185677" cy="1918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74">
              <a:extLst>
                <a:ext uri="{FF2B5EF4-FFF2-40B4-BE49-F238E27FC236}">
                  <a16:creationId xmlns:a16="http://schemas.microsoft.com/office/drawing/2014/main" id="{F026B765-4503-4DE2-9707-12F458C356A4}"/>
                </a:ext>
              </a:extLst>
            </p:cNvPr>
            <p:cNvCxnSpPr>
              <a:cxnSpLocks/>
              <a:stCxn id="121" idx="2"/>
              <a:endCxn id="131" idx="0"/>
            </p:cNvCxnSpPr>
            <p:nvPr/>
          </p:nvCxnSpPr>
          <p:spPr>
            <a:xfrm flipH="1">
              <a:off x="6693952" y="1730875"/>
              <a:ext cx="196633" cy="1918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74">
              <a:extLst>
                <a:ext uri="{FF2B5EF4-FFF2-40B4-BE49-F238E27FC236}">
                  <a16:creationId xmlns:a16="http://schemas.microsoft.com/office/drawing/2014/main" id="{767AE8C2-DD76-42F6-BFD4-E2D3C5A9616B}"/>
                </a:ext>
              </a:extLst>
            </p:cNvPr>
            <p:cNvCxnSpPr>
              <a:cxnSpLocks/>
              <a:stCxn id="131" idx="4"/>
              <a:endCxn id="130" idx="0"/>
            </p:cNvCxnSpPr>
            <p:nvPr/>
          </p:nvCxnSpPr>
          <p:spPr>
            <a:xfrm>
              <a:off x="6693952" y="2050150"/>
              <a:ext cx="197203" cy="14404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74">
              <a:extLst>
                <a:ext uri="{FF2B5EF4-FFF2-40B4-BE49-F238E27FC236}">
                  <a16:creationId xmlns:a16="http://schemas.microsoft.com/office/drawing/2014/main" id="{EBD4954D-B689-4774-B29C-2BF9B67469A1}"/>
                </a:ext>
              </a:extLst>
            </p:cNvPr>
            <p:cNvCxnSpPr>
              <a:cxnSpLocks/>
              <a:stCxn id="122" idx="2"/>
              <a:endCxn id="123" idx="0"/>
            </p:cNvCxnSpPr>
            <p:nvPr/>
          </p:nvCxnSpPr>
          <p:spPr>
            <a:xfrm flipH="1">
              <a:off x="7272690" y="1730875"/>
              <a:ext cx="205" cy="974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74">
              <a:extLst>
                <a:ext uri="{FF2B5EF4-FFF2-40B4-BE49-F238E27FC236}">
                  <a16:creationId xmlns:a16="http://schemas.microsoft.com/office/drawing/2014/main" id="{81CAB90B-1BAB-4CE5-BA7D-760D2BEC8DAD}"/>
                </a:ext>
              </a:extLst>
            </p:cNvPr>
            <p:cNvCxnSpPr>
              <a:cxnSpLocks/>
              <a:stCxn id="123" idx="2"/>
              <a:endCxn id="124" idx="0"/>
            </p:cNvCxnSpPr>
            <p:nvPr/>
          </p:nvCxnSpPr>
          <p:spPr>
            <a:xfrm flipH="1">
              <a:off x="7270345" y="2059838"/>
              <a:ext cx="2346" cy="1121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74">
              <a:extLst>
                <a:ext uri="{FF2B5EF4-FFF2-40B4-BE49-F238E27FC236}">
                  <a16:creationId xmlns:a16="http://schemas.microsoft.com/office/drawing/2014/main" id="{0C101B3A-E6B8-4C8F-9C8C-4BA8F845ED46}"/>
                </a:ext>
              </a:extLst>
            </p:cNvPr>
            <p:cNvCxnSpPr>
              <a:cxnSpLocks/>
              <a:stCxn id="124" idx="2"/>
              <a:endCxn id="129" idx="0"/>
            </p:cNvCxnSpPr>
            <p:nvPr/>
          </p:nvCxnSpPr>
          <p:spPr>
            <a:xfrm>
              <a:off x="7270345" y="2403488"/>
              <a:ext cx="0" cy="1074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8" name="Rectangle 137">
              <a:extLst>
                <a:ext uri="{FF2B5EF4-FFF2-40B4-BE49-F238E27FC236}">
                  <a16:creationId xmlns:a16="http://schemas.microsoft.com/office/drawing/2014/main" id="{42357477-F64B-48D5-8D03-5A377F799433}"/>
                </a:ext>
              </a:extLst>
            </p:cNvPr>
            <p:cNvSpPr/>
            <p:nvPr/>
          </p:nvSpPr>
          <p:spPr>
            <a:xfrm>
              <a:off x="7149011" y="2850333"/>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cxnSp>
          <p:nvCxnSpPr>
            <p:cNvPr id="139" name="Straight Arrow Connector 74">
              <a:extLst>
                <a:ext uri="{FF2B5EF4-FFF2-40B4-BE49-F238E27FC236}">
                  <a16:creationId xmlns:a16="http://schemas.microsoft.com/office/drawing/2014/main" id="{AEAB9D4E-8CC9-434A-B685-788D1B041F90}"/>
                </a:ext>
              </a:extLst>
            </p:cNvPr>
            <p:cNvCxnSpPr>
              <a:cxnSpLocks/>
              <a:stCxn id="129" idx="2"/>
              <a:endCxn id="138" idx="0"/>
            </p:cNvCxnSpPr>
            <p:nvPr/>
          </p:nvCxnSpPr>
          <p:spPr>
            <a:xfrm>
              <a:off x="7270345" y="2742435"/>
              <a:ext cx="1071" cy="1078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74">
              <a:extLst>
                <a:ext uri="{FF2B5EF4-FFF2-40B4-BE49-F238E27FC236}">
                  <a16:creationId xmlns:a16="http://schemas.microsoft.com/office/drawing/2014/main" id="{15E2CE47-CDAB-4A78-9E84-E39486F5B4BE}"/>
                </a:ext>
              </a:extLst>
            </p:cNvPr>
            <p:cNvCxnSpPr>
              <a:cxnSpLocks/>
              <a:stCxn id="138" idx="2"/>
              <a:endCxn id="130" idx="0"/>
            </p:cNvCxnSpPr>
            <p:nvPr/>
          </p:nvCxnSpPr>
          <p:spPr>
            <a:xfrm flipH="1">
              <a:off x="6891155" y="3081824"/>
              <a:ext cx="380261" cy="4088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1" name="Rectangle 140">
              <a:extLst>
                <a:ext uri="{FF2B5EF4-FFF2-40B4-BE49-F238E27FC236}">
                  <a16:creationId xmlns:a16="http://schemas.microsoft.com/office/drawing/2014/main" id="{E4733E31-4D6F-42E6-AA3C-6C019254CC59}"/>
                </a:ext>
              </a:extLst>
            </p:cNvPr>
            <p:cNvSpPr/>
            <p:nvPr/>
          </p:nvSpPr>
          <p:spPr>
            <a:xfrm>
              <a:off x="10289484" y="4550569"/>
              <a:ext cx="244810" cy="231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42" name="Rectangle 141">
              <a:extLst>
                <a:ext uri="{FF2B5EF4-FFF2-40B4-BE49-F238E27FC236}">
                  <a16:creationId xmlns:a16="http://schemas.microsoft.com/office/drawing/2014/main" id="{6D0509C4-2444-47F4-B020-45A01F74E7B7}"/>
                </a:ext>
              </a:extLst>
            </p:cNvPr>
            <p:cNvSpPr/>
            <p:nvPr/>
          </p:nvSpPr>
          <p:spPr>
            <a:xfrm>
              <a:off x="10671794" y="4550569"/>
              <a:ext cx="244810" cy="231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43" name="Rectangle 142">
              <a:extLst>
                <a:ext uri="{FF2B5EF4-FFF2-40B4-BE49-F238E27FC236}">
                  <a16:creationId xmlns:a16="http://schemas.microsoft.com/office/drawing/2014/main" id="{59E2C969-54C8-4A47-B759-64BD0D53EA9B}"/>
                </a:ext>
              </a:extLst>
            </p:cNvPr>
            <p:cNvSpPr/>
            <p:nvPr/>
          </p:nvSpPr>
          <p:spPr>
            <a:xfrm>
              <a:off x="11054104" y="4550569"/>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44" name="Rectangle 143">
              <a:extLst>
                <a:ext uri="{FF2B5EF4-FFF2-40B4-BE49-F238E27FC236}">
                  <a16:creationId xmlns:a16="http://schemas.microsoft.com/office/drawing/2014/main" id="{23D80ED7-46CE-4A1E-8FBE-AF04F7389DB1}"/>
                </a:ext>
              </a:extLst>
            </p:cNvPr>
            <p:cNvSpPr/>
            <p:nvPr/>
          </p:nvSpPr>
          <p:spPr>
            <a:xfrm>
              <a:off x="11436415" y="4550569"/>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45" name="Rectangle 144">
              <a:extLst>
                <a:ext uri="{FF2B5EF4-FFF2-40B4-BE49-F238E27FC236}">
                  <a16:creationId xmlns:a16="http://schemas.microsoft.com/office/drawing/2014/main" id="{CD9963C2-0023-494E-952A-26DEC7D6000F}"/>
                </a:ext>
              </a:extLst>
            </p:cNvPr>
            <p:cNvSpPr/>
            <p:nvPr/>
          </p:nvSpPr>
          <p:spPr>
            <a:xfrm>
              <a:off x="11436210" y="4879532"/>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46" name="Rectangle 145">
              <a:extLst>
                <a:ext uri="{FF2B5EF4-FFF2-40B4-BE49-F238E27FC236}">
                  <a16:creationId xmlns:a16="http://schemas.microsoft.com/office/drawing/2014/main" id="{832DCCD0-EEB1-4A0B-8916-3EBBDAA164C1}"/>
                </a:ext>
              </a:extLst>
            </p:cNvPr>
            <p:cNvSpPr/>
            <p:nvPr/>
          </p:nvSpPr>
          <p:spPr>
            <a:xfrm>
              <a:off x="9880489" y="4558303"/>
              <a:ext cx="244810" cy="231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47" name="Oval 146">
              <a:extLst>
                <a:ext uri="{FF2B5EF4-FFF2-40B4-BE49-F238E27FC236}">
                  <a16:creationId xmlns:a16="http://schemas.microsoft.com/office/drawing/2014/main" id="{64BD2013-BDD2-4E2D-BEEA-D1F39BE938A1}"/>
                </a:ext>
              </a:extLst>
            </p:cNvPr>
            <p:cNvSpPr/>
            <p:nvPr/>
          </p:nvSpPr>
          <p:spPr>
            <a:xfrm>
              <a:off x="10728170" y="4172630"/>
              <a:ext cx="132788" cy="12746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48" name="Straight Arrow Connector 74">
              <a:extLst>
                <a:ext uri="{FF2B5EF4-FFF2-40B4-BE49-F238E27FC236}">
                  <a16:creationId xmlns:a16="http://schemas.microsoft.com/office/drawing/2014/main" id="{0B96647F-BA4D-4C22-AF99-35164C233B51}"/>
                </a:ext>
              </a:extLst>
            </p:cNvPr>
            <p:cNvCxnSpPr>
              <a:cxnSpLocks/>
              <a:stCxn id="147" idx="4"/>
              <a:endCxn id="141" idx="0"/>
            </p:cNvCxnSpPr>
            <p:nvPr/>
          </p:nvCxnSpPr>
          <p:spPr>
            <a:xfrm flipH="1">
              <a:off x="10411889" y="4300090"/>
              <a:ext cx="382675" cy="2504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74">
              <a:extLst>
                <a:ext uri="{FF2B5EF4-FFF2-40B4-BE49-F238E27FC236}">
                  <a16:creationId xmlns:a16="http://schemas.microsoft.com/office/drawing/2014/main" id="{47C88881-262D-412F-A371-852460BB5A6D}"/>
                </a:ext>
              </a:extLst>
            </p:cNvPr>
            <p:cNvCxnSpPr>
              <a:cxnSpLocks/>
              <a:stCxn id="147" idx="4"/>
              <a:endCxn id="142" idx="0"/>
            </p:cNvCxnSpPr>
            <p:nvPr/>
          </p:nvCxnSpPr>
          <p:spPr>
            <a:xfrm flipH="1">
              <a:off x="10794199" y="4300090"/>
              <a:ext cx="365" cy="2504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74">
              <a:extLst>
                <a:ext uri="{FF2B5EF4-FFF2-40B4-BE49-F238E27FC236}">
                  <a16:creationId xmlns:a16="http://schemas.microsoft.com/office/drawing/2014/main" id="{8DFAC881-12A0-4AF7-8F63-27A1FA3EEFA7}"/>
                </a:ext>
              </a:extLst>
            </p:cNvPr>
            <p:cNvCxnSpPr>
              <a:cxnSpLocks/>
              <a:stCxn id="147" idx="4"/>
              <a:endCxn id="143" idx="0"/>
            </p:cNvCxnSpPr>
            <p:nvPr/>
          </p:nvCxnSpPr>
          <p:spPr>
            <a:xfrm>
              <a:off x="10794564" y="4300090"/>
              <a:ext cx="381945" cy="2504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74">
              <a:extLst>
                <a:ext uri="{FF2B5EF4-FFF2-40B4-BE49-F238E27FC236}">
                  <a16:creationId xmlns:a16="http://schemas.microsoft.com/office/drawing/2014/main" id="{266A9483-B36C-4456-8D8A-88666D8D6C8A}"/>
                </a:ext>
              </a:extLst>
            </p:cNvPr>
            <p:cNvCxnSpPr>
              <a:cxnSpLocks/>
              <a:stCxn id="147" idx="4"/>
              <a:endCxn id="144" idx="0"/>
            </p:cNvCxnSpPr>
            <p:nvPr/>
          </p:nvCxnSpPr>
          <p:spPr>
            <a:xfrm>
              <a:off x="10794564" y="4300090"/>
              <a:ext cx="764255" cy="2504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74">
              <a:extLst>
                <a:ext uri="{FF2B5EF4-FFF2-40B4-BE49-F238E27FC236}">
                  <a16:creationId xmlns:a16="http://schemas.microsoft.com/office/drawing/2014/main" id="{A035C824-8F4D-4FBB-BCB1-5A08CAE17D08}"/>
                </a:ext>
              </a:extLst>
            </p:cNvPr>
            <p:cNvCxnSpPr>
              <a:cxnSpLocks/>
              <a:stCxn id="144" idx="2"/>
              <a:endCxn id="145" idx="0"/>
            </p:cNvCxnSpPr>
            <p:nvPr/>
          </p:nvCxnSpPr>
          <p:spPr>
            <a:xfrm flipH="1">
              <a:off x="11558615" y="4782060"/>
              <a:ext cx="205" cy="974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9DF03302-3762-46C3-B4DD-91CC365A2EB5}"/>
                </a:ext>
              </a:extLst>
            </p:cNvPr>
            <p:cNvSpPr/>
            <p:nvPr/>
          </p:nvSpPr>
          <p:spPr>
            <a:xfrm>
              <a:off x="10732201" y="5610874"/>
              <a:ext cx="132788" cy="12746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54" name="Straight Arrow Connector 74">
              <a:extLst>
                <a:ext uri="{FF2B5EF4-FFF2-40B4-BE49-F238E27FC236}">
                  <a16:creationId xmlns:a16="http://schemas.microsoft.com/office/drawing/2014/main" id="{69C8624B-7891-4D43-8F76-A33D75728213}"/>
                </a:ext>
              </a:extLst>
            </p:cNvPr>
            <p:cNvCxnSpPr>
              <a:cxnSpLocks/>
              <a:stCxn id="145" idx="2"/>
              <a:endCxn id="153" idx="0"/>
            </p:cNvCxnSpPr>
            <p:nvPr/>
          </p:nvCxnSpPr>
          <p:spPr>
            <a:xfrm flipH="1">
              <a:off x="10798595" y="5111023"/>
              <a:ext cx="760020" cy="4998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74">
              <a:extLst>
                <a:ext uri="{FF2B5EF4-FFF2-40B4-BE49-F238E27FC236}">
                  <a16:creationId xmlns:a16="http://schemas.microsoft.com/office/drawing/2014/main" id="{73F7FF98-1914-4A5D-821A-724A24F29E26}"/>
                </a:ext>
              </a:extLst>
            </p:cNvPr>
            <p:cNvCxnSpPr>
              <a:cxnSpLocks/>
              <a:stCxn id="146" idx="2"/>
              <a:endCxn id="156" idx="0"/>
            </p:cNvCxnSpPr>
            <p:nvPr/>
          </p:nvCxnSpPr>
          <p:spPr>
            <a:xfrm>
              <a:off x="10002894" y="4789794"/>
              <a:ext cx="412044" cy="2774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7AF10C10-0659-4A8A-93FA-FE4C39466C17}"/>
                </a:ext>
              </a:extLst>
            </p:cNvPr>
            <p:cNvSpPr/>
            <p:nvPr/>
          </p:nvSpPr>
          <p:spPr>
            <a:xfrm>
              <a:off x="10348544" y="5067210"/>
              <a:ext cx="132788" cy="12746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57" name="Straight Arrow Connector 74">
              <a:extLst>
                <a:ext uri="{FF2B5EF4-FFF2-40B4-BE49-F238E27FC236}">
                  <a16:creationId xmlns:a16="http://schemas.microsoft.com/office/drawing/2014/main" id="{D60E4852-401B-47E3-8AF5-84E93DCB6C2C}"/>
                </a:ext>
              </a:extLst>
            </p:cNvPr>
            <p:cNvCxnSpPr>
              <a:cxnSpLocks/>
              <a:stCxn id="141" idx="2"/>
              <a:endCxn id="156" idx="0"/>
            </p:cNvCxnSpPr>
            <p:nvPr/>
          </p:nvCxnSpPr>
          <p:spPr>
            <a:xfrm>
              <a:off x="10411889" y="4782060"/>
              <a:ext cx="3050" cy="2851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74">
              <a:extLst>
                <a:ext uri="{FF2B5EF4-FFF2-40B4-BE49-F238E27FC236}">
                  <a16:creationId xmlns:a16="http://schemas.microsoft.com/office/drawing/2014/main" id="{6C26FE10-911A-4B7C-8030-329B081F3905}"/>
                </a:ext>
              </a:extLst>
            </p:cNvPr>
            <p:cNvCxnSpPr>
              <a:cxnSpLocks/>
              <a:stCxn id="142" idx="2"/>
              <a:endCxn id="156" idx="0"/>
            </p:cNvCxnSpPr>
            <p:nvPr/>
          </p:nvCxnSpPr>
          <p:spPr>
            <a:xfrm flipH="1">
              <a:off x="10414938" y="4782060"/>
              <a:ext cx="379261" cy="2851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74">
              <a:extLst>
                <a:ext uri="{FF2B5EF4-FFF2-40B4-BE49-F238E27FC236}">
                  <a16:creationId xmlns:a16="http://schemas.microsoft.com/office/drawing/2014/main" id="{CB58F3D7-1BD8-430A-8196-79650B421E64}"/>
                </a:ext>
              </a:extLst>
            </p:cNvPr>
            <p:cNvCxnSpPr>
              <a:cxnSpLocks/>
              <a:stCxn id="143" idx="2"/>
              <a:endCxn id="161" idx="0"/>
            </p:cNvCxnSpPr>
            <p:nvPr/>
          </p:nvCxnSpPr>
          <p:spPr>
            <a:xfrm>
              <a:off x="11176509" y="4782060"/>
              <a:ext cx="7241" cy="1051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74">
              <a:extLst>
                <a:ext uri="{FF2B5EF4-FFF2-40B4-BE49-F238E27FC236}">
                  <a16:creationId xmlns:a16="http://schemas.microsoft.com/office/drawing/2014/main" id="{CE61CD8C-6DBE-4E64-BB9B-9DB40DC71E47}"/>
                </a:ext>
              </a:extLst>
            </p:cNvPr>
            <p:cNvCxnSpPr>
              <a:cxnSpLocks/>
              <a:stCxn id="156" idx="4"/>
              <a:endCxn id="153" idx="0"/>
            </p:cNvCxnSpPr>
            <p:nvPr/>
          </p:nvCxnSpPr>
          <p:spPr>
            <a:xfrm>
              <a:off x="10414938" y="5194670"/>
              <a:ext cx="383657" cy="4162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1" name="Rectangle 160">
              <a:extLst>
                <a:ext uri="{FF2B5EF4-FFF2-40B4-BE49-F238E27FC236}">
                  <a16:creationId xmlns:a16="http://schemas.microsoft.com/office/drawing/2014/main" id="{C7B3B85E-853D-4F75-93F1-7AC7D6AFC55A}"/>
                </a:ext>
              </a:extLst>
            </p:cNvPr>
            <p:cNvSpPr/>
            <p:nvPr/>
          </p:nvSpPr>
          <p:spPr>
            <a:xfrm>
              <a:off x="11061345" y="4887182"/>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cxnSp>
          <p:nvCxnSpPr>
            <p:cNvPr id="162" name="Straight Arrow Connector 74">
              <a:extLst>
                <a:ext uri="{FF2B5EF4-FFF2-40B4-BE49-F238E27FC236}">
                  <a16:creationId xmlns:a16="http://schemas.microsoft.com/office/drawing/2014/main" id="{7205B722-C3EC-4863-94E4-3967B508A175}"/>
                </a:ext>
              </a:extLst>
            </p:cNvPr>
            <p:cNvCxnSpPr>
              <a:cxnSpLocks/>
              <a:stCxn id="161" idx="2"/>
              <a:endCxn id="153" idx="0"/>
            </p:cNvCxnSpPr>
            <p:nvPr/>
          </p:nvCxnSpPr>
          <p:spPr>
            <a:xfrm flipH="1">
              <a:off x="10798595" y="5118673"/>
              <a:ext cx="385155" cy="4922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74">
              <a:extLst>
                <a:ext uri="{FF2B5EF4-FFF2-40B4-BE49-F238E27FC236}">
                  <a16:creationId xmlns:a16="http://schemas.microsoft.com/office/drawing/2014/main" id="{E59E5C35-4C5B-49E7-A379-18B300995062}"/>
                </a:ext>
              </a:extLst>
            </p:cNvPr>
            <p:cNvCxnSpPr>
              <a:cxnSpLocks/>
              <a:stCxn id="147" idx="4"/>
              <a:endCxn id="146" idx="0"/>
            </p:cNvCxnSpPr>
            <p:nvPr/>
          </p:nvCxnSpPr>
          <p:spPr>
            <a:xfrm flipH="1">
              <a:off x="10002894" y="4300090"/>
              <a:ext cx="791670" cy="2582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4" name="Rectangle 163">
              <a:extLst>
                <a:ext uri="{FF2B5EF4-FFF2-40B4-BE49-F238E27FC236}">
                  <a16:creationId xmlns:a16="http://schemas.microsoft.com/office/drawing/2014/main" id="{9A6276C2-A24D-413F-805F-9E0E58A1BFE6}"/>
                </a:ext>
              </a:extLst>
            </p:cNvPr>
            <p:cNvSpPr/>
            <p:nvPr/>
          </p:nvSpPr>
          <p:spPr>
            <a:xfrm>
              <a:off x="8370075" y="3661466"/>
              <a:ext cx="244810" cy="23149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65" name="Rectangle 164">
              <a:extLst>
                <a:ext uri="{FF2B5EF4-FFF2-40B4-BE49-F238E27FC236}">
                  <a16:creationId xmlns:a16="http://schemas.microsoft.com/office/drawing/2014/main" id="{1E3C5361-17C2-48F2-AD6A-0D9C35F121C9}"/>
                </a:ext>
              </a:extLst>
            </p:cNvPr>
            <p:cNvSpPr/>
            <p:nvPr/>
          </p:nvSpPr>
          <p:spPr>
            <a:xfrm>
              <a:off x="8943643" y="3661466"/>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66" name="Rectangle 165">
              <a:extLst>
                <a:ext uri="{FF2B5EF4-FFF2-40B4-BE49-F238E27FC236}">
                  <a16:creationId xmlns:a16="http://schemas.microsoft.com/office/drawing/2014/main" id="{4D8AC6A9-C6AB-45BC-ADE8-3C94ABE51FAC}"/>
                </a:ext>
              </a:extLst>
            </p:cNvPr>
            <p:cNvSpPr/>
            <p:nvPr/>
          </p:nvSpPr>
          <p:spPr>
            <a:xfrm>
              <a:off x="8943438" y="3990429"/>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67" name="Rectangle 166">
              <a:extLst>
                <a:ext uri="{FF2B5EF4-FFF2-40B4-BE49-F238E27FC236}">
                  <a16:creationId xmlns:a16="http://schemas.microsoft.com/office/drawing/2014/main" id="{D85273BB-159F-4CC5-B688-01A39FC6022C}"/>
                </a:ext>
              </a:extLst>
            </p:cNvPr>
            <p:cNvSpPr/>
            <p:nvPr/>
          </p:nvSpPr>
          <p:spPr>
            <a:xfrm>
              <a:off x="8941093" y="4334079"/>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68" name="Oval 167">
              <a:extLst>
                <a:ext uri="{FF2B5EF4-FFF2-40B4-BE49-F238E27FC236}">
                  <a16:creationId xmlns:a16="http://schemas.microsoft.com/office/drawing/2014/main" id="{1AB641A6-B500-40CD-AE22-157D29EA626A}"/>
                </a:ext>
              </a:extLst>
            </p:cNvPr>
            <p:cNvSpPr/>
            <p:nvPr/>
          </p:nvSpPr>
          <p:spPr>
            <a:xfrm>
              <a:off x="8702067" y="3306478"/>
              <a:ext cx="132788" cy="12746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69" name="Straight Arrow Connector 74">
              <a:extLst>
                <a:ext uri="{FF2B5EF4-FFF2-40B4-BE49-F238E27FC236}">
                  <a16:creationId xmlns:a16="http://schemas.microsoft.com/office/drawing/2014/main" id="{5F16FBA9-B8B9-46E9-ADA3-A6B604EB3303}"/>
                </a:ext>
              </a:extLst>
            </p:cNvPr>
            <p:cNvCxnSpPr>
              <a:cxnSpLocks/>
              <a:stCxn id="168" idx="4"/>
              <a:endCxn id="164" idx="0"/>
            </p:cNvCxnSpPr>
            <p:nvPr/>
          </p:nvCxnSpPr>
          <p:spPr>
            <a:xfrm flipH="1">
              <a:off x="8492480" y="3433938"/>
              <a:ext cx="275981" cy="2275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74">
              <a:extLst>
                <a:ext uri="{FF2B5EF4-FFF2-40B4-BE49-F238E27FC236}">
                  <a16:creationId xmlns:a16="http://schemas.microsoft.com/office/drawing/2014/main" id="{6C11F624-8C0D-4A4D-BF57-2D54A37A9D90}"/>
                </a:ext>
              </a:extLst>
            </p:cNvPr>
            <p:cNvCxnSpPr>
              <a:cxnSpLocks/>
              <a:stCxn id="168" idx="4"/>
              <a:endCxn id="165" idx="0"/>
            </p:cNvCxnSpPr>
            <p:nvPr/>
          </p:nvCxnSpPr>
          <p:spPr>
            <a:xfrm>
              <a:off x="8768461" y="3433938"/>
              <a:ext cx="297587" cy="2275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1" name="Rectangle 170">
              <a:extLst>
                <a:ext uri="{FF2B5EF4-FFF2-40B4-BE49-F238E27FC236}">
                  <a16:creationId xmlns:a16="http://schemas.microsoft.com/office/drawing/2014/main" id="{40DD58C8-C82B-47DE-90E0-4A8900ECE9EE}"/>
                </a:ext>
              </a:extLst>
            </p:cNvPr>
            <p:cNvSpPr/>
            <p:nvPr/>
          </p:nvSpPr>
          <p:spPr>
            <a:xfrm>
              <a:off x="8941093" y="4673025"/>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sp>
          <p:nvSpPr>
            <p:cNvPr id="172" name="Oval 171">
              <a:extLst>
                <a:ext uri="{FF2B5EF4-FFF2-40B4-BE49-F238E27FC236}">
                  <a16:creationId xmlns:a16="http://schemas.microsoft.com/office/drawing/2014/main" id="{DF16ABFC-4D65-4CD7-B405-A8B18BF0CE5C}"/>
                </a:ext>
              </a:extLst>
            </p:cNvPr>
            <p:cNvSpPr/>
            <p:nvPr/>
          </p:nvSpPr>
          <p:spPr>
            <a:xfrm>
              <a:off x="8717367" y="5920321"/>
              <a:ext cx="132788" cy="12746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cxnSp>
          <p:nvCxnSpPr>
            <p:cNvPr id="173" name="Straight Arrow Connector 74">
              <a:extLst>
                <a:ext uri="{FF2B5EF4-FFF2-40B4-BE49-F238E27FC236}">
                  <a16:creationId xmlns:a16="http://schemas.microsoft.com/office/drawing/2014/main" id="{CA7FAFE1-0A1F-4399-A082-52B648868E8C}"/>
                </a:ext>
              </a:extLst>
            </p:cNvPr>
            <p:cNvCxnSpPr>
              <a:cxnSpLocks/>
              <a:stCxn id="178" idx="2"/>
              <a:endCxn id="181" idx="0"/>
            </p:cNvCxnSpPr>
            <p:nvPr/>
          </p:nvCxnSpPr>
          <p:spPr>
            <a:xfrm flipH="1">
              <a:off x="9063497" y="5243905"/>
              <a:ext cx="1071" cy="1294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74">
              <a:extLst>
                <a:ext uri="{FF2B5EF4-FFF2-40B4-BE49-F238E27FC236}">
                  <a16:creationId xmlns:a16="http://schemas.microsoft.com/office/drawing/2014/main" id="{BD4BF6AB-42B4-416A-81CB-D5F48433E96A}"/>
                </a:ext>
              </a:extLst>
            </p:cNvPr>
            <p:cNvCxnSpPr>
              <a:cxnSpLocks/>
              <a:stCxn id="164" idx="2"/>
              <a:endCxn id="172" idx="0"/>
            </p:cNvCxnSpPr>
            <p:nvPr/>
          </p:nvCxnSpPr>
          <p:spPr>
            <a:xfrm>
              <a:off x="8492480" y="3892957"/>
              <a:ext cx="291281" cy="20273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74">
              <a:extLst>
                <a:ext uri="{FF2B5EF4-FFF2-40B4-BE49-F238E27FC236}">
                  <a16:creationId xmlns:a16="http://schemas.microsoft.com/office/drawing/2014/main" id="{FCF97704-A5AE-493A-81D7-9FC7B3F9C1A2}"/>
                </a:ext>
              </a:extLst>
            </p:cNvPr>
            <p:cNvCxnSpPr>
              <a:cxnSpLocks/>
              <a:stCxn id="165" idx="2"/>
              <a:endCxn id="166" idx="0"/>
            </p:cNvCxnSpPr>
            <p:nvPr/>
          </p:nvCxnSpPr>
          <p:spPr>
            <a:xfrm flipH="1">
              <a:off x="9065843" y="3892957"/>
              <a:ext cx="205" cy="974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Straight Arrow Connector 74">
              <a:extLst>
                <a:ext uri="{FF2B5EF4-FFF2-40B4-BE49-F238E27FC236}">
                  <a16:creationId xmlns:a16="http://schemas.microsoft.com/office/drawing/2014/main" id="{1616FE69-BD23-4103-9258-67AB31D15DBF}"/>
                </a:ext>
              </a:extLst>
            </p:cNvPr>
            <p:cNvCxnSpPr>
              <a:cxnSpLocks/>
              <a:stCxn id="166" idx="2"/>
              <a:endCxn id="167" idx="0"/>
            </p:cNvCxnSpPr>
            <p:nvPr/>
          </p:nvCxnSpPr>
          <p:spPr>
            <a:xfrm flipH="1">
              <a:off x="9063497" y="4221920"/>
              <a:ext cx="2346" cy="1121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74">
              <a:extLst>
                <a:ext uri="{FF2B5EF4-FFF2-40B4-BE49-F238E27FC236}">
                  <a16:creationId xmlns:a16="http://schemas.microsoft.com/office/drawing/2014/main" id="{DDCC1831-BFA5-4886-9583-C21C660B7BFF}"/>
                </a:ext>
              </a:extLst>
            </p:cNvPr>
            <p:cNvCxnSpPr>
              <a:cxnSpLocks/>
              <a:stCxn id="167" idx="2"/>
              <a:endCxn id="171" idx="0"/>
            </p:cNvCxnSpPr>
            <p:nvPr/>
          </p:nvCxnSpPr>
          <p:spPr>
            <a:xfrm>
              <a:off x="9063497" y="4565570"/>
              <a:ext cx="0" cy="1074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8" name="Rectangle 177">
              <a:extLst>
                <a:ext uri="{FF2B5EF4-FFF2-40B4-BE49-F238E27FC236}">
                  <a16:creationId xmlns:a16="http://schemas.microsoft.com/office/drawing/2014/main" id="{2715A3E0-D23D-4CEE-9EB2-62AE6BB70F25}"/>
                </a:ext>
              </a:extLst>
            </p:cNvPr>
            <p:cNvSpPr/>
            <p:nvPr/>
          </p:nvSpPr>
          <p:spPr>
            <a:xfrm>
              <a:off x="8942163" y="5012414"/>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cxnSp>
          <p:nvCxnSpPr>
            <p:cNvPr id="179" name="Straight Arrow Connector 74">
              <a:extLst>
                <a:ext uri="{FF2B5EF4-FFF2-40B4-BE49-F238E27FC236}">
                  <a16:creationId xmlns:a16="http://schemas.microsoft.com/office/drawing/2014/main" id="{63D73504-179F-4BF1-AF49-AF7F5DC8A2CF}"/>
                </a:ext>
              </a:extLst>
            </p:cNvPr>
            <p:cNvCxnSpPr>
              <a:cxnSpLocks/>
              <a:stCxn id="171" idx="2"/>
              <a:endCxn id="178" idx="0"/>
            </p:cNvCxnSpPr>
            <p:nvPr/>
          </p:nvCxnSpPr>
          <p:spPr>
            <a:xfrm>
              <a:off x="9063497" y="4904516"/>
              <a:ext cx="1071" cy="1078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74">
              <a:extLst>
                <a:ext uri="{FF2B5EF4-FFF2-40B4-BE49-F238E27FC236}">
                  <a16:creationId xmlns:a16="http://schemas.microsoft.com/office/drawing/2014/main" id="{D156421B-C588-4E94-92AC-D899829BF3B3}"/>
                </a:ext>
              </a:extLst>
            </p:cNvPr>
            <p:cNvCxnSpPr>
              <a:cxnSpLocks/>
              <a:stCxn id="181" idx="2"/>
              <a:endCxn id="172" idx="0"/>
            </p:cNvCxnSpPr>
            <p:nvPr/>
          </p:nvCxnSpPr>
          <p:spPr>
            <a:xfrm flipH="1">
              <a:off x="8783761" y="5604802"/>
              <a:ext cx="279736" cy="3155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ED3017B2-A677-402F-AB87-7E5409878086}"/>
                </a:ext>
              </a:extLst>
            </p:cNvPr>
            <p:cNvSpPr/>
            <p:nvPr/>
          </p:nvSpPr>
          <p:spPr>
            <a:xfrm>
              <a:off x="8941093" y="5373311"/>
              <a:ext cx="244810" cy="231491"/>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solidFill>
                <a:latin typeface="Arial" panose="020B0604020202020204" pitchFamily="34" charset="0"/>
                <a:cs typeface="Arial" panose="020B0604020202020204" pitchFamily="34" charset="0"/>
              </a:endParaRPr>
            </a:p>
          </p:txBody>
        </p:sp>
      </p:grpSp>
      <p:sp>
        <p:nvSpPr>
          <p:cNvPr id="3" name="Rectangle 2">
            <a:extLst>
              <a:ext uri="{FF2B5EF4-FFF2-40B4-BE49-F238E27FC236}">
                <a16:creationId xmlns:a16="http://schemas.microsoft.com/office/drawing/2014/main" id="{31F23BCC-BF27-450A-9B7E-EE3FCFD63E1E}"/>
              </a:ext>
            </a:extLst>
          </p:cNvPr>
          <p:cNvSpPr/>
          <p:nvPr/>
        </p:nvSpPr>
        <p:spPr>
          <a:xfrm>
            <a:off x="120383" y="6433049"/>
            <a:ext cx="11426406" cy="307777"/>
          </a:xfrm>
          <a:prstGeom prst="rect">
            <a:avLst/>
          </a:prstGeom>
        </p:spPr>
        <p:txBody>
          <a:bodyPr wrap="square">
            <a:spAutoFit/>
          </a:bodyPr>
          <a:lstStyle/>
          <a:p>
            <a:pPr algn="r"/>
            <a:r>
              <a:rPr lang="en-US" sz="1400" b="1" dirty="0">
                <a:solidFill>
                  <a:srgbClr val="7030A0"/>
                </a:solidFill>
                <a:latin typeface="Arial" panose="020B0604020202020204" pitchFamily="34" charset="0"/>
                <a:cs typeface="Arial" panose="020B0604020202020204" pitchFamily="34" charset="0"/>
              </a:rPr>
              <a:t>Fan FL, Lai RJ, Wang G: Quasi-Equivalence of Width and Depth of Neural Networks, https://arxiv.org/abs/2002.02515, 2020</a:t>
            </a:r>
          </a:p>
        </p:txBody>
      </p:sp>
      <p:pic>
        <p:nvPicPr>
          <p:cNvPr id="4" name="Picture 3">
            <a:extLst>
              <a:ext uri="{FF2B5EF4-FFF2-40B4-BE49-F238E27FC236}">
                <a16:creationId xmlns:a16="http://schemas.microsoft.com/office/drawing/2014/main" id="{6D969A53-9864-4EA1-888C-004BE009EA7E}"/>
              </a:ext>
            </a:extLst>
          </p:cNvPr>
          <p:cNvPicPr>
            <a:picLocks noChangeAspect="1"/>
          </p:cNvPicPr>
          <p:nvPr/>
        </p:nvPicPr>
        <p:blipFill>
          <a:blip r:embed="rId5"/>
          <a:stretch>
            <a:fillRect/>
          </a:stretch>
        </p:blipFill>
        <p:spPr>
          <a:xfrm>
            <a:off x="10071668" y="1949292"/>
            <a:ext cx="1509533" cy="4243474"/>
          </a:xfrm>
          <a:prstGeom prst="rect">
            <a:avLst/>
          </a:prstGeom>
        </p:spPr>
      </p:pic>
      <p:pic>
        <p:nvPicPr>
          <p:cNvPr id="7" name="Picture 6">
            <a:extLst>
              <a:ext uri="{FF2B5EF4-FFF2-40B4-BE49-F238E27FC236}">
                <a16:creationId xmlns:a16="http://schemas.microsoft.com/office/drawing/2014/main" id="{B6D71798-E83C-437F-B47C-285787E7EFDC}"/>
              </a:ext>
            </a:extLst>
          </p:cNvPr>
          <p:cNvPicPr>
            <a:picLocks noChangeAspect="1"/>
          </p:cNvPicPr>
          <p:nvPr/>
        </p:nvPicPr>
        <p:blipFill>
          <a:blip r:embed="rId6"/>
          <a:stretch>
            <a:fillRect/>
          </a:stretch>
        </p:blipFill>
        <p:spPr>
          <a:xfrm>
            <a:off x="6761501" y="3548711"/>
            <a:ext cx="3341025" cy="2644055"/>
          </a:xfrm>
          <a:prstGeom prst="rect">
            <a:avLst/>
          </a:prstGeom>
        </p:spPr>
      </p:pic>
    </p:spTree>
    <p:extLst>
      <p:ext uri="{BB962C8B-B14F-4D97-AF65-F5344CB8AC3E}">
        <p14:creationId xmlns:p14="http://schemas.microsoft.com/office/powerpoint/2010/main" val="3054415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E2BE75-842C-488F-ABB5-48EEBD5F9B39}"/>
              </a:ext>
            </a:extLst>
          </p:cNvPr>
          <p:cNvPicPr>
            <a:picLocks noChangeAspect="1"/>
          </p:cNvPicPr>
          <p:nvPr/>
        </p:nvPicPr>
        <p:blipFill>
          <a:blip r:embed="rId2"/>
          <a:stretch>
            <a:fillRect/>
          </a:stretch>
        </p:blipFill>
        <p:spPr>
          <a:xfrm>
            <a:off x="20608" y="0"/>
            <a:ext cx="12150784" cy="6858000"/>
          </a:xfrm>
          <a:prstGeom prst="rect">
            <a:avLst/>
          </a:prstGeom>
        </p:spPr>
      </p:pic>
    </p:spTree>
    <p:extLst>
      <p:ext uri="{BB962C8B-B14F-4D97-AF65-F5344CB8AC3E}">
        <p14:creationId xmlns:p14="http://schemas.microsoft.com/office/powerpoint/2010/main" val="2560906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30049" y="1439093"/>
            <a:ext cx="9931902" cy="2780933"/>
          </a:xfrm>
          <a:prstGeom prst="rect">
            <a:avLst/>
          </a:prstGeom>
        </p:spPr>
      </p:pic>
      <p:sp>
        <p:nvSpPr>
          <p:cNvPr id="2" name="Title 1"/>
          <p:cNvSpPr>
            <a:spLocks noGrp="1"/>
          </p:cNvSpPr>
          <p:nvPr>
            <p:ph type="title"/>
          </p:nvPr>
        </p:nvSpPr>
        <p:spPr/>
        <p:txBody>
          <a:bodyPr/>
          <a:lstStyle/>
          <a:p>
            <a:r>
              <a:rPr lang="en-US" altLang="zh-CN" sz="4000" dirty="0"/>
              <a:t>Deep Fuzzy System</a:t>
            </a:r>
            <a:endParaRPr lang="zh-CN" altLang="en-US" sz="4000" dirty="0"/>
          </a:p>
        </p:txBody>
      </p:sp>
      <p:pic>
        <p:nvPicPr>
          <p:cNvPr id="6" name="Picture 5"/>
          <p:cNvPicPr>
            <a:picLocks noChangeAspect="1"/>
          </p:cNvPicPr>
          <p:nvPr/>
        </p:nvPicPr>
        <p:blipFill>
          <a:blip r:embed="rId4"/>
          <a:stretch>
            <a:fillRect/>
          </a:stretch>
        </p:blipFill>
        <p:spPr>
          <a:xfrm>
            <a:off x="5947922" y="4053840"/>
            <a:ext cx="5294874" cy="2804160"/>
          </a:xfrm>
          <a:prstGeom prst="rect">
            <a:avLst/>
          </a:prstGeom>
        </p:spPr>
      </p:pic>
      <p:pic>
        <p:nvPicPr>
          <p:cNvPr id="7" name="Picture 6"/>
          <p:cNvPicPr>
            <a:picLocks noChangeAspect="1"/>
          </p:cNvPicPr>
          <p:nvPr/>
        </p:nvPicPr>
        <p:blipFill>
          <a:blip r:embed="rId5"/>
          <a:stretch>
            <a:fillRect/>
          </a:stretch>
        </p:blipFill>
        <p:spPr>
          <a:xfrm>
            <a:off x="297808" y="4729375"/>
            <a:ext cx="5541023" cy="1466350"/>
          </a:xfrm>
          <a:prstGeom prst="rect">
            <a:avLst/>
          </a:prstGeom>
        </p:spPr>
      </p:pic>
    </p:spTree>
    <p:extLst>
      <p:ext uri="{BB962C8B-B14F-4D97-AF65-F5344CB8AC3E}">
        <p14:creationId xmlns:p14="http://schemas.microsoft.com/office/powerpoint/2010/main" val="876439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98076" y="1001305"/>
            <a:ext cx="9595847" cy="5856695"/>
          </a:xfrm>
          <a:prstGeom prst="rect">
            <a:avLst/>
          </a:prstGeom>
        </p:spPr>
      </p:pic>
      <p:sp>
        <p:nvSpPr>
          <p:cNvPr id="2" name="Title 1"/>
          <p:cNvSpPr>
            <a:spLocks noGrp="1"/>
          </p:cNvSpPr>
          <p:nvPr>
            <p:ph type="title"/>
          </p:nvPr>
        </p:nvSpPr>
        <p:spPr/>
        <p:txBody>
          <a:bodyPr/>
          <a:lstStyle/>
          <a:p>
            <a:r>
              <a:rPr lang="en-US" altLang="zh-CN" sz="4400" dirty="0"/>
              <a:t>Fuzzy Logic Interpretation</a:t>
            </a:r>
            <a:endParaRPr lang="zh-CN" altLang="en-US" sz="4400" dirty="0"/>
          </a:p>
        </p:txBody>
      </p:sp>
    </p:spTree>
    <p:extLst>
      <p:ext uri="{BB962C8B-B14F-4D97-AF65-F5344CB8AC3E}">
        <p14:creationId xmlns:p14="http://schemas.microsoft.com/office/powerpoint/2010/main" val="3610374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0445"/>
          </a:xfrm>
        </p:spPr>
        <p:txBody>
          <a:bodyPr/>
          <a:lstStyle/>
          <a:p>
            <a:r>
              <a:rPr lang="en-US" sz="4400" dirty="0"/>
              <a:t>Generative Adversarial Network (GAN) Idea</a:t>
            </a:r>
          </a:p>
        </p:txBody>
      </p:sp>
      <p:pic>
        <p:nvPicPr>
          <p:cNvPr id="1026" name="Picture 2" descr="Image result for Generative adversarial networks"/>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09750" y="1402730"/>
            <a:ext cx="7976924" cy="24850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2347913" y="3915615"/>
            <a:ext cx="7496175" cy="2647950"/>
          </a:xfrm>
          <a:prstGeom prst="rect">
            <a:avLst/>
          </a:prstGeom>
        </p:spPr>
      </p:pic>
    </p:spTree>
    <p:extLst>
      <p:ext uri="{BB962C8B-B14F-4D97-AF65-F5344CB8AC3E}">
        <p14:creationId xmlns:p14="http://schemas.microsoft.com/office/powerpoint/2010/main" val="1627246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Software Engineering Principles</a:t>
            </a:r>
          </a:p>
        </p:txBody>
      </p:sp>
      <p:sp>
        <p:nvSpPr>
          <p:cNvPr id="3" name="Content Placeholder 2"/>
          <p:cNvSpPr>
            <a:spLocks noGrp="1"/>
          </p:cNvSpPr>
          <p:nvPr>
            <p:ph idx="1"/>
          </p:nvPr>
        </p:nvSpPr>
        <p:spPr>
          <a:xfrm>
            <a:off x="2070734" y="1579421"/>
            <a:ext cx="8211014" cy="4129668"/>
          </a:xfrm>
        </p:spPr>
        <p:txBody>
          <a:bodyPr>
            <a:normAutofit fontScale="92500"/>
          </a:bodyPr>
          <a:lstStyle/>
          <a:p>
            <a:pPr marL="457200" indent="-457200">
              <a:buClrTx/>
              <a:buFont typeface="Arial" panose="020B0604020202020204" pitchFamily="34" charset="0"/>
              <a:buChar char="•"/>
            </a:pPr>
            <a:r>
              <a:rPr lang="en-US" dirty="0"/>
              <a:t>Divide-Conquer</a:t>
            </a:r>
          </a:p>
          <a:p>
            <a:pPr>
              <a:buClrTx/>
            </a:pPr>
            <a:r>
              <a:rPr lang="en-US" sz="2400" b="0" dirty="0"/>
              <a:t>	Modularity, Abstraction, Cohesion &amp; Coupling</a:t>
            </a:r>
          </a:p>
          <a:p>
            <a:pPr marL="457200" indent="-457200">
              <a:buClrTx/>
              <a:buFont typeface="Arial" panose="020B0604020202020204" pitchFamily="34" charset="0"/>
              <a:buChar char="•"/>
            </a:pPr>
            <a:r>
              <a:rPr lang="en-US" dirty="0"/>
              <a:t>Formality</a:t>
            </a:r>
          </a:p>
          <a:p>
            <a:pPr marL="457200" indent="-457200">
              <a:buClrTx/>
              <a:buFont typeface="Arial" panose="020B0604020202020204" pitchFamily="34" charset="0"/>
              <a:buChar char="•"/>
            </a:pPr>
            <a:r>
              <a:rPr lang="en-US" dirty="0"/>
              <a:t>Generality</a:t>
            </a:r>
          </a:p>
          <a:p>
            <a:pPr marL="457200" indent="-457200">
              <a:buClrTx/>
              <a:buFont typeface="Arial" panose="020B0604020202020204" pitchFamily="34" charset="0"/>
              <a:buChar char="•"/>
            </a:pPr>
            <a:r>
              <a:rPr lang="en-US" dirty="0"/>
              <a:t>Scalability</a:t>
            </a:r>
          </a:p>
          <a:p>
            <a:pPr marL="457200" indent="-457200">
              <a:buClrTx/>
              <a:buFont typeface="Arial" panose="020B0604020202020204" pitchFamily="34" charset="0"/>
              <a:buChar char="•"/>
            </a:pPr>
            <a:r>
              <a:rPr lang="en-US" dirty="0"/>
              <a:t>Reliability</a:t>
            </a:r>
          </a:p>
          <a:p>
            <a:pPr marL="457200" indent="-457200">
              <a:buClrTx/>
              <a:buFont typeface="Arial" panose="020B0604020202020204" pitchFamily="34" charset="0"/>
              <a:buChar char="•"/>
            </a:pPr>
            <a:r>
              <a:rPr lang="en-US" dirty="0"/>
              <a:t>Adaptability</a:t>
            </a:r>
          </a:p>
          <a:p>
            <a:pPr>
              <a:buClrTx/>
            </a:pPr>
            <a:r>
              <a:rPr lang="en-US" dirty="0"/>
              <a:t>	</a:t>
            </a:r>
            <a:r>
              <a:rPr lang="en-US" b="0" dirty="0"/>
              <a:t>Iterative Refinement, Anticipation of Change</a:t>
            </a:r>
          </a:p>
        </p:txBody>
      </p:sp>
      <p:pic>
        <p:nvPicPr>
          <p:cNvPr id="5" name="Picture 4"/>
          <p:cNvPicPr>
            <a:picLocks noChangeAspect="1"/>
          </p:cNvPicPr>
          <p:nvPr/>
        </p:nvPicPr>
        <p:blipFill>
          <a:blip r:embed="rId2"/>
          <a:stretch>
            <a:fillRect/>
          </a:stretch>
        </p:blipFill>
        <p:spPr>
          <a:xfrm>
            <a:off x="0" y="5709089"/>
            <a:ext cx="12192000" cy="1135901"/>
          </a:xfrm>
          <a:prstGeom prst="rect">
            <a:avLst/>
          </a:prstGeom>
        </p:spPr>
      </p:pic>
    </p:spTree>
    <p:extLst>
      <p:ext uri="{BB962C8B-B14F-4D97-AF65-F5344CB8AC3E}">
        <p14:creationId xmlns:p14="http://schemas.microsoft.com/office/powerpoint/2010/main" val="899268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t>Outline</a:t>
            </a:r>
          </a:p>
        </p:txBody>
      </p:sp>
      <p:sp>
        <p:nvSpPr>
          <p:cNvPr id="3" name="Content Placeholder 2"/>
          <p:cNvSpPr>
            <a:spLocks noGrp="1"/>
          </p:cNvSpPr>
          <p:nvPr>
            <p:ph idx="1"/>
          </p:nvPr>
        </p:nvSpPr>
        <p:spPr>
          <a:xfrm>
            <a:off x="1865448" y="2244724"/>
            <a:ext cx="8461104" cy="3441702"/>
          </a:xfrm>
        </p:spPr>
        <p:txBody>
          <a:bodyPr>
            <a:noAutofit/>
          </a:bodyPr>
          <a:lstStyle/>
          <a:p>
            <a:pPr marL="457200" indent="-457200">
              <a:spcBef>
                <a:spcPts val="0"/>
              </a:spcBef>
              <a:buFont typeface="Arial" panose="020B0604020202020204" pitchFamily="34" charset="0"/>
              <a:buChar char="•"/>
            </a:pPr>
            <a:r>
              <a:rPr lang="en-US" sz="3600" dirty="0"/>
              <a:t>Minds-on – Interpretation</a:t>
            </a:r>
          </a:p>
          <a:p>
            <a:pPr marL="0" indent="0">
              <a:spcBef>
                <a:spcPts val="0"/>
              </a:spcBef>
              <a:buNone/>
            </a:pPr>
            <a:r>
              <a:rPr lang="en-US" sz="3600" dirty="0"/>
              <a:t>	</a:t>
            </a:r>
            <a:r>
              <a:rPr lang="en-US" sz="3600" b="0" dirty="0"/>
              <a:t>Universal Approximation with Width</a:t>
            </a:r>
          </a:p>
          <a:p>
            <a:pPr marL="0" indent="0">
              <a:spcBef>
                <a:spcPts val="0"/>
              </a:spcBef>
              <a:buNone/>
            </a:pPr>
            <a:r>
              <a:rPr lang="en-US" altLang="zh-CN" sz="3600" b="0" dirty="0"/>
              <a:t>	Mathematical &amp; Logic Operations</a:t>
            </a:r>
          </a:p>
          <a:p>
            <a:pPr marL="571500" indent="-571500">
              <a:spcBef>
                <a:spcPts val="0"/>
              </a:spcBef>
            </a:pPr>
            <a:r>
              <a:rPr lang="en-US" sz="3600" dirty="0">
                <a:solidFill>
                  <a:srgbClr val="FF0000"/>
                </a:solidFill>
              </a:rPr>
              <a:t>Hands-on – MNIST</a:t>
            </a:r>
          </a:p>
          <a:p>
            <a:pPr marL="0" indent="0">
              <a:spcBef>
                <a:spcPts val="0"/>
              </a:spcBef>
              <a:buNone/>
            </a:pPr>
            <a:r>
              <a:rPr lang="en-US" sz="3600" dirty="0">
                <a:solidFill>
                  <a:srgbClr val="FF0000"/>
                </a:solidFill>
              </a:rPr>
              <a:t>	</a:t>
            </a:r>
            <a:r>
              <a:rPr lang="en-US" sz="3600" b="0" dirty="0">
                <a:solidFill>
                  <a:srgbClr val="FF0000"/>
                </a:solidFill>
              </a:rPr>
              <a:t>1-Layer NN &amp; Softmax Revisited</a:t>
            </a:r>
          </a:p>
          <a:p>
            <a:pPr marL="0" indent="0">
              <a:spcBef>
                <a:spcPts val="0"/>
              </a:spcBef>
              <a:buNone/>
            </a:pPr>
            <a:r>
              <a:rPr lang="en-US" sz="3600" b="0" dirty="0">
                <a:solidFill>
                  <a:srgbClr val="FF0000"/>
                </a:solidFill>
              </a:rPr>
              <a:t>	Gradually Improved Networks</a:t>
            </a:r>
          </a:p>
          <a:p>
            <a:pPr marL="0" indent="0">
              <a:spcBef>
                <a:spcPts val="0"/>
              </a:spcBef>
              <a:buNone/>
            </a:pPr>
            <a:endParaRPr lang="en-US" altLang="zh-CN" sz="3600" b="0" dirty="0"/>
          </a:p>
        </p:txBody>
      </p:sp>
    </p:spTree>
    <p:extLst>
      <p:ext uri="{BB962C8B-B14F-4D97-AF65-F5344CB8AC3E}">
        <p14:creationId xmlns:p14="http://schemas.microsoft.com/office/powerpoint/2010/main" val="3677092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4417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a:ea typeface="宋体" panose="02010600030101010101" pitchFamily="2" charset="-122"/>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7000" y="110751"/>
            <a:ext cx="1453662" cy="1382751"/>
          </a:xfrm>
          <a:prstGeom prst="rect">
            <a:avLst/>
          </a:prstGeom>
        </p:spPr>
      </p:pic>
      <p:pic>
        <p:nvPicPr>
          <p:cNvPr id="6" name="Picture 2" descr="lgplogo2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 y="110752"/>
            <a:ext cx="6324600" cy="120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5" y="4038600"/>
            <a:ext cx="1218324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5"/>
          <p:cNvSpPr txBox="1">
            <a:spLocks noChangeArrowheads="1"/>
          </p:cNvSpPr>
          <p:nvPr/>
        </p:nvSpPr>
        <p:spPr bwMode="auto">
          <a:xfrm>
            <a:off x="-8755" y="1546599"/>
            <a:ext cx="12192000" cy="2893706"/>
          </a:xfrm>
          <a:prstGeom prst="rect">
            <a:avLst/>
          </a:prstGeom>
          <a:gradFill>
            <a:gsLst>
              <a:gs pos="0">
                <a:schemeClr val="accent1">
                  <a:lumMod val="5000"/>
                  <a:lumOff val="95000"/>
                </a:schemeClr>
              </a:gs>
              <a:gs pos="83000">
                <a:schemeClr val="bg2"/>
              </a:gs>
              <a:gs pos="100000">
                <a:schemeClr val="bg2"/>
              </a:gs>
            </a:gsLst>
            <a:lin ang="5400000" scaled="1"/>
          </a:grad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Clr>
                <a:srgbClr val="691638"/>
              </a:buClr>
              <a:buNone/>
              <a:defRPr sz="2800">
                <a:solidFill>
                  <a:schemeClr val="tx2"/>
                </a:solidFill>
                <a:latin typeface="+mn-lt"/>
                <a:ea typeface="+mn-ea"/>
                <a:cs typeface="+mn-cs"/>
              </a:defRPr>
            </a:lvl1pPr>
            <a:lvl2pPr marL="742950" indent="-285750" algn="l" rtl="0" fontAlgn="base">
              <a:spcBef>
                <a:spcPct val="20000"/>
              </a:spcBef>
              <a:spcAft>
                <a:spcPct val="0"/>
              </a:spcAft>
              <a:buClr>
                <a:srgbClr val="DC5A21"/>
              </a:buClr>
              <a:buFont typeface="Times" pitchFamily="18" charset="0"/>
              <a:buChar char="•"/>
              <a:defRPr sz="2400">
                <a:solidFill>
                  <a:schemeClr val="tx2"/>
                </a:solidFill>
                <a:latin typeface="+mn-lt"/>
                <a:ea typeface="+mn-ea"/>
              </a:defRPr>
            </a:lvl2pPr>
            <a:lvl3pPr marL="1143000" indent="-228600" algn="l" rtl="0" fontAlgn="base">
              <a:spcBef>
                <a:spcPct val="20000"/>
              </a:spcBef>
              <a:spcAft>
                <a:spcPct val="0"/>
              </a:spcAft>
              <a:buClr>
                <a:srgbClr val="87ADB0"/>
              </a:buClr>
              <a:buChar char="•"/>
              <a:defRPr sz="2000">
                <a:solidFill>
                  <a:schemeClr val="tx2"/>
                </a:solidFill>
                <a:latin typeface="+mn-lt"/>
                <a:ea typeface="+mn-ea"/>
              </a:defRPr>
            </a:lvl3pPr>
            <a:lvl4pPr marL="1600200" indent="-228600" algn="l" rtl="0" fontAlgn="base">
              <a:spcBef>
                <a:spcPct val="20000"/>
              </a:spcBef>
              <a:spcAft>
                <a:spcPct val="0"/>
              </a:spcAft>
              <a:buChar char="–"/>
              <a:defRPr>
                <a:solidFill>
                  <a:schemeClr val="tx2"/>
                </a:solidFill>
                <a:latin typeface="+mn-lt"/>
                <a:ea typeface="+mn-ea"/>
              </a:defRPr>
            </a:lvl4pPr>
            <a:lvl5pPr marL="2057400" indent="-228600" algn="l" rtl="0" fontAlgn="base">
              <a:spcBef>
                <a:spcPct val="20000"/>
              </a:spcBef>
              <a:spcAft>
                <a:spcPct val="0"/>
              </a:spcAft>
              <a:buChar char="»"/>
              <a:defRPr sz="1600">
                <a:solidFill>
                  <a:schemeClr val="tx2"/>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lvl="0" algn="ctr" eaLnBrk="1" hangingPunct="1">
              <a:spcBef>
                <a:spcPts val="0"/>
              </a:spcBef>
              <a:spcAft>
                <a:spcPts val="0"/>
              </a:spcAft>
              <a:defRPr/>
            </a:pPr>
            <a:r>
              <a:rPr kumimoji="0" lang="en-US" altLang="zh-CN" sz="4600" b="1" i="0" u="none" strike="noStrike" kern="1200" cap="none" spc="0" normalizeH="0" baseline="0" noProof="0" dirty="0">
                <a:ln>
                  <a:noFill/>
                </a:ln>
                <a:solidFill>
                  <a:schemeClr val="tx1"/>
                </a:solidFill>
                <a:effectLst/>
                <a:uLnTx/>
                <a:uFillTx/>
                <a:latin typeface="Arial" panose="020B0604020202020204" pitchFamily="34" charset="0"/>
                <a:ea typeface="ＭＳ Ｐゴシック" pitchFamily="116" charset="-128"/>
                <a:cs typeface="Arial" panose="020B0604020202020204" pitchFamily="34" charset="0"/>
              </a:rPr>
              <a:t>Python, Colab</a:t>
            </a:r>
            <a:r>
              <a:rPr lang="en-US" altLang="zh-CN" sz="4600" b="1" dirty="0">
                <a:solidFill>
                  <a:schemeClr val="tx1"/>
                </a:solidFill>
                <a:latin typeface="Arial" panose="020B0604020202020204" pitchFamily="34" charset="0"/>
                <a:ea typeface="ＭＳ Ｐゴシック" pitchFamily="116" charset="-128"/>
                <a:cs typeface="Arial" panose="020B0604020202020204" pitchFamily="34" charset="0"/>
              </a:rPr>
              <a:t>, </a:t>
            </a:r>
            <a:r>
              <a:rPr kumimoji="0" lang="en-US" altLang="zh-CN" sz="4600" b="1" i="0" u="none" strike="noStrike" kern="1200" cap="none" spc="0" normalizeH="0" baseline="0" noProof="0" dirty="0">
                <a:ln>
                  <a:noFill/>
                </a:ln>
                <a:solidFill>
                  <a:schemeClr val="tx1"/>
                </a:solidFill>
                <a:effectLst/>
                <a:uLnTx/>
                <a:uFillTx/>
                <a:latin typeface="Arial" panose="020B0604020202020204" pitchFamily="34" charset="0"/>
                <a:ea typeface="ＭＳ Ｐゴシック" pitchFamily="116" charset="-128"/>
                <a:cs typeface="Arial" panose="020B0604020202020204" pitchFamily="34" charset="0"/>
              </a:rPr>
              <a:t>Tensor</a:t>
            </a:r>
            <a:r>
              <a:rPr lang="en-US" altLang="zh-CN" sz="4600" b="1" dirty="0">
                <a:solidFill>
                  <a:schemeClr val="tx1"/>
                </a:solidFill>
                <a:latin typeface="Arial" panose="020B0604020202020204" pitchFamily="34" charset="0"/>
                <a:ea typeface="ＭＳ Ｐゴシック" pitchFamily="116" charset="-128"/>
                <a:cs typeface="Arial" panose="020B0604020202020204" pitchFamily="34" charset="0"/>
              </a:rPr>
              <a:t>Flow, &amp;</a:t>
            </a:r>
          </a:p>
          <a:p>
            <a:pPr lvl="0" algn="ctr" eaLnBrk="1" hangingPunct="1">
              <a:spcBef>
                <a:spcPts val="0"/>
              </a:spcBef>
              <a:spcAft>
                <a:spcPts val="0"/>
              </a:spcAft>
              <a:defRPr/>
            </a:pPr>
            <a:r>
              <a:rPr kumimoji="0" lang="en-US" sz="4600" b="1" i="0" u="none" strike="noStrike" kern="1200" cap="none" spc="0" normalizeH="0" baseline="0" noProof="0" dirty="0">
                <a:ln>
                  <a:noFill/>
                </a:ln>
                <a:solidFill>
                  <a:schemeClr val="tx1"/>
                </a:solidFill>
                <a:effectLst/>
                <a:uLnTx/>
                <a:uFillTx/>
                <a:latin typeface="Arial" panose="020B0604020202020204" pitchFamily="34" charset="0"/>
                <a:ea typeface="ＭＳ Ｐゴシック" pitchFamily="116" charset="-128"/>
                <a:cs typeface="Arial" panose="020B0604020202020204" pitchFamily="34" charset="0"/>
              </a:rPr>
              <a:t>MNIST</a:t>
            </a:r>
            <a:r>
              <a:rPr kumimoji="0" lang="en-US" sz="4600" b="1" i="0" u="none" strike="noStrike" kern="1200" cap="none" spc="0" normalizeH="0" noProof="0" dirty="0">
                <a:ln>
                  <a:noFill/>
                </a:ln>
                <a:solidFill>
                  <a:schemeClr val="tx1"/>
                </a:solidFill>
                <a:effectLst/>
                <a:uLnTx/>
                <a:uFillTx/>
                <a:latin typeface="Arial" panose="020B0604020202020204" pitchFamily="34" charset="0"/>
                <a:ea typeface="ＭＳ Ｐゴシック" pitchFamily="116" charset="-128"/>
                <a:cs typeface="Arial" panose="020B0604020202020204" pitchFamily="34" charset="0"/>
              </a:rPr>
              <a:t> Example</a:t>
            </a:r>
          </a:p>
          <a:p>
            <a:pPr lvl="0" algn="ctr" eaLnBrk="1" hangingPunct="1">
              <a:spcBef>
                <a:spcPts val="0"/>
              </a:spcBef>
              <a:spcAft>
                <a:spcPts val="0"/>
              </a:spcAft>
              <a:defRPr/>
            </a:pPr>
            <a:r>
              <a:rPr lang="en-US" sz="2400" dirty="0">
                <a:solidFill>
                  <a:schemeClr val="tx1"/>
                </a:solidFill>
                <a:latin typeface="Arial" panose="020B0604020202020204" pitchFamily="34" charset="0"/>
                <a:cs typeface="Arial" panose="020B0604020202020204" pitchFamily="34" charset="0"/>
              </a:rPr>
              <a:t>Christopher Wiedeman, </a:t>
            </a: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Huidong Xie</a:t>
            </a:r>
            <a:r>
              <a:rPr lang="en-US" sz="2400" dirty="0">
                <a:solidFill>
                  <a:schemeClr val="tx1"/>
                </a:solidFill>
                <a:latin typeface="Arial" panose="020B0604020202020204" pitchFamily="34" charset="0"/>
                <a:cs typeface="Arial" panose="020B0604020202020204" pitchFamily="34" charset="0"/>
              </a:rPr>
              <a:t>,</a:t>
            </a: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t>and </a:t>
            </a: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 Wang</a:t>
            </a:r>
          </a:p>
          <a:p>
            <a:pPr lvl="0" algn="ctr" eaLnBrk="1" hangingPunct="1">
              <a:spcBef>
                <a:spcPts val="0"/>
              </a:spcBef>
              <a:spcAft>
                <a:spcPts val="600"/>
              </a:spcAft>
              <a:defRPr/>
            </a:pPr>
            <a:r>
              <a:rPr lang="en-US" sz="2400" dirty="0">
                <a:solidFill>
                  <a:schemeClr val="tx1"/>
                </a:solidFill>
                <a:latin typeface="Arial" panose="020B0604020202020204" pitchFamily="34" charset="0"/>
                <a:cs typeface="Arial" panose="020B0604020202020204" pitchFamily="34" charset="0"/>
              </a:rPr>
              <a:t>wiedec@rpi.edu, </a:t>
            </a: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hlinkClick r:id="rId6"/>
              </a:rPr>
              <a:t>xieh2@rpi.edu</a:t>
            </a:r>
            <a:r>
              <a:rPr lang="en-US" sz="2400" dirty="0">
                <a:solidFill>
                  <a:schemeClr val="tx1"/>
                </a:solidFill>
                <a:latin typeface="Arial" panose="020B0604020202020204" pitchFamily="34" charset="0"/>
                <a:cs typeface="Arial" panose="020B0604020202020204" pitchFamily="34" charset="0"/>
              </a:rPr>
              <a:t>, </a:t>
            </a: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and </a:t>
            </a: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hlinkClick r:id="rId7"/>
              </a:rPr>
              <a:t>wangg6@rpi.edu</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lvl="0" algn="ctr" eaLnBrk="1" hangingPunct="1">
              <a:spcBef>
                <a:spcPts val="0"/>
              </a:spcBef>
              <a:spcAft>
                <a:spcPts val="600"/>
              </a:spcAft>
              <a:defRPr/>
            </a:pPr>
            <a:r>
              <a:rPr lang="en-US" sz="2400" dirty="0">
                <a:solidFill>
                  <a:schemeClr val="tx1"/>
                </a:solidFill>
                <a:latin typeface="Arial" panose="020B0604020202020204" pitchFamily="34" charset="0"/>
                <a:cs typeface="Arial" panose="020B0604020202020204" pitchFamily="34" charset="0"/>
              </a:rPr>
              <a:t>Sept. </a:t>
            </a:r>
            <a:r>
              <a:rPr lang="en-US" sz="2400">
                <a:solidFill>
                  <a:schemeClr val="tx1"/>
                </a:solidFill>
                <a:latin typeface="Arial" panose="020B0604020202020204" pitchFamily="34" charset="0"/>
                <a:cs typeface="Arial" panose="020B0604020202020204" pitchFamily="34" charset="0"/>
              </a:rPr>
              <a:t>10, 2021</a:t>
            </a:r>
            <a:endPar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80000"/>
              </a:lnSpc>
              <a:spcBef>
                <a:spcPts val="1200"/>
              </a:spcBef>
              <a:spcAft>
                <a:spcPts val="0"/>
              </a:spcAft>
              <a:buClr>
                <a:srgbClr val="691638"/>
              </a:buClr>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80000"/>
              </a:lnSpc>
              <a:spcBef>
                <a:spcPts val="0"/>
              </a:spcBef>
              <a:spcAft>
                <a:spcPts val="0"/>
              </a:spcAft>
              <a:buClr>
                <a:srgbClr val="691638"/>
              </a:buClr>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80000"/>
              </a:lnSpc>
              <a:spcBef>
                <a:spcPts val="0"/>
              </a:spcBef>
              <a:spcAft>
                <a:spcPts val="0"/>
              </a:spcAft>
              <a:buClr>
                <a:srgbClr val="691638"/>
              </a:buClr>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5869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Feed Forward 1-layer Network for 10 Classes</a:t>
            </a:r>
          </a:p>
        </p:txBody>
      </p:sp>
      <p:pic>
        <p:nvPicPr>
          <p:cNvPr id="4" name="Picture 3"/>
          <p:cNvPicPr>
            <a:picLocks noChangeAspect="1"/>
          </p:cNvPicPr>
          <p:nvPr/>
        </p:nvPicPr>
        <p:blipFill>
          <a:blip r:embed="rId2"/>
          <a:stretch>
            <a:fillRect/>
          </a:stretch>
        </p:blipFill>
        <p:spPr>
          <a:xfrm>
            <a:off x="563880" y="1747883"/>
            <a:ext cx="11064240" cy="4143284"/>
          </a:xfrm>
          <a:prstGeom prst="rect">
            <a:avLst/>
          </a:prstGeom>
        </p:spPr>
      </p:pic>
      <p:sp>
        <p:nvSpPr>
          <p:cNvPr id="5" name="Rectangle 4"/>
          <p:cNvSpPr/>
          <p:nvPr/>
        </p:nvSpPr>
        <p:spPr>
          <a:xfrm>
            <a:off x="1457324" y="6130462"/>
            <a:ext cx="10448925" cy="369332"/>
          </a:xfrm>
          <a:prstGeom prst="rect">
            <a:avLst/>
          </a:prstGeom>
        </p:spPr>
        <p:txBody>
          <a:bodyPr wrap="square">
            <a:spAutoFit/>
          </a:bodyPr>
          <a:lstStyle/>
          <a:p>
            <a:pPr algn="r"/>
            <a:r>
              <a:rPr lang="en-US" sz="1800" b="1" dirty="0">
                <a:hlinkClick r:id="rId3"/>
              </a:rPr>
              <a:t>https://cloud.google.com/blog/products/gcp/learn-tensorflow-and-deep-learning-without-a-phd</a:t>
            </a:r>
            <a:r>
              <a:rPr lang="en-US" sz="1800" b="1" dirty="0"/>
              <a:t> </a:t>
            </a:r>
          </a:p>
        </p:txBody>
      </p:sp>
      <p:pic>
        <p:nvPicPr>
          <p:cNvPr id="6" name="Picture 5"/>
          <p:cNvPicPr>
            <a:picLocks noChangeAspect="1"/>
          </p:cNvPicPr>
          <p:nvPr/>
        </p:nvPicPr>
        <p:blipFill>
          <a:blip r:embed="rId4"/>
          <a:stretch>
            <a:fillRect/>
          </a:stretch>
        </p:blipFill>
        <p:spPr>
          <a:xfrm>
            <a:off x="1054613" y="4810597"/>
            <a:ext cx="2319338" cy="1200217"/>
          </a:xfrm>
          <a:prstGeom prst="rect">
            <a:avLst/>
          </a:prstGeom>
          <a:ln w="63500">
            <a:solidFill>
              <a:srgbClr val="FF0000"/>
            </a:solidFill>
          </a:ln>
        </p:spPr>
      </p:pic>
      <p:cxnSp>
        <p:nvCxnSpPr>
          <p:cNvPr id="7" name="Straight Arrow Connector 6"/>
          <p:cNvCxnSpPr/>
          <p:nvPr/>
        </p:nvCxnSpPr>
        <p:spPr>
          <a:xfrm flipH="1">
            <a:off x="2993367" y="4690949"/>
            <a:ext cx="1544127" cy="4331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154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Single Layer Operation</a:t>
            </a:r>
          </a:p>
        </p:txBody>
      </p:sp>
      <p:pic>
        <p:nvPicPr>
          <p:cNvPr id="4" name="Picture 3"/>
          <p:cNvPicPr>
            <a:picLocks noChangeAspect="1"/>
          </p:cNvPicPr>
          <p:nvPr/>
        </p:nvPicPr>
        <p:blipFill>
          <a:blip r:embed="rId2"/>
          <a:stretch>
            <a:fillRect/>
          </a:stretch>
        </p:blipFill>
        <p:spPr>
          <a:xfrm>
            <a:off x="1066800" y="1656198"/>
            <a:ext cx="10058400" cy="4993700"/>
          </a:xfrm>
          <a:prstGeom prst="rect">
            <a:avLst/>
          </a:prstGeom>
        </p:spPr>
      </p:pic>
    </p:spTree>
    <p:extLst>
      <p:ext uri="{BB962C8B-B14F-4D97-AF65-F5344CB8AC3E}">
        <p14:creationId xmlns:p14="http://schemas.microsoft.com/office/powerpoint/2010/main" val="99583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9852" y="1356523"/>
            <a:ext cx="5834063" cy="2896802"/>
          </a:xfrm>
          <a:prstGeom prst="rect">
            <a:avLst/>
          </a:prstGeom>
        </p:spPr>
      </p:pic>
      <p:pic>
        <p:nvPicPr>
          <p:cNvPr id="5" name="Picture 4"/>
          <p:cNvPicPr>
            <a:picLocks noChangeAspect="1"/>
          </p:cNvPicPr>
          <p:nvPr/>
        </p:nvPicPr>
        <p:blipFill>
          <a:blip r:embed="rId3"/>
          <a:stretch>
            <a:fillRect/>
          </a:stretch>
        </p:blipFill>
        <p:spPr>
          <a:xfrm>
            <a:off x="6023179" y="1356523"/>
            <a:ext cx="5898796" cy="3552224"/>
          </a:xfrm>
          <a:prstGeom prst="rect">
            <a:avLst/>
          </a:prstGeom>
        </p:spPr>
      </p:pic>
      <p:sp>
        <p:nvSpPr>
          <p:cNvPr id="6" name="Rectangle 5"/>
          <p:cNvSpPr/>
          <p:nvPr/>
        </p:nvSpPr>
        <p:spPr>
          <a:xfrm>
            <a:off x="3992919" y="6543149"/>
            <a:ext cx="8136684" cy="307777"/>
          </a:xfrm>
          <a:prstGeom prst="rect">
            <a:avLst/>
          </a:prstGeom>
        </p:spPr>
        <p:txBody>
          <a:bodyPr wrap="square">
            <a:spAutoFit/>
          </a:bodyPr>
          <a:lstStyle/>
          <a:p>
            <a:pPr algn="r"/>
            <a:r>
              <a:rPr lang="en-US" sz="1400" dirty="0">
                <a:hlinkClick r:id="rId4"/>
              </a:rPr>
              <a:t>http://willwolf.io/2017/04/19/deriving-the-softmax-from-first-principles/</a:t>
            </a:r>
            <a:r>
              <a:rPr lang="en-US" sz="1400" dirty="0"/>
              <a:t> </a:t>
            </a:r>
          </a:p>
        </p:txBody>
      </p:sp>
      <p:pic>
        <p:nvPicPr>
          <p:cNvPr id="7" name="Picture 6"/>
          <p:cNvPicPr>
            <a:picLocks noChangeAspect="1"/>
          </p:cNvPicPr>
          <p:nvPr/>
        </p:nvPicPr>
        <p:blipFill>
          <a:blip r:embed="rId5"/>
          <a:stretch>
            <a:fillRect/>
          </a:stretch>
        </p:blipFill>
        <p:spPr>
          <a:xfrm>
            <a:off x="7619315" y="5100061"/>
            <a:ext cx="2319338" cy="1200217"/>
          </a:xfrm>
          <a:prstGeom prst="rect">
            <a:avLst/>
          </a:prstGeom>
          <a:ln w="63500">
            <a:solidFill>
              <a:srgbClr val="FF0000"/>
            </a:solidFill>
          </a:ln>
        </p:spPr>
      </p:pic>
      <p:sp>
        <p:nvSpPr>
          <p:cNvPr id="8" name="Title 1"/>
          <p:cNvSpPr>
            <a:spLocks noGrp="1"/>
          </p:cNvSpPr>
          <p:nvPr>
            <p:ph type="title"/>
          </p:nvPr>
        </p:nvSpPr>
        <p:spPr>
          <a:xfrm>
            <a:off x="0" y="0"/>
            <a:ext cx="12192000" cy="1100850"/>
          </a:xfrm>
        </p:spPr>
        <p:txBody>
          <a:bodyPr/>
          <a:lstStyle/>
          <a:p>
            <a:r>
              <a:rPr lang="en-US" sz="4400" dirty="0"/>
              <a:t>Derivation of </a:t>
            </a:r>
            <a:r>
              <a:rPr lang="en-US" sz="4400" dirty="0" err="1"/>
              <a:t>Softmax</a:t>
            </a:r>
            <a:r>
              <a:rPr lang="en-US" sz="4400" dirty="0"/>
              <a:t> Function </a:t>
            </a:r>
            <a:r>
              <a:rPr lang="en-US" sz="4400" dirty="0">
                <a:solidFill>
                  <a:srgbClr val="009900"/>
                </a:solidFill>
              </a:rPr>
              <a:t>(Understood?)</a:t>
            </a:r>
          </a:p>
        </p:txBody>
      </p:sp>
      <p:sp>
        <p:nvSpPr>
          <p:cNvPr id="9" name="TextBox 8"/>
          <p:cNvSpPr txBox="1"/>
          <p:nvPr/>
        </p:nvSpPr>
        <p:spPr>
          <a:xfrm>
            <a:off x="3681542" y="2230511"/>
            <a:ext cx="2693095" cy="738664"/>
          </a:xfrm>
          <a:prstGeom prst="rect">
            <a:avLst/>
          </a:prstGeom>
          <a:noFill/>
        </p:spPr>
        <p:txBody>
          <a:bodyPr wrap="square" rtlCol="0">
            <a:spAutoFit/>
          </a:bodyPr>
          <a:lstStyle/>
          <a:p>
            <a:r>
              <a:rPr lang="en-US" sz="1400" dirty="0">
                <a:solidFill>
                  <a:srgbClr val="FF0000"/>
                </a:solidFill>
              </a:rPr>
              <a:t>These pseudo likelihood values are in a relative sense! –</a:t>
            </a:r>
          </a:p>
          <a:p>
            <a:r>
              <a:rPr lang="en-US" sz="1400" dirty="0">
                <a:solidFill>
                  <a:srgbClr val="FF0000"/>
                </a:solidFill>
              </a:rPr>
              <a:t>We can set one as ground 0</a:t>
            </a:r>
          </a:p>
        </p:txBody>
      </p:sp>
      <p:sp>
        <p:nvSpPr>
          <p:cNvPr id="10" name="TextBox 9"/>
          <p:cNvSpPr txBox="1"/>
          <p:nvPr/>
        </p:nvSpPr>
        <p:spPr>
          <a:xfrm>
            <a:off x="9977642" y="1694923"/>
            <a:ext cx="2154237" cy="1384995"/>
          </a:xfrm>
          <a:prstGeom prst="rect">
            <a:avLst/>
          </a:prstGeom>
          <a:noFill/>
        </p:spPr>
        <p:txBody>
          <a:bodyPr wrap="square" rtlCol="0">
            <a:spAutoFit/>
          </a:bodyPr>
          <a:lstStyle/>
          <a:p>
            <a:r>
              <a:rPr lang="en-US" sz="1400" dirty="0">
                <a:solidFill>
                  <a:srgbClr val="FF0000"/>
                </a:solidFill>
              </a:rPr>
              <a:t>These pseudo likelihood values are again in a relative sense!</a:t>
            </a:r>
          </a:p>
          <a:p>
            <a:endParaRPr lang="en-US" sz="1400" dirty="0">
              <a:solidFill>
                <a:srgbClr val="FF0000"/>
              </a:solidFill>
            </a:endParaRPr>
          </a:p>
          <a:p>
            <a:r>
              <a:rPr lang="en-US" sz="1400" dirty="0">
                <a:solidFill>
                  <a:srgbClr val="FF0000"/>
                </a:solidFill>
              </a:rPr>
              <a:t>Note -5, 7, -2 will make the denominator 0</a:t>
            </a:r>
          </a:p>
        </p:txBody>
      </p:sp>
      <p:sp>
        <p:nvSpPr>
          <p:cNvPr id="11" name="TextBox 10"/>
          <p:cNvSpPr txBox="1"/>
          <p:nvPr/>
        </p:nvSpPr>
        <p:spPr>
          <a:xfrm>
            <a:off x="9977642" y="4367047"/>
            <a:ext cx="2103437" cy="307777"/>
          </a:xfrm>
          <a:prstGeom prst="rect">
            <a:avLst/>
          </a:prstGeom>
          <a:noFill/>
        </p:spPr>
        <p:txBody>
          <a:bodyPr wrap="square" rtlCol="0">
            <a:spAutoFit/>
          </a:bodyPr>
          <a:lstStyle/>
          <a:p>
            <a:r>
              <a:rPr lang="en-US" sz="1400" dirty="0">
                <a:solidFill>
                  <a:srgbClr val="FF0000"/>
                </a:solidFill>
              </a:rPr>
              <a:t>Make sure non-negative</a:t>
            </a:r>
          </a:p>
        </p:txBody>
      </p:sp>
      <p:pic>
        <p:nvPicPr>
          <p:cNvPr id="2" name="Picture 1"/>
          <p:cNvPicPr>
            <a:picLocks noChangeAspect="1"/>
          </p:cNvPicPr>
          <p:nvPr/>
        </p:nvPicPr>
        <p:blipFill>
          <a:blip r:embed="rId6"/>
          <a:stretch>
            <a:fillRect/>
          </a:stretch>
        </p:blipFill>
        <p:spPr>
          <a:xfrm>
            <a:off x="2421110" y="4342935"/>
            <a:ext cx="1937179" cy="1317102"/>
          </a:xfrm>
          <a:prstGeom prst="rect">
            <a:avLst/>
          </a:prstGeom>
        </p:spPr>
      </p:pic>
      <p:sp>
        <p:nvSpPr>
          <p:cNvPr id="12" name="TextBox 11"/>
          <p:cNvSpPr txBox="1"/>
          <p:nvPr/>
        </p:nvSpPr>
        <p:spPr>
          <a:xfrm>
            <a:off x="2437978" y="5678536"/>
            <a:ext cx="2693095" cy="738664"/>
          </a:xfrm>
          <a:prstGeom prst="rect">
            <a:avLst/>
          </a:prstGeom>
          <a:noFill/>
        </p:spPr>
        <p:txBody>
          <a:bodyPr wrap="square" rtlCol="0">
            <a:spAutoFit/>
          </a:bodyPr>
          <a:lstStyle/>
          <a:p>
            <a:r>
              <a:rPr lang="en-US" sz="1400" dirty="0">
                <a:solidFill>
                  <a:srgbClr val="FF0000"/>
                </a:solidFill>
              </a:rPr>
              <a:t>We can normalize these likelihood values to produce probabilities.</a:t>
            </a:r>
          </a:p>
        </p:txBody>
      </p:sp>
    </p:spTree>
    <p:extLst>
      <p:ext uri="{BB962C8B-B14F-4D97-AF65-F5344CB8AC3E}">
        <p14:creationId xmlns:p14="http://schemas.microsoft.com/office/powerpoint/2010/main" val="1737037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40471" y="2129710"/>
            <a:ext cx="1923650" cy="1063070"/>
          </a:xfrm>
          <a:prstGeom prst="rect">
            <a:avLst/>
          </a:prstGeom>
        </p:spPr>
      </p:pic>
      <p:sp>
        <p:nvSpPr>
          <p:cNvPr id="2" name="Title 1"/>
          <p:cNvSpPr>
            <a:spLocks noGrp="1"/>
          </p:cNvSpPr>
          <p:nvPr>
            <p:ph type="title"/>
          </p:nvPr>
        </p:nvSpPr>
        <p:spPr/>
        <p:txBody>
          <a:bodyPr/>
          <a:lstStyle/>
          <a:p>
            <a:r>
              <a:rPr lang="en-US" sz="4400" dirty="0"/>
              <a:t>Derivation of Softmax Function</a:t>
            </a:r>
          </a:p>
        </p:txBody>
      </p:sp>
      <p:sp>
        <p:nvSpPr>
          <p:cNvPr id="3" name="Content Placeholder 2"/>
          <p:cNvSpPr>
            <a:spLocks noGrp="1"/>
          </p:cNvSpPr>
          <p:nvPr>
            <p:ph idx="1"/>
          </p:nvPr>
        </p:nvSpPr>
        <p:spPr/>
        <p:txBody>
          <a:bodyPr>
            <a:normAutofit/>
          </a:bodyPr>
          <a:lstStyle/>
          <a:p>
            <a:r>
              <a:rPr lang="en-US" sz="2400" dirty="0"/>
              <a:t>Extract Linear Features First as Pseudo Likelihoods</a:t>
            </a:r>
          </a:p>
          <a:p>
            <a:pPr marL="68580" indent="0">
              <a:buNone/>
            </a:pPr>
            <a:r>
              <a:rPr lang="en-US" sz="2400" dirty="0"/>
              <a:t>	</a:t>
            </a:r>
          </a:p>
          <a:p>
            <a:pPr marL="68580" indent="0">
              <a:buNone/>
            </a:pPr>
            <a:endParaRPr lang="en-US" sz="2400" dirty="0"/>
          </a:p>
          <a:p>
            <a:r>
              <a:rPr lang="en-US" sz="2400" dirty="0"/>
              <a:t>Make the Linear Features Nonnegative as Modified Likelihoods</a:t>
            </a:r>
          </a:p>
          <a:p>
            <a:pPr marL="68580" indent="0">
              <a:buNone/>
            </a:pPr>
            <a:endParaRPr lang="en-US" sz="2400" dirty="0"/>
          </a:p>
          <a:p>
            <a:pPr marL="68580" indent="0">
              <a:buNone/>
            </a:pPr>
            <a:endParaRPr lang="en-US" sz="2400" dirty="0"/>
          </a:p>
          <a:p>
            <a:pPr marL="68580" indent="0">
              <a:buNone/>
            </a:pPr>
            <a:endParaRPr lang="en-US" sz="2400" dirty="0"/>
          </a:p>
          <a:p>
            <a:pPr marL="68580" indent="0">
              <a:buNone/>
            </a:pPr>
            <a:endParaRPr lang="en-US" sz="2400" dirty="0"/>
          </a:p>
          <a:p>
            <a:r>
              <a:rPr lang="en-US" sz="2400" dirty="0"/>
              <a:t>Convert Modified Likelihoods into Probabilities</a:t>
            </a:r>
          </a:p>
          <a:p>
            <a:r>
              <a:rPr lang="en-US" sz="2400" dirty="0"/>
              <a:t>Maximum Probability Corresponds to the Closest Class</a:t>
            </a:r>
          </a:p>
        </p:txBody>
      </p:sp>
      <p:pic>
        <p:nvPicPr>
          <p:cNvPr id="6" name="Picture 5"/>
          <p:cNvPicPr>
            <a:picLocks noChangeAspect="1"/>
          </p:cNvPicPr>
          <p:nvPr/>
        </p:nvPicPr>
        <p:blipFill>
          <a:blip r:embed="rId3"/>
          <a:stretch>
            <a:fillRect/>
          </a:stretch>
        </p:blipFill>
        <p:spPr>
          <a:xfrm>
            <a:off x="4418162" y="2218333"/>
            <a:ext cx="5943600" cy="885825"/>
          </a:xfrm>
          <a:prstGeom prst="rect">
            <a:avLst/>
          </a:prstGeom>
        </p:spPr>
      </p:pic>
      <p:pic>
        <p:nvPicPr>
          <p:cNvPr id="7" name="Picture 6"/>
          <p:cNvPicPr>
            <a:picLocks noChangeAspect="1"/>
          </p:cNvPicPr>
          <p:nvPr/>
        </p:nvPicPr>
        <p:blipFill>
          <a:blip r:embed="rId4"/>
          <a:stretch>
            <a:fillRect/>
          </a:stretch>
        </p:blipFill>
        <p:spPr>
          <a:xfrm>
            <a:off x="4418162" y="3738199"/>
            <a:ext cx="3583916" cy="1636810"/>
          </a:xfrm>
          <a:prstGeom prst="rect">
            <a:avLst/>
          </a:prstGeom>
        </p:spPr>
      </p:pic>
      <p:pic>
        <p:nvPicPr>
          <p:cNvPr id="8" name="Picture 7"/>
          <p:cNvPicPr>
            <a:picLocks noChangeAspect="1"/>
          </p:cNvPicPr>
          <p:nvPr/>
        </p:nvPicPr>
        <p:blipFill>
          <a:blip r:embed="rId5"/>
          <a:stretch>
            <a:fillRect/>
          </a:stretch>
        </p:blipFill>
        <p:spPr>
          <a:xfrm>
            <a:off x="1680121" y="4164790"/>
            <a:ext cx="2412999" cy="575407"/>
          </a:xfrm>
          <a:prstGeom prst="rect">
            <a:avLst/>
          </a:prstGeom>
        </p:spPr>
      </p:pic>
      <p:pic>
        <p:nvPicPr>
          <p:cNvPr id="9" name="Picture 8"/>
          <p:cNvPicPr>
            <a:picLocks noChangeAspect="1"/>
          </p:cNvPicPr>
          <p:nvPr/>
        </p:nvPicPr>
        <p:blipFill>
          <a:blip r:embed="rId6"/>
          <a:stretch>
            <a:fillRect/>
          </a:stretch>
        </p:blipFill>
        <p:spPr>
          <a:xfrm>
            <a:off x="8697617" y="4556604"/>
            <a:ext cx="2319338" cy="1200217"/>
          </a:xfrm>
          <a:prstGeom prst="rect">
            <a:avLst/>
          </a:prstGeom>
          <a:ln w="63500">
            <a:solidFill>
              <a:srgbClr val="FF0000"/>
            </a:solidFill>
          </a:ln>
        </p:spPr>
      </p:pic>
      <p:sp>
        <p:nvSpPr>
          <p:cNvPr id="10" name="Rectangle 9"/>
          <p:cNvSpPr/>
          <p:nvPr/>
        </p:nvSpPr>
        <p:spPr>
          <a:xfrm>
            <a:off x="4093120" y="3538931"/>
            <a:ext cx="1910865" cy="372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0956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95225" y="1301313"/>
            <a:ext cx="7557025" cy="3182523"/>
          </a:xfrm>
          <a:prstGeom prst="rect">
            <a:avLst/>
          </a:prstGeom>
        </p:spPr>
      </p:pic>
      <p:sp>
        <p:nvSpPr>
          <p:cNvPr id="2" name="Title 1"/>
          <p:cNvSpPr>
            <a:spLocks noGrp="1"/>
          </p:cNvSpPr>
          <p:nvPr>
            <p:ph type="title"/>
          </p:nvPr>
        </p:nvSpPr>
        <p:spPr/>
        <p:txBody>
          <a:bodyPr/>
          <a:lstStyle/>
          <a:p>
            <a:r>
              <a:rPr lang="en-US" sz="4400" dirty="0"/>
              <a:t>TensorFlow Implementation</a:t>
            </a:r>
          </a:p>
        </p:txBody>
      </p:sp>
      <p:pic>
        <p:nvPicPr>
          <p:cNvPr id="5" name="Picture 4"/>
          <p:cNvPicPr>
            <a:picLocks noChangeAspect="1"/>
          </p:cNvPicPr>
          <p:nvPr/>
        </p:nvPicPr>
        <p:blipFill>
          <a:blip r:embed="rId3"/>
          <a:stretch>
            <a:fillRect/>
          </a:stretch>
        </p:blipFill>
        <p:spPr>
          <a:xfrm>
            <a:off x="3110976" y="4553008"/>
            <a:ext cx="7557025" cy="2202778"/>
          </a:xfrm>
          <a:prstGeom prst="rect">
            <a:avLst/>
          </a:prstGeom>
        </p:spPr>
      </p:pic>
    </p:spTree>
    <p:extLst>
      <p:ext uri="{BB962C8B-B14F-4D97-AF65-F5344CB8AC3E}">
        <p14:creationId xmlns:p14="http://schemas.microsoft.com/office/powerpoint/2010/main" val="1321166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Loss Functions: MSE or KL Distance</a:t>
            </a:r>
          </a:p>
        </p:txBody>
      </p:sp>
      <p:pic>
        <p:nvPicPr>
          <p:cNvPr id="4" name="Picture 3"/>
          <p:cNvPicPr>
            <a:picLocks noChangeAspect="1"/>
          </p:cNvPicPr>
          <p:nvPr/>
        </p:nvPicPr>
        <p:blipFill>
          <a:blip r:embed="rId2"/>
          <a:stretch>
            <a:fillRect/>
          </a:stretch>
        </p:blipFill>
        <p:spPr>
          <a:xfrm>
            <a:off x="1600200" y="1841707"/>
            <a:ext cx="9144000" cy="4272971"/>
          </a:xfrm>
          <a:prstGeom prst="rect">
            <a:avLst/>
          </a:prstGeom>
        </p:spPr>
      </p:pic>
      <p:pic>
        <p:nvPicPr>
          <p:cNvPr id="6" name="Picture 5"/>
          <p:cNvPicPr>
            <a:picLocks noChangeAspect="1"/>
          </p:cNvPicPr>
          <p:nvPr/>
        </p:nvPicPr>
        <p:blipFill>
          <a:blip r:embed="rId3"/>
          <a:stretch>
            <a:fillRect/>
          </a:stretch>
        </p:blipFill>
        <p:spPr>
          <a:xfrm>
            <a:off x="218536" y="1841707"/>
            <a:ext cx="3537082" cy="1719993"/>
          </a:xfrm>
          <a:prstGeom prst="rect">
            <a:avLst/>
          </a:prstGeom>
        </p:spPr>
      </p:pic>
      <p:sp>
        <p:nvSpPr>
          <p:cNvPr id="7" name="Rectangle 6"/>
          <p:cNvSpPr/>
          <p:nvPr/>
        </p:nvSpPr>
        <p:spPr>
          <a:xfrm>
            <a:off x="1600200" y="6320554"/>
            <a:ext cx="8991600" cy="307777"/>
          </a:xfrm>
          <a:prstGeom prst="rect">
            <a:avLst/>
          </a:prstGeom>
        </p:spPr>
        <p:txBody>
          <a:bodyPr wrap="square">
            <a:spAutoFit/>
          </a:bodyPr>
          <a:lstStyle/>
          <a:p>
            <a:r>
              <a:rPr lang="en-US" sz="1400" dirty="0">
                <a:hlinkClick r:id="rId4"/>
              </a:rPr>
              <a:t>https://www.quora.com/What-is-the-difference-in-minimizing-the-cross-entropy-vs-minimizing-the-KL-divergence</a:t>
            </a:r>
            <a:r>
              <a:rPr lang="en-US" sz="1400" dirty="0"/>
              <a:t> </a:t>
            </a:r>
          </a:p>
        </p:txBody>
      </p:sp>
      <p:sp>
        <p:nvSpPr>
          <p:cNvPr id="8" name="Rectangle 5"/>
          <p:cNvSpPr>
            <a:spLocks noChangeArrowheads="1"/>
          </p:cNvSpPr>
          <p:nvPr/>
        </p:nvSpPr>
        <p:spPr bwMode="auto">
          <a:xfrm>
            <a:off x="218537" y="1533930"/>
            <a:ext cx="324634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algn="just" fontAlgn="ctr"/>
            <a:r>
              <a:rPr lang="en-US" altLang="en-US" sz="2000" b="1" dirty="0" err="1">
                <a:latin typeface="Arial" panose="020B0604020202020204" pitchFamily="34" charset="0"/>
                <a:ea typeface="proxima-nova-1"/>
              </a:rPr>
              <a:t>Kullback-Leibler</a:t>
            </a:r>
            <a:r>
              <a:rPr lang="en-US" altLang="en-US" sz="2000" b="1" dirty="0">
                <a:latin typeface="Arial" panose="020B0604020202020204" pitchFamily="34" charset="0"/>
                <a:ea typeface="proxima-nova-1"/>
              </a:rPr>
              <a:t> Distance</a:t>
            </a:r>
          </a:p>
        </p:txBody>
      </p:sp>
    </p:spTree>
    <p:extLst>
      <p:ext uri="{BB962C8B-B14F-4D97-AF65-F5344CB8AC3E}">
        <p14:creationId xmlns:p14="http://schemas.microsoft.com/office/powerpoint/2010/main" val="4002614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Performance with Single Layer</a:t>
            </a:r>
          </a:p>
        </p:txBody>
      </p:sp>
      <p:pic>
        <p:nvPicPr>
          <p:cNvPr id="7" name="Picture 6"/>
          <p:cNvPicPr>
            <a:picLocks noChangeAspect="1"/>
          </p:cNvPicPr>
          <p:nvPr/>
        </p:nvPicPr>
        <p:blipFill>
          <a:blip r:embed="rId2"/>
          <a:stretch>
            <a:fillRect/>
          </a:stretch>
        </p:blipFill>
        <p:spPr>
          <a:xfrm>
            <a:off x="3116224" y="1731293"/>
            <a:ext cx="6512573" cy="4560196"/>
          </a:xfrm>
          <a:prstGeom prst="rect">
            <a:avLst/>
          </a:prstGeom>
        </p:spPr>
      </p:pic>
    </p:spTree>
    <p:extLst>
      <p:ext uri="{BB962C8B-B14F-4D97-AF65-F5344CB8AC3E}">
        <p14:creationId xmlns:p14="http://schemas.microsoft.com/office/powerpoint/2010/main" val="1182591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 y="3691835"/>
            <a:ext cx="9262110" cy="2703195"/>
          </a:xfrm>
          <a:prstGeom prst="rect">
            <a:avLst/>
          </a:prstGeom>
        </p:spPr>
      </p:pic>
      <p:sp>
        <p:nvSpPr>
          <p:cNvPr id="2" name="Title 1"/>
          <p:cNvSpPr>
            <a:spLocks noGrp="1"/>
          </p:cNvSpPr>
          <p:nvPr>
            <p:ph type="title"/>
          </p:nvPr>
        </p:nvSpPr>
        <p:spPr>
          <a:xfrm>
            <a:off x="0" y="0"/>
            <a:ext cx="12192000" cy="1304925"/>
          </a:xfrm>
        </p:spPr>
        <p:txBody>
          <a:bodyPr/>
          <a:lstStyle/>
          <a:p>
            <a:r>
              <a:rPr lang="en-US" sz="4400" dirty="0"/>
              <a:t>GAN Workflow</a:t>
            </a:r>
          </a:p>
        </p:txBody>
      </p:sp>
      <p:pic>
        <p:nvPicPr>
          <p:cNvPr id="52" name="Picture 2" descr="Machine Learning for Tomographic Imag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781" y="2198033"/>
            <a:ext cx="2577138" cy="38810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400812" y="2050382"/>
            <a:ext cx="8113776" cy="1429131"/>
          </a:xfrm>
          <a:prstGeom prst="rect">
            <a:avLst/>
          </a:prstGeom>
        </p:spPr>
      </p:pic>
      <p:sp>
        <p:nvSpPr>
          <p:cNvPr id="5" name="Rectangle 4"/>
          <p:cNvSpPr/>
          <p:nvPr/>
        </p:nvSpPr>
        <p:spPr>
          <a:xfrm>
            <a:off x="866775" y="3438436"/>
            <a:ext cx="7904988" cy="307777"/>
          </a:xfrm>
          <a:prstGeom prst="rect">
            <a:avLst/>
          </a:prstGeom>
        </p:spPr>
        <p:txBody>
          <a:bodyPr wrap="square">
            <a:spAutoFit/>
          </a:bodyPr>
          <a:lstStyle/>
          <a:p>
            <a:r>
              <a:rPr lang="en-US" sz="1400" b="1" dirty="0">
                <a:hlinkClick r:id="rId5"/>
              </a:rPr>
              <a:t>https://www.kdnuggets.com/2017/11/infogan-generative-adversarial-networks-part3.html</a:t>
            </a:r>
            <a:r>
              <a:rPr lang="en-US" sz="1400" b="1" dirty="0"/>
              <a:t> </a:t>
            </a:r>
          </a:p>
        </p:txBody>
      </p:sp>
    </p:spTree>
    <p:extLst>
      <p:ext uri="{BB962C8B-B14F-4D97-AF65-F5344CB8AC3E}">
        <p14:creationId xmlns:p14="http://schemas.microsoft.com/office/powerpoint/2010/main" val="10313697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Fully-connected 5 Layers</a:t>
            </a:r>
          </a:p>
        </p:txBody>
      </p:sp>
      <p:pic>
        <p:nvPicPr>
          <p:cNvPr id="4" name="Picture 3"/>
          <p:cNvPicPr>
            <a:picLocks noChangeAspect="1"/>
          </p:cNvPicPr>
          <p:nvPr/>
        </p:nvPicPr>
        <p:blipFill>
          <a:blip r:embed="rId2"/>
          <a:stretch>
            <a:fillRect/>
          </a:stretch>
        </p:blipFill>
        <p:spPr>
          <a:xfrm>
            <a:off x="-21324" y="1479176"/>
            <a:ext cx="9646657" cy="3714105"/>
          </a:xfrm>
          <a:prstGeom prst="rect">
            <a:avLst/>
          </a:prstGeom>
        </p:spPr>
      </p:pic>
      <p:pic>
        <p:nvPicPr>
          <p:cNvPr id="5" name="Picture 4"/>
          <p:cNvPicPr>
            <a:picLocks noChangeAspect="1"/>
          </p:cNvPicPr>
          <p:nvPr/>
        </p:nvPicPr>
        <p:blipFill>
          <a:blip r:embed="rId3"/>
          <a:stretch>
            <a:fillRect/>
          </a:stretch>
        </p:blipFill>
        <p:spPr>
          <a:xfrm>
            <a:off x="5804583" y="3918764"/>
            <a:ext cx="6387417" cy="2801215"/>
          </a:xfrm>
          <a:prstGeom prst="rect">
            <a:avLst/>
          </a:prstGeom>
        </p:spPr>
      </p:pic>
    </p:spTree>
    <p:extLst>
      <p:ext uri="{BB962C8B-B14F-4D97-AF65-F5344CB8AC3E}">
        <p14:creationId xmlns:p14="http://schemas.microsoft.com/office/powerpoint/2010/main" val="2004401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Accelerating with ReLU</a:t>
            </a:r>
          </a:p>
        </p:txBody>
      </p:sp>
      <p:pic>
        <p:nvPicPr>
          <p:cNvPr id="4" name="Picture 3"/>
          <p:cNvPicPr>
            <a:picLocks noChangeAspect="1"/>
          </p:cNvPicPr>
          <p:nvPr/>
        </p:nvPicPr>
        <p:blipFill>
          <a:blip r:embed="rId2"/>
          <a:stretch>
            <a:fillRect/>
          </a:stretch>
        </p:blipFill>
        <p:spPr>
          <a:xfrm>
            <a:off x="1548437" y="2009788"/>
            <a:ext cx="8866909" cy="4043795"/>
          </a:xfrm>
          <a:prstGeom prst="rect">
            <a:avLst/>
          </a:prstGeom>
        </p:spPr>
      </p:pic>
    </p:spTree>
    <p:extLst>
      <p:ext uri="{BB962C8B-B14F-4D97-AF65-F5344CB8AC3E}">
        <p14:creationId xmlns:p14="http://schemas.microsoft.com/office/powerpoint/2010/main" val="3620018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11214"/>
          </a:xfrm>
        </p:spPr>
        <p:txBody>
          <a:bodyPr/>
          <a:lstStyle/>
          <a:p>
            <a:r>
              <a:rPr lang="en-US" dirty="0"/>
              <a:t>Random Dropout &amp; Adaptive Rate</a:t>
            </a:r>
          </a:p>
        </p:txBody>
      </p:sp>
      <p:pic>
        <p:nvPicPr>
          <p:cNvPr id="4" name="Picture 3"/>
          <p:cNvPicPr>
            <a:picLocks noChangeAspect="1"/>
          </p:cNvPicPr>
          <p:nvPr/>
        </p:nvPicPr>
        <p:blipFill>
          <a:blip r:embed="rId2"/>
          <a:stretch>
            <a:fillRect/>
          </a:stretch>
        </p:blipFill>
        <p:spPr>
          <a:xfrm>
            <a:off x="1012850" y="1377391"/>
            <a:ext cx="10304318" cy="4620805"/>
          </a:xfrm>
          <a:prstGeom prst="rect">
            <a:avLst/>
          </a:prstGeom>
        </p:spPr>
      </p:pic>
      <p:pic>
        <p:nvPicPr>
          <p:cNvPr id="3" name="Picture 2"/>
          <p:cNvPicPr>
            <a:picLocks noChangeAspect="1"/>
          </p:cNvPicPr>
          <p:nvPr/>
        </p:nvPicPr>
        <p:blipFill>
          <a:blip r:embed="rId3"/>
          <a:stretch>
            <a:fillRect/>
          </a:stretch>
        </p:blipFill>
        <p:spPr>
          <a:xfrm>
            <a:off x="738923" y="6126820"/>
            <a:ext cx="10852175" cy="747989"/>
          </a:xfrm>
          <a:prstGeom prst="rect">
            <a:avLst/>
          </a:prstGeom>
        </p:spPr>
      </p:pic>
    </p:spTree>
    <p:extLst>
      <p:ext uri="{BB962C8B-B14F-4D97-AF65-F5344CB8AC3E}">
        <p14:creationId xmlns:p14="http://schemas.microsoft.com/office/powerpoint/2010/main" val="21240520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Pooling Strategy </a:t>
            </a:r>
            <a:r>
              <a:rPr lang="en-US" sz="4400" dirty="0">
                <a:solidFill>
                  <a:srgbClr val="009900"/>
                </a:solidFill>
              </a:rPr>
              <a:t>(Still Remember?)</a:t>
            </a:r>
          </a:p>
        </p:txBody>
      </p:sp>
      <p:pic>
        <p:nvPicPr>
          <p:cNvPr id="5" name="Picture 4"/>
          <p:cNvPicPr>
            <a:picLocks noChangeAspect="1"/>
          </p:cNvPicPr>
          <p:nvPr/>
        </p:nvPicPr>
        <p:blipFill>
          <a:blip r:embed="rId2"/>
          <a:stretch>
            <a:fillRect/>
          </a:stretch>
        </p:blipFill>
        <p:spPr>
          <a:xfrm>
            <a:off x="1739456" y="1536323"/>
            <a:ext cx="8713089" cy="4967383"/>
          </a:xfrm>
          <a:prstGeom prst="rect">
            <a:avLst/>
          </a:prstGeom>
        </p:spPr>
      </p:pic>
    </p:spTree>
    <p:extLst>
      <p:ext uri="{BB962C8B-B14F-4D97-AF65-F5344CB8AC3E}">
        <p14:creationId xmlns:p14="http://schemas.microsoft.com/office/powerpoint/2010/main" val="2024704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65B499-ABA3-7242-B62A-50446BA949E7}"/>
              </a:ext>
            </a:extLst>
          </p:cNvPr>
          <p:cNvSpPr>
            <a:spLocks noGrp="1"/>
          </p:cNvSpPr>
          <p:nvPr>
            <p:ph type="sldNum" sz="quarter" idx="4294967295"/>
          </p:nvPr>
        </p:nvSpPr>
        <p:spPr/>
        <p:txBody>
          <a:bodyPr/>
          <a:lstStyle/>
          <a:p>
            <a:pPr>
              <a:defRPr/>
            </a:pPr>
            <a:fld id="{497C6A27-C62F-4789-8D4F-AF7F735C11DC}" type="slidenum">
              <a:rPr lang="en-US" smtClean="0"/>
              <a:pPr>
                <a:defRPr/>
              </a:pPr>
              <a:t>44</a:t>
            </a:fld>
            <a:endParaRPr lang="en-US" dirty="0"/>
          </a:p>
        </p:txBody>
      </p:sp>
      <p:pic>
        <p:nvPicPr>
          <p:cNvPr id="5" name="Picture 4">
            <a:extLst>
              <a:ext uri="{FF2B5EF4-FFF2-40B4-BE49-F238E27FC236}">
                <a16:creationId xmlns:a16="http://schemas.microsoft.com/office/drawing/2014/main" id="{CAF76EE4-65B2-B645-8538-9303421AA0D7}"/>
              </a:ext>
            </a:extLst>
          </p:cNvPr>
          <p:cNvPicPr>
            <a:picLocks noChangeAspect="1"/>
          </p:cNvPicPr>
          <p:nvPr/>
        </p:nvPicPr>
        <p:blipFill>
          <a:blip r:embed="rId3"/>
          <a:stretch>
            <a:fillRect/>
          </a:stretch>
        </p:blipFill>
        <p:spPr>
          <a:xfrm>
            <a:off x="-214746" y="2949445"/>
            <a:ext cx="1944254" cy="1944254"/>
          </a:xfrm>
          <a:prstGeom prst="rect">
            <a:avLst/>
          </a:prstGeom>
          <a:scene3d>
            <a:camera prst="orthographicFront">
              <a:rot lat="1800000" lon="4200000" rev="0"/>
            </a:camera>
            <a:lightRig rig="threePt" dir="t"/>
          </a:scene3d>
        </p:spPr>
      </p:pic>
      <p:cxnSp>
        <p:nvCxnSpPr>
          <p:cNvPr id="7" name="Straight Arrow Connector 6">
            <a:extLst>
              <a:ext uri="{FF2B5EF4-FFF2-40B4-BE49-F238E27FC236}">
                <a16:creationId xmlns:a16="http://schemas.microsoft.com/office/drawing/2014/main" id="{7FCCEFFE-BC1C-8549-B1B8-FDB16D561115}"/>
              </a:ext>
            </a:extLst>
          </p:cNvPr>
          <p:cNvCxnSpPr/>
          <p:nvPr/>
        </p:nvCxnSpPr>
        <p:spPr>
          <a:xfrm>
            <a:off x="1122218" y="3951589"/>
            <a:ext cx="928254" cy="0"/>
          </a:xfrm>
          <a:prstGeom prst="straightConnector1">
            <a:avLst/>
          </a:prstGeom>
          <a:ln w="63500">
            <a:tailEnd type="triangle"/>
          </a:ln>
        </p:spPr>
        <p:style>
          <a:lnRef idx="1">
            <a:schemeClr val="accent4"/>
          </a:lnRef>
          <a:fillRef idx="0">
            <a:schemeClr val="accent4"/>
          </a:fillRef>
          <a:effectRef idx="0">
            <a:schemeClr val="accent4"/>
          </a:effectRef>
          <a:fontRef idx="minor">
            <a:schemeClr val="tx1"/>
          </a:fontRef>
        </p:style>
      </p:cxnSp>
      <p:sp>
        <p:nvSpPr>
          <p:cNvPr id="9" name="Rectangle 8">
            <a:extLst>
              <a:ext uri="{FF2B5EF4-FFF2-40B4-BE49-F238E27FC236}">
                <a16:creationId xmlns:a16="http://schemas.microsoft.com/office/drawing/2014/main" id="{2D07102F-7468-7443-9C3E-166519836692}"/>
              </a:ext>
            </a:extLst>
          </p:cNvPr>
          <p:cNvSpPr/>
          <p:nvPr/>
        </p:nvSpPr>
        <p:spPr>
          <a:xfrm>
            <a:off x="1507835" y="3021572"/>
            <a:ext cx="1800000" cy="1800000"/>
          </a:xfrm>
          <a:prstGeom prst="rect">
            <a:avLst/>
          </a:prstGeom>
          <a:scene3d>
            <a:camera prst="orthographicFront">
              <a:rot lat="1800000" lon="4200000" rev="0"/>
            </a:camera>
            <a:lightRig rig="threePt" dir="t"/>
          </a:scene3d>
          <a:sp3d extrusionH="2540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E462E78-6755-DE4C-B964-B231264B67A1}"/>
              </a:ext>
            </a:extLst>
          </p:cNvPr>
          <p:cNvSpPr txBox="1"/>
          <p:nvPr/>
        </p:nvSpPr>
        <p:spPr>
          <a:xfrm>
            <a:off x="249382" y="5458691"/>
            <a:ext cx="1039091" cy="461665"/>
          </a:xfrm>
          <a:prstGeom prst="rect">
            <a:avLst/>
          </a:prstGeom>
          <a:noFill/>
        </p:spPr>
        <p:txBody>
          <a:bodyPr wrap="square" rtlCol="0">
            <a:spAutoFit/>
          </a:bodyPr>
          <a:lstStyle/>
          <a:p>
            <a:r>
              <a:rPr lang="en-US" dirty="0"/>
              <a:t>28*28</a:t>
            </a:r>
          </a:p>
        </p:txBody>
      </p:sp>
      <p:sp>
        <p:nvSpPr>
          <p:cNvPr id="11" name="TextBox 10">
            <a:extLst>
              <a:ext uri="{FF2B5EF4-FFF2-40B4-BE49-F238E27FC236}">
                <a16:creationId xmlns:a16="http://schemas.microsoft.com/office/drawing/2014/main" id="{03C8632B-7174-9241-90F4-AF8445EEBEA4}"/>
              </a:ext>
            </a:extLst>
          </p:cNvPr>
          <p:cNvSpPr txBox="1"/>
          <p:nvPr/>
        </p:nvSpPr>
        <p:spPr>
          <a:xfrm>
            <a:off x="1767670" y="5458691"/>
            <a:ext cx="1800000" cy="461665"/>
          </a:xfrm>
          <a:prstGeom prst="rect">
            <a:avLst/>
          </a:prstGeom>
          <a:noFill/>
        </p:spPr>
        <p:txBody>
          <a:bodyPr wrap="square" rtlCol="0">
            <a:spAutoFit/>
          </a:bodyPr>
          <a:lstStyle/>
          <a:p>
            <a:r>
              <a:rPr lang="en-US" dirty="0"/>
              <a:t>28*28*128</a:t>
            </a:r>
          </a:p>
        </p:txBody>
      </p:sp>
      <p:cxnSp>
        <p:nvCxnSpPr>
          <p:cNvPr id="12" name="Straight Arrow Connector 11">
            <a:extLst>
              <a:ext uri="{FF2B5EF4-FFF2-40B4-BE49-F238E27FC236}">
                <a16:creationId xmlns:a16="http://schemas.microsoft.com/office/drawing/2014/main" id="{7FCCEFFE-BC1C-8549-B1B8-FDB16D561115}"/>
              </a:ext>
            </a:extLst>
          </p:cNvPr>
          <p:cNvCxnSpPr/>
          <p:nvPr/>
        </p:nvCxnSpPr>
        <p:spPr>
          <a:xfrm>
            <a:off x="2946401" y="4023716"/>
            <a:ext cx="928254" cy="0"/>
          </a:xfrm>
          <a:prstGeom prst="straightConnector1">
            <a:avLst/>
          </a:prstGeom>
          <a:ln w="63500">
            <a:tailEnd type="triangle"/>
          </a:ln>
        </p:spPr>
        <p:style>
          <a:lnRef idx="1">
            <a:schemeClr val="accent4"/>
          </a:lnRef>
          <a:fillRef idx="0">
            <a:schemeClr val="accent4"/>
          </a:fillRef>
          <a:effectRef idx="0">
            <a:schemeClr val="accent4"/>
          </a:effectRef>
          <a:fontRef idx="minor">
            <a:schemeClr val="tx1"/>
          </a:fontRef>
        </p:style>
      </p:cxnSp>
      <p:sp>
        <p:nvSpPr>
          <p:cNvPr id="13" name="Rectangle 12">
            <a:extLst>
              <a:ext uri="{FF2B5EF4-FFF2-40B4-BE49-F238E27FC236}">
                <a16:creationId xmlns:a16="http://schemas.microsoft.com/office/drawing/2014/main" id="{2D07102F-7468-7443-9C3E-166519836692}"/>
              </a:ext>
            </a:extLst>
          </p:cNvPr>
          <p:cNvSpPr/>
          <p:nvPr/>
        </p:nvSpPr>
        <p:spPr>
          <a:xfrm>
            <a:off x="3591307" y="3573716"/>
            <a:ext cx="900000" cy="900000"/>
          </a:xfrm>
          <a:prstGeom prst="rect">
            <a:avLst/>
          </a:prstGeom>
          <a:scene3d>
            <a:camera prst="orthographicFront">
              <a:rot lat="1800000" lon="4200000" rev="0"/>
            </a:camera>
            <a:lightRig rig="threePt" dir="t"/>
          </a:scene3d>
          <a:sp3d extrusionH="254000"/>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sp>
        <p:nvSpPr>
          <p:cNvPr id="14" name="TextBox 13">
            <a:extLst>
              <a:ext uri="{FF2B5EF4-FFF2-40B4-BE49-F238E27FC236}">
                <a16:creationId xmlns:a16="http://schemas.microsoft.com/office/drawing/2014/main" id="{2CD8CF8D-5369-6A4A-8A18-BBDB0789B224}"/>
              </a:ext>
            </a:extLst>
          </p:cNvPr>
          <p:cNvSpPr txBox="1"/>
          <p:nvPr/>
        </p:nvSpPr>
        <p:spPr>
          <a:xfrm>
            <a:off x="3410528" y="4839892"/>
            <a:ext cx="1800000" cy="461665"/>
          </a:xfrm>
          <a:prstGeom prst="rect">
            <a:avLst/>
          </a:prstGeom>
          <a:noFill/>
        </p:spPr>
        <p:txBody>
          <a:bodyPr wrap="square" rtlCol="0">
            <a:spAutoFit/>
          </a:bodyPr>
          <a:lstStyle/>
          <a:p>
            <a:r>
              <a:rPr lang="en-US" dirty="0"/>
              <a:t>14*14*128</a:t>
            </a:r>
          </a:p>
        </p:txBody>
      </p:sp>
      <p:cxnSp>
        <p:nvCxnSpPr>
          <p:cNvPr id="15" name="Straight Arrow Connector 14">
            <a:extLst>
              <a:ext uri="{FF2B5EF4-FFF2-40B4-BE49-F238E27FC236}">
                <a16:creationId xmlns:a16="http://schemas.microsoft.com/office/drawing/2014/main" id="{89E7DA9F-5D55-6B4A-A70B-3EB5DEDF2C9C}"/>
              </a:ext>
            </a:extLst>
          </p:cNvPr>
          <p:cNvCxnSpPr/>
          <p:nvPr/>
        </p:nvCxnSpPr>
        <p:spPr>
          <a:xfrm>
            <a:off x="4491307" y="4023716"/>
            <a:ext cx="928254" cy="0"/>
          </a:xfrm>
          <a:prstGeom prst="straightConnector1">
            <a:avLst/>
          </a:prstGeom>
          <a:ln w="63500">
            <a:tailEnd type="triangle"/>
          </a:ln>
        </p:spPr>
        <p:style>
          <a:lnRef idx="1">
            <a:schemeClr val="accent4"/>
          </a:lnRef>
          <a:fillRef idx="0">
            <a:schemeClr val="accent4"/>
          </a:fillRef>
          <a:effectRef idx="0">
            <a:schemeClr val="accent4"/>
          </a:effectRef>
          <a:fontRef idx="minor">
            <a:schemeClr val="tx1"/>
          </a:fontRef>
        </p:style>
      </p:cxnSp>
      <p:sp>
        <p:nvSpPr>
          <p:cNvPr id="16" name="Rectangle 15">
            <a:extLst>
              <a:ext uri="{FF2B5EF4-FFF2-40B4-BE49-F238E27FC236}">
                <a16:creationId xmlns:a16="http://schemas.microsoft.com/office/drawing/2014/main" id="{1A266DF4-A425-924A-A6AB-C6D55A0C95B3}"/>
              </a:ext>
            </a:extLst>
          </p:cNvPr>
          <p:cNvSpPr/>
          <p:nvPr/>
        </p:nvSpPr>
        <p:spPr>
          <a:xfrm>
            <a:off x="5123577" y="3616204"/>
            <a:ext cx="900000" cy="900000"/>
          </a:xfrm>
          <a:prstGeom prst="rect">
            <a:avLst/>
          </a:prstGeom>
          <a:scene3d>
            <a:camera prst="orthographicFront">
              <a:rot lat="1800000" lon="4200000" rev="0"/>
            </a:camera>
            <a:lightRig rig="threePt" dir="t"/>
          </a:scene3d>
          <a:sp3d extrusionH="254000"/>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sp>
        <p:nvSpPr>
          <p:cNvPr id="17" name="TextBox 16">
            <a:extLst>
              <a:ext uri="{FF2B5EF4-FFF2-40B4-BE49-F238E27FC236}">
                <a16:creationId xmlns:a16="http://schemas.microsoft.com/office/drawing/2014/main" id="{5F70B6D2-E08C-1742-840F-14AE25C42969}"/>
              </a:ext>
            </a:extLst>
          </p:cNvPr>
          <p:cNvSpPr txBox="1"/>
          <p:nvPr/>
        </p:nvSpPr>
        <p:spPr>
          <a:xfrm>
            <a:off x="4905396" y="4600200"/>
            <a:ext cx="1800000" cy="461665"/>
          </a:xfrm>
          <a:prstGeom prst="rect">
            <a:avLst/>
          </a:prstGeom>
          <a:noFill/>
        </p:spPr>
        <p:txBody>
          <a:bodyPr wrap="square" rtlCol="0">
            <a:spAutoFit/>
          </a:bodyPr>
          <a:lstStyle/>
          <a:p>
            <a:r>
              <a:rPr lang="en-US" dirty="0"/>
              <a:t>14*14*128</a:t>
            </a:r>
          </a:p>
        </p:txBody>
      </p:sp>
      <p:cxnSp>
        <p:nvCxnSpPr>
          <p:cNvPr id="18" name="Straight Arrow Connector 17">
            <a:extLst>
              <a:ext uri="{FF2B5EF4-FFF2-40B4-BE49-F238E27FC236}">
                <a16:creationId xmlns:a16="http://schemas.microsoft.com/office/drawing/2014/main" id="{8011A788-873B-A642-BFD1-D3D30CE538AD}"/>
              </a:ext>
            </a:extLst>
          </p:cNvPr>
          <p:cNvCxnSpPr/>
          <p:nvPr/>
        </p:nvCxnSpPr>
        <p:spPr>
          <a:xfrm>
            <a:off x="5977567" y="4076908"/>
            <a:ext cx="928254" cy="0"/>
          </a:xfrm>
          <a:prstGeom prst="straightConnector1">
            <a:avLst/>
          </a:prstGeom>
          <a:ln w="63500">
            <a:tailEnd type="triangle"/>
          </a:ln>
        </p:spPr>
        <p:style>
          <a:lnRef idx="1">
            <a:schemeClr val="accent4"/>
          </a:lnRef>
          <a:fillRef idx="0">
            <a:schemeClr val="accent4"/>
          </a:fillRef>
          <a:effectRef idx="0">
            <a:schemeClr val="accent4"/>
          </a:effectRef>
          <a:fontRef idx="minor">
            <a:schemeClr val="tx1"/>
          </a:fontRef>
        </p:style>
      </p:cxnSp>
      <p:sp>
        <p:nvSpPr>
          <p:cNvPr id="19" name="Rectangle 18">
            <a:extLst>
              <a:ext uri="{FF2B5EF4-FFF2-40B4-BE49-F238E27FC236}">
                <a16:creationId xmlns:a16="http://schemas.microsoft.com/office/drawing/2014/main" id="{6B2CDE5B-447B-4447-B333-8BF119A465F0}"/>
              </a:ext>
            </a:extLst>
          </p:cNvPr>
          <p:cNvSpPr/>
          <p:nvPr/>
        </p:nvSpPr>
        <p:spPr>
          <a:xfrm>
            <a:off x="6785303" y="3851908"/>
            <a:ext cx="450000" cy="450000"/>
          </a:xfrm>
          <a:prstGeom prst="rect">
            <a:avLst/>
          </a:prstGeom>
          <a:scene3d>
            <a:camera prst="orthographicFront">
              <a:rot lat="1800000" lon="4200000" rev="0"/>
            </a:camera>
            <a:lightRig rig="threePt" dir="t"/>
          </a:scene3d>
          <a:sp3d extrusionH="254000"/>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sp>
        <p:nvSpPr>
          <p:cNvPr id="20" name="TextBox 19">
            <a:extLst>
              <a:ext uri="{FF2B5EF4-FFF2-40B4-BE49-F238E27FC236}">
                <a16:creationId xmlns:a16="http://schemas.microsoft.com/office/drawing/2014/main" id="{BF72B437-8B8F-8045-ABB2-3101628FA2BC}"/>
              </a:ext>
            </a:extLst>
          </p:cNvPr>
          <p:cNvSpPr txBox="1"/>
          <p:nvPr/>
        </p:nvSpPr>
        <p:spPr>
          <a:xfrm>
            <a:off x="6441694" y="4432034"/>
            <a:ext cx="1397625" cy="461665"/>
          </a:xfrm>
          <a:prstGeom prst="rect">
            <a:avLst/>
          </a:prstGeom>
          <a:noFill/>
        </p:spPr>
        <p:txBody>
          <a:bodyPr wrap="square" rtlCol="0">
            <a:spAutoFit/>
          </a:bodyPr>
          <a:lstStyle/>
          <a:p>
            <a:r>
              <a:rPr lang="en-US" dirty="0"/>
              <a:t>7*7*128</a:t>
            </a:r>
          </a:p>
        </p:txBody>
      </p:sp>
      <p:sp>
        <p:nvSpPr>
          <p:cNvPr id="21" name="Rectangle 20">
            <a:extLst>
              <a:ext uri="{FF2B5EF4-FFF2-40B4-BE49-F238E27FC236}">
                <a16:creationId xmlns:a16="http://schemas.microsoft.com/office/drawing/2014/main" id="{32FE5CE3-D78C-4A47-BA0B-F17839B346EB}"/>
              </a:ext>
            </a:extLst>
          </p:cNvPr>
          <p:cNvSpPr/>
          <p:nvPr/>
        </p:nvSpPr>
        <p:spPr>
          <a:xfrm>
            <a:off x="8344387" y="1426465"/>
            <a:ext cx="230283" cy="4846314"/>
          </a:xfrm>
          <a:prstGeom prst="rect">
            <a:avLst/>
          </a:prstGeom>
          <a:scene3d>
            <a:camera prst="orthographicFront">
              <a:rot lat="1800000" lon="4200000" rev="0"/>
            </a:camera>
            <a:lightRig rig="threePt" dir="t"/>
          </a:scene3d>
          <a:sp3d extrusionH="25400"/>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cxnSp>
        <p:nvCxnSpPr>
          <p:cNvPr id="22" name="Straight Arrow Connector 21">
            <a:extLst>
              <a:ext uri="{FF2B5EF4-FFF2-40B4-BE49-F238E27FC236}">
                <a16:creationId xmlns:a16="http://schemas.microsoft.com/office/drawing/2014/main" id="{6C125402-CDA1-B74C-B824-9E101F43C8DC}"/>
              </a:ext>
            </a:extLst>
          </p:cNvPr>
          <p:cNvCxnSpPr/>
          <p:nvPr/>
        </p:nvCxnSpPr>
        <p:spPr>
          <a:xfrm>
            <a:off x="7375192" y="4066725"/>
            <a:ext cx="928254" cy="0"/>
          </a:xfrm>
          <a:prstGeom prst="straightConnector1">
            <a:avLst/>
          </a:prstGeom>
          <a:ln w="63500">
            <a:tailEnd type="triangle"/>
          </a:ln>
        </p:spPr>
        <p:style>
          <a:lnRef idx="1">
            <a:schemeClr val="accent4"/>
          </a:lnRef>
          <a:fillRef idx="0">
            <a:schemeClr val="accent4"/>
          </a:fillRef>
          <a:effectRef idx="0">
            <a:schemeClr val="accent4"/>
          </a:effectRef>
          <a:fontRef idx="minor">
            <a:schemeClr val="tx1"/>
          </a:fontRef>
        </p:style>
      </p:cxnSp>
      <p:sp>
        <p:nvSpPr>
          <p:cNvPr id="23" name="TextBox 22">
            <a:extLst>
              <a:ext uri="{FF2B5EF4-FFF2-40B4-BE49-F238E27FC236}">
                <a16:creationId xmlns:a16="http://schemas.microsoft.com/office/drawing/2014/main" id="{D6EBFCA3-3C8D-A44E-A4EC-89EF284E94BE}"/>
              </a:ext>
            </a:extLst>
          </p:cNvPr>
          <p:cNvSpPr txBox="1"/>
          <p:nvPr/>
        </p:nvSpPr>
        <p:spPr>
          <a:xfrm>
            <a:off x="7785857" y="6148672"/>
            <a:ext cx="1397625" cy="461665"/>
          </a:xfrm>
          <a:prstGeom prst="rect">
            <a:avLst/>
          </a:prstGeom>
          <a:noFill/>
        </p:spPr>
        <p:txBody>
          <a:bodyPr wrap="square" rtlCol="0">
            <a:spAutoFit/>
          </a:bodyPr>
          <a:lstStyle/>
          <a:p>
            <a:r>
              <a:rPr lang="en-US" dirty="0"/>
              <a:t>6272*1</a:t>
            </a:r>
          </a:p>
        </p:txBody>
      </p:sp>
      <p:sp>
        <p:nvSpPr>
          <p:cNvPr id="24" name="Rectangle 23">
            <a:extLst>
              <a:ext uri="{FF2B5EF4-FFF2-40B4-BE49-F238E27FC236}">
                <a16:creationId xmlns:a16="http://schemas.microsoft.com/office/drawing/2014/main" id="{3ECB3941-399B-F74C-9554-3F697646F623}"/>
              </a:ext>
            </a:extLst>
          </p:cNvPr>
          <p:cNvSpPr/>
          <p:nvPr/>
        </p:nvSpPr>
        <p:spPr>
          <a:xfrm>
            <a:off x="9491510" y="2768908"/>
            <a:ext cx="222842" cy="2717516"/>
          </a:xfrm>
          <a:prstGeom prst="rect">
            <a:avLst/>
          </a:prstGeom>
          <a:scene3d>
            <a:camera prst="orthographicFront">
              <a:rot lat="1800000" lon="4200000" rev="0"/>
            </a:camera>
            <a:lightRig rig="threePt" dir="t"/>
          </a:scene3d>
          <a:sp3d extrusionH="25400"/>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cxnSp>
        <p:nvCxnSpPr>
          <p:cNvPr id="25" name="Straight Arrow Connector 24">
            <a:extLst>
              <a:ext uri="{FF2B5EF4-FFF2-40B4-BE49-F238E27FC236}">
                <a16:creationId xmlns:a16="http://schemas.microsoft.com/office/drawing/2014/main" id="{C05EDA5E-9859-E44E-9476-F6AD5ADA009A}"/>
              </a:ext>
            </a:extLst>
          </p:cNvPr>
          <p:cNvCxnSpPr/>
          <p:nvPr/>
        </p:nvCxnSpPr>
        <p:spPr>
          <a:xfrm>
            <a:off x="8549975" y="4127666"/>
            <a:ext cx="928254" cy="0"/>
          </a:xfrm>
          <a:prstGeom prst="straightConnector1">
            <a:avLst/>
          </a:prstGeom>
          <a:ln w="63500">
            <a:tailEnd type="triangle"/>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029533C5-B7A4-E547-85B3-B30CFA208AE5}"/>
              </a:ext>
            </a:extLst>
          </p:cNvPr>
          <p:cNvSpPr txBox="1"/>
          <p:nvPr/>
        </p:nvSpPr>
        <p:spPr>
          <a:xfrm>
            <a:off x="8931822" y="5515851"/>
            <a:ext cx="1342217" cy="461665"/>
          </a:xfrm>
          <a:prstGeom prst="rect">
            <a:avLst/>
          </a:prstGeom>
          <a:noFill/>
        </p:spPr>
        <p:txBody>
          <a:bodyPr wrap="square" rtlCol="0">
            <a:spAutoFit/>
          </a:bodyPr>
          <a:lstStyle/>
          <a:p>
            <a:r>
              <a:rPr lang="en-US" dirty="0"/>
              <a:t>1024*1</a:t>
            </a:r>
          </a:p>
        </p:txBody>
      </p:sp>
      <p:sp>
        <p:nvSpPr>
          <p:cNvPr id="27" name="Rectangle 26">
            <a:extLst>
              <a:ext uri="{FF2B5EF4-FFF2-40B4-BE49-F238E27FC236}">
                <a16:creationId xmlns:a16="http://schemas.microsoft.com/office/drawing/2014/main" id="{CE8B66FA-58FC-654D-853E-03EF06B20331}"/>
              </a:ext>
            </a:extLst>
          </p:cNvPr>
          <p:cNvSpPr/>
          <p:nvPr/>
        </p:nvSpPr>
        <p:spPr>
          <a:xfrm>
            <a:off x="10780188" y="3299623"/>
            <a:ext cx="230282" cy="1656085"/>
          </a:xfrm>
          <a:prstGeom prst="rect">
            <a:avLst/>
          </a:prstGeom>
          <a:scene3d>
            <a:camera prst="orthographicFront">
              <a:rot lat="1800000" lon="4200000" rev="0"/>
            </a:camera>
            <a:lightRig rig="threePt" dir="t"/>
          </a:scene3d>
          <a:sp3d extrusionH="25400"/>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a:p>
        </p:txBody>
      </p:sp>
      <p:cxnSp>
        <p:nvCxnSpPr>
          <p:cNvPr id="28" name="Straight Arrow Connector 27">
            <a:extLst>
              <a:ext uri="{FF2B5EF4-FFF2-40B4-BE49-F238E27FC236}">
                <a16:creationId xmlns:a16="http://schemas.microsoft.com/office/drawing/2014/main" id="{D3B97C5F-6019-8D46-B23D-211C5F2636C5}"/>
              </a:ext>
            </a:extLst>
          </p:cNvPr>
          <p:cNvCxnSpPr>
            <a:cxnSpLocks/>
          </p:cNvCxnSpPr>
          <p:nvPr/>
        </p:nvCxnSpPr>
        <p:spPr>
          <a:xfrm>
            <a:off x="9758752" y="4099934"/>
            <a:ext cx="959246" cy="0"/>
          </a:xfrm>
          <a:prstGeom prst="straightConnector1">
            <a:avLst/>
          </a:prstGeom>
          <a:ln w="63500">
            <a:tailEnd type="triangle"/>
          </a:ln>
        </p:spPr>
        <p:style>
          <a:lnRef idx="1">
            <a:schemeClr val="accent4"/>
          </a:lnRef>
          <a:fillRef idx="0">
            <a:schemeClr val="accent4"/>
          </a:fillRef>
          <a:effectRef idx="0">
            <a:schemeClr val="accent4"/>
          </a:effectRef>
          <a:fontRef idx="minor">
            <a:schemeClr val="tx1"/>
          </a:fontRef>
        </p:style>
      </p:cxnSp>
      <p:sp>
        <p:nvSpPr>
          <p:cNvPr id="32" name="TextBox 31">
            <a:extLst>
              <a:ext uri="{FF2B5EF4-FFF2-40B4-BE49-F238E27FC236}">
                <a16:creationId xmlns:a16="http://schemas.microsoft.com/office/drawing/2014/main" id="{5B42CAA6-DA96-594D-93A2-B749DC20E7F7}"/>
              </a:ext>
            </a:extLst>
          </p:cNvPr>
          <p:cNvSpPr txBox="1"/>
          <p:nvPr/>
        </p:nvSpPr>
        <p:spPr>
          <a:xfrm>
            <a:off x="10521554" y="4921031"/>
            <a:ext cx="959246" cy="461665"/>
          </a:xfrm>
          <a:prstGeom prst="rect">
            <a:avLst/>
          </a:prstGeom>
          <a:noFill/>
        </p:spPr>
        <p:txBody>
          <a:bodyPr wrap="square" rtlCol="0">
            <a:spAutoFit/>
          </a:bodyPr>
          <a:lstStyle/>
          <a:p>
            <a:r>
              <a:rPr lang="en-US" dirty="0"/>
              <a:t>10*1</a:t>
            </a:r>
          </a:p>
        </p:txBody>
      </p:sp>
      <p:sp>
        <p:nvSpPr>
          <p:cNvPr id="33" name="Rectangle 32">
            <a:extLst>
              <a:ext uri="{FF2B5EF4-FFF2-40B4-BE49-F238E27FC236}">
                <a16:creationId xmlns:a16="http://schemas.microsoft.com/office/drawing/2014/main" id="{41D11EC5-ABAE-9641-AFA0-4F78D2908A3A}"/>
              </a:ext>
            </a:extLst>
          </p:cNvPr>
          <p:cNvSpPr/>
          <p:nvPr/>
        </p:nvSpPr>
        <p:spPr>
          <a:xfrm>
            <a:off x="3695800" y="5310416"/>
            <a:ext cx="3105779" cy="1069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C000"/>
                </a:solidFill>
                <a:latin typeface="Arial" panose="020B0604020202020204" pitchFamily="34" charset="0"/>
                <a:cs typeface="Arial" panose="020B0604020202020204" pitchFamily="34" charset="0"/>
              </a:rPr>
              <a:t>We have 128 kernels in the NN, this is why we have 128 channels</a:t>
            </a:r>
          </a:p>
        </p:txBody>
      </p:sp>
      <p:sp>
        <p:nvSpPr>
          <p:cNvPr id="34" name="Rectangle 33">
            <a:extLst>
              <a:ext uri="{FF2B5EF4-FFF2-40B4-BE49-F238E27FC236}">
                <a16:creationId xmlns:a16="http://schemas.microsoft.com/office/drawing/2014/main" id="{BD391430-E680-BA44-A9E6-5B09FE06C28A}"/>
              </a:ext>
            </a:extLst>
          </p:cNvPr>
          <p:cNvSpPr/>
          <p:nvPr/>
        </p:nvSpPr>
        <p:spPr>
          <a:xfrm>
            <a:off x="8821644" y="1465780"/>
            <a:ext cx="3303518" cy="1528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C000"/>
                </a:solidFill>
                <a:latin typeface="Arial" panose="020B0604020202020204" pitchFamily="34" charset="0"/>
                <a:cs typeface="Arial" panose="020B0604020202020204" pitchFamily="34" charset="0"/>
              </a:rPr>
              <a:t>Output is a hot vector of 10 elements representing probabilities for 10 digits</a:t>
            </a:r>
          </a:p>
        </p:txBody>
      </p:sp>
      <p:sp>
        <p:nvSpPr>
          <p:cNvPr id="29" name="Rectangle 28">
            <a:extLst>
              <a:ext uri="{FF2B5EF4-FFF2-40B4-BE49-F238E27FC236}">
                <a16:creationId xmlns:a16="http://schemas.microsoft.com/office/drawing/2014/main" id="{4B3041C6-8C33-43DD-BDAD-C8B8B00CD21F}"/>
              </a:ext>
            </a:extLst>
          </p:cNvPr>
          <p:cNvSpPr/>
          <p:nvPr/>
        </p:nvSpPr>
        <p:spPr>
          <a:xfrm>
            <a:off x="584823" y="2873584"/>
            <a:ext cx="1944254" cy="652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Conv.</a:t>
            </a:r>
          </a:p>
        </p:txBody>
      </p:sp>
      <p:sp>
        <p:nvSpPr>
          <p:cNvPr id="30" name="Rectangle 29">
            <a:extLst>
              <a:ext uri="{FF2B5EF4-FFF2-40B4-BE49-F238E27FC236}">
                <a16:creationId xmlns:a16="http://schemas.microsoft.com/office/drawing/2014/main" id="{47588B47-FB1C-41FB-BF3F-82EAC4E726EE}"/>
              </a:ext>
            </a:extLst>
          </p:cNvPr>
          <p:cNvSpPr/>
          <p:nvPr/>
        </p:nvSpPr>
        <p:spPr>
          <a:xfrm>
            <a:off x="3892892" y="2900401"/>
            <a:ext cx="1944254" cy="652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Conv.</a:t>
            </a:r>
          </a:p>
        </p:txBody>
      </p:sp>
      <p:sp>
        <p:nvSpPr>
          <p:cNvPr id="31" name="Rectangle 30">
            <a:extLst>
              <a:ext uri="{FF2B5EF4-FFF2-40B4-BE49-F238E27FC236}">
                <a16:creationId xmlns:a16="http://schemas.microsoft.com/office/drawing/2014/main" id="{065DED17-8114-4F37-96DD-104396F47F94}"/>
              </a:ext>
            </a:extLst>
          </p:cNvPr>
          <p:cNvSpPr/>
          <p:nvPr/>
        </p:nvSpPr>
        <p:spPr>
          <a:xfrm>
            <a:off x="2319898" y="2917587"/>
            <a:ext cx="1944254" cy="652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Pooling</a:t>
            </a:r>
          </a:p>
        </p:txBody>
      </p:sp>
      <p:sp>
        <p:nvSpPr>
          <p:cNvPr id="35" name="Rectangle 34">
            <a:extLst>
              <a:ext uri="{FF2B5EF4-FFF2-40B4-BE49-F238E27FC236}">
                <a16:creationId xmlns:a16="http://schemas.microsoft.com/office/drawing/2014/main" id="{3C750B6E-6983-4C33-B344-F88EE3287610}"/>
              </a:ext>
            </a:extLst>
          </p:cNvPr>
          <p:cNvSpPr/>
          <p:nvPr/>
        </p:nvSpPr>
        <p:spPr>
          <a:xfrm>
            <a:off x="5419561" y="2892109"/>
            <a:ext cx="1944254" cy="652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Pooling</a:t>
            </a:r>
          </a:p>
        </p:txBody>
      </p:sp>
      <p:sp>
        <p:nvSpPr>
          <p:cNvPr id="36" name="Rectangle 35">
            <a:extLst>
              <a:ext uri="{FF2B5EF4-FFF2-40B4-BE49-F238E27FC236}">
                <a16:creationId xmlns:a16="http://schemas.microsoft.com/office/drawing/2014/main" id="{7A0BD905-EAB2-4642-88F3-3EA1FD404177}"/>
              </a:ext>
            </a:extLst>
          </p:cNvPr>
          <p:cNvSpPr/>
          <p:nvPr/>
        </p:nvSpPr>
        <p:spPr>
          <a:xfrm>
            <a:off x="6807855" y="2883817"/>
            <a:ext cx="1944254" cy="652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Flatten</a:t>
            </a:r>
          </a:p>
        </p:txBody>
      </p:sp>
      <p:sp>
        <p:nvSpPr>
          <p:cNvPr id="37" name="Rectangle 36">
            <a:extLst>
              <a:ext uri="{FF2B5EF4-FFF2-40B4-BE49-F238E27FC236}">
                <a16:creationId xmlns:a16="http://schemas.microsoft.com/office/drawing/2014/main" id="{E5D53519-C9DF-4AEB-A771-2F561A315A2F}"/>
              </a:ext>
            </a:extLst>
          </p:cNvPr>
          <p:cNvSpPr/>
          <p:nvPr/>
        </p:nvSpPr>
        <p:spPr>
          <a:xfrm>
            <a:off x="8079781" y="2912306"/>
            <a:ext cx="1944254" cy="652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Dense+</a:t>
            </a:r>
            <a:br>
              <a:rPr lang="en-US" sz="2000" b="1" dirty="0">
                <a:solidFill>
                  <a:schemeClr val="tx1"/>
                </a:solidFill>
                <a:latin typeface="Arial" panose="020B0604020202020204" pitchFamily="34" charset="0"/>
                <a:cs typeface="Arial" panose="020B0604020202020204" pitchFamily="34" charset="0"/>
              </a:rPr>
            </a:br>
            <a:r>
              <a:rPr lang="en-US" sz="2000" b="1" dirty="0">
                <a:solidFill>
                  <a:schemeClr val="tx1"/>
                </a:solidFill>
                <a:latin typeface="Arial" panose="020B0604020202020204" pitchFamily="34" charset="0"/>
                <a:cs typeface="Arial" panose="020B0604020202020204" pitchFamily="34" charset="0"/>
              </a:rPr>
              <a:t>Dropout</a:t>
            </a:r>
          </a:p>
        </p:txBody>
      </p:sp>
      <p:sp>
        <p:nvSpPr>
          <p:cNvPr id="38" name="Rectangle 37">
            <a:extLst>
              <a:ext uri="{FF2B5EF4-FFF2-40B4-BE49-F238E27FC236}">
                <a16:creationId xmlns:a16="http://schemas.microsoft.com/office/drawing/2014/main" id="{71B08EC6-35CB-4D48-8B5A-29556F74C48B}"/>
              </a:ext>
            </a:extLst>
          </p:cNvPr>
          <p:cNvSpPr/>
          <p:nvPr/>
        </p:nvSpPr>
        <p:spPr>
          <a:xfrm>
            <a:off x="9282172" y="2883817"/>
            <a:ext cx="1944254" cy="652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Arial" panose="020B0604020202020204" pitchFamily="34" charset="0"/>
                <a:cs typeface="Arial" panose="020B0604020202020204" pitchFamily="34" charset="0"/>
              </a:rPr>
              <a:t>Dense</a:t>
            </a:r>
          </a:p>
        </p:txBody>
      </p:sp>
      <p:sp>
        <p:nvSpPr>
          <p:cNvPr id="3" name="Title 2"/>
          <p:cNvSpPr>
            <a:spLocks noGrp="1"/>
          </p:cNvSpPr>
          <p:nvPr>
            <p:ph type="title"/>
          </p:nvPr>
        </p:nvSpPr>
        <p:spPr/>
        <p:txBody>
          <a:bodyPr/>
          <a:lstStyle/>
          <a:p>
            <a:r>
              <a:rPr lang="en-US" sz="4400" dirty="0"/>
              <a:t>Jump into the CNN World</a:t>
            </a:r>
          </a:p>
        </p:txBody>
      </p:sp>
    </p:spTree>
    <p:extLst>
      <p:ext uri="{BB962C8B-B14F-4D97-AF65-F5344CB8AC3E}">
        <p14:creationId xmlns:p14="http://schemas.microsoft.com/office/powerpoint/2010/main" val="18091015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Comments on CNNs</a:t>
            </a:r>
          </a:p>
        </p:txBody>
      </p:sp>
      <p:sp>
        <p:nvSpPr>
          <p:cNvPr id="3" name="Content Placeholder 2"/>
          <p:cNvSpPr>
            <a:spLocks noGrp="1"/>
          </p:cNvSpPr>
          <p:nvPr>
            <p:ph idx="1"/>
          </p:nvPr>
        </p:nvSpPr>
        <p:spPr>
          <a:xfrm>
            <a:off x="1159892" y="2033727"/>
            <a:ext cx="9872215" cy="4211798"/>
          </a:xfrm>
        </p:spPr>
        <p:txBody>
          <a:bodyPr>
            <a:normAutofit fontScale="85000" lnSpcReduction="20000"/>
          </a:bodyPr>
          <a:lstStyle/>
          <a:p>
            <a:r>
              <a:rPr lang="en-US" dirty="0"/>
              <a:t>Convolution Extracts Important Features</a:t>
            </a:r>
          </a:p>
          <a:p>
            <a:pPr marL="68580" indent="0">
              <a:buNone/>
            </a:pPr>
            <a:r>
              <a:rPr lang="en-US" dirty="0"/>
              <a:t>	</a:t>
            </a:r>
            <a:r>
              <a:rPr lang="en-US" b="0" dirty="0"/>
              <a:t>Human Vision System, Computer Vision</a:t>
            </a:r>
          </a:p>
          <a:p>
            <a:r>
              <a:rPr lang="en-US" dirty="0"/>
              <a:t>Convolution Reduces the Number of Parameters</a:t>
            </a:r>
          </a:p>
          <a:p>
            <a:pPr marL="68580" indent="0">
              <a:buNone/>
            </a:pPr>
            <a:r>
              <a:rPr lang="en-US" dirty="0"/>
              <a:t>	</a:t>
            </a:r>
            <a:r>
              <a:rPr lang="en-US" b="0" dirty="0"/>
              <a:t>One Layer of </a:t>
            </a:r>
            <a:r>
              <a:rPr lang="en-US" b="0" dirty="0">
                <a:solidFill>
                  <a:srgbClr val="009900"/>
                </a:solidFill>
              </a:rPr>
              <a:t>N</a:t>
            </a:r>
            <a:r>
              <a:rPr lang="en-US" b="0" dirty="0"/>
              <a:t> Neurons to Next Layer of </a:t>
            </a:r>
            <a:r>
              <a:rPr lang="en-US" b="0" dirty="0">
                <a:solidFill>
                  <a:srgbClr val="009900"/>
                </a:solidFill>
              </a:rPr>
              <a:t>M</a:t>
            </a:r>
            <a:r>
              <a:rPr lang="en-US" b="0" dirty="0"/>
              <a:t> Neurons</a:t>
            </a:r>
          </a:p>
          <a:p>
            <a:pPr marL="68580" indent="0">
              <a:buNone/>
            </a:pPr>
            <a:r>
              <a:rPr lang="en-US" b="0" dirty="0"/>
              <a:t>	FC NN: </a:t>
            </a:r>
            <a:r>
              <a:rPr lang="en-US" b="0" dirty="0">
                <a:solidFill>
                  <a:srgbClr val="009900"/>
                </a:solidFill>
              </a:rPr>
              <a:t>N</a:t>
            </a:r>
            <a:r>
              <a:rPr lang="en-US" b="0" dirty="0"/>
              <a:t>*</a:t>
            </a:r>
            <a:r>
              <a:rPr lang="en-US" b="0" dirty="0">
                <a:solidFill>
                  <a:srgbClr val="009900"/>
                </a:solidFill>
              </a:rPr>
              <a:t>M</a:t>
            </a:r>
            <a:r>
              <a:rPr lang="en-US" b="0" dirty="0"/>
              <a:t> (say, 512^4); CNN: s*s*# of channels (3x3*1K)</a:t>
            </a:r>
          </a:p>
          <a:p>
            <a:r>
              <a:rPr lang="en-US" dirty="0"/>
              <a:t>More Compact NNs: Faster to Train, Less Overfitting</a:t>
            </a:r>
          </a:p>
          <a:p>
            <a:pPr marL="68580" indent="0">
              <a:buNone/>
            </a:pPr>
            <a:r>
              <a:rPr lang="en-US" dirty="0"/>
              <a:t>				More Stable, &amp; Easier to Interpret</a:t>
            </a:r>
          </a:p>
          <a:p>
            <a:pPr marL="68580" indent="0">
              <a:buNone/>
            </a:pPr>
            <a:endParaRPr lang="en-US" dirty="0"/>
          </a:p>
          <a:p>
            <a:pPr marL="68580" indent="0">
              <a:buNone/>
            </a:pPr>
            <a:r>
              <a:rPr lang="en-US" b="0" dirty="0">
                <a:solidFill>
                  <a:srgbClr val="FF0000"/>
                </a:solidFill>
              </a:rPr>
              <a:t>Occam's razor (Ockham's razor) is a scientific principle.</a:t>
            </a:r>
          </a:p>
          <a:p>
            <a:pPr marL="68580" indent="0">
              <a:buNone/>
            </a:pPr>
            <a:r>
              <a:rPr lang="en-US" b="0" dirty="0">
                <a:solidFill>
                  <a:srgbClr val="FF0000"/>
                </a:solidFill>
              </a:rPr>
              <a:t>For two explanations/theories, the simpler one is preferred.</a:t>
            </a:r>
          </a:p>
        </p:txBody>
      </p:sp>
    </p:spTree>
    <p:extLst>
      <p:ext uri="{BB962C8B-B14F-4D97-AF65-F5344CB8AC3E}">
        <p14:creationId xmlns:p14="http://schemas.microsoft.com/office/powerpoint/2010/main" val="2403871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Great Performance Easily!</a:t>
            </a:r>
          </a:p>
        </p:txBody>
      </p:sp>
      <p:sp>
        <p:nvSpPr>
          <p:cNvPr id="4" name="TextBox 3"/>
          <p:cNvSpPr txBox="1"/>
          <p:nvPr/>
        </p:nvSpPr>
        <p:spPr>
          <a:xfrm>
            <a:off x="2896245" y="2605178"/>
            <a:ext cx="6399509" cy="2646878"/>
          </a:xfrm>
          <a:prstGeom prst="rect">
            <a:avLst/>
          </a:prstGeom>
          <a:noFill/>
        </p:spPr>
        <p:txBody>
          <a:bodyPr wrap="none" rtlCol="0">
            <a:spAutoFit/>
          </a:bodyPr>
          <a:lstStyle/>
          <a:p>
            <a:r>
              <a:rPr lang="en-US" sz="16600" b="1" dirty="0">
                <a:solidFill>
                  <a:srgbClr val="FF0000"/>
                </a:solidFill>
              </a:rPr>
              <a:t>&gt;99%!</a:t>
            </a:r>
          </a:p>
        </p:txBody>
      </p:sp>
    </p:spTree>
    <p:extLst>
      <p:ext uri="{BB962C8B-B14F-4D97-AF65-F5344CB8AC3E}">
        <p14:creationId xmlns:p14="http://schemas.microsoft.com/office/powerpoint/2010/main" val="18836519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73EE36-E70F-9940-A5B6-84C16729B97C}"/>
              </a:ext>
            </a:extLst>
          </p:cNvPr>
          <p:cNvSpPr txBox="1"/>
          <p:nvPr/>
        </p:nvSpPr>
        <p:spPr>
          <a:xfrm>
            <a:off x="856941" y="2207307"/>
            <a:ext cx="10926742" cy="3046988"/>
          </a:xfrm>
          <a:prstGeom prst="rect">
            <a:avLst/>
          </a:prstGeom>
          <a:noFill/>
        </p:spPr>
        <p:txBody>
          <a:bodyPr wrap="square" rtlCol="0">
            <a:spAutoFit/>
          </a:bodyPr>
          <a:lstStyle/>
          <a:p>
            <a:pPr marL="342900" indent="-342900">
              <a:buFont typeface="Arial" panose="020B0604020202020204" pitchFamily="34" charset="0"/>
              <a:buChar char="•"/>
            </a:pPr>
            <a:r>
              <a:rPr lang="en-US" b="1" dirty="0"/>
              <a:t>Modify the current CNN for the best performance possible</a:t>
            </a:r>
          </a:p>
          <a:p>
            <a:pPr marL="342900" indent="-342900">
              <a:buFont typeface="Arial" panose="020B0604020202020204" pitchFamily="34" charset="0"/>
              <a:buChar char="•"/>
            </a:pPr>
            <a:r>
              <a:rPr lang="en-US" b="1" dirty="0"/>
              <a:t>Modifications can include but are not limited to</a:t>
            </a:r>
          </a:p>
          <a:p>
            <a:pPr marL="800100" lvl="1" indent="-342900">
              <a:buFont typeface="Arial" panose="020B0604020202020204" pitchFamily="34" charset="0"/>
              <a:buChar char="•"/>
            </a:pPr>
            <a:r>
              <a:rPr lang="en-US" b="1" dirty="0"/>
              <a:t>Number/types of layers</a:t>
            </a:r>
          </a:p>
          <a:p>
            <a:pPr marL="800100" lvl="1" indent="-342900">
              <a:buFont typeface="Arial" panose="020B0604020202020204" pitchFamily="34" charset="0"/>
              <a:buChar char="•"/>
            </a:pPr>
            <a:r>
              <a:rPr lang="en-US" b="1" dirty="0"/>
              <a:t>Parameters within layers (filter size, # of filters, stride</a:t>
            </a:r>
            <a:r>
              <a:rPr lang="en-US" b="1"/>
              <a:t>, padding)</a:t>
            </a:r>
            <a:endParaRPr lang="en-US" b="1" dirty="0"/>
          </a:p>
          <a:p>
            <a:pPr marL="800100" lvl="1" indent="-342900">
              <a:buFont typeface="Arial" panose="020B0604020202020204" pitchFamily="34" charset="0"/>
              <a:buChar char="•"/>
            </a:pPr>
            <a:r>
              <a:rPr lang="en-US" b="1" dirty="0"/>
              <a:t>Learning rate</a:t>
            </a:r>
          </a:p>
          <a:p>
            <a:pPr marL="800100" lvl="1" indent="-342900">
              <a:buFont typeface="Arial" panose="020B0604020202020204" pitchFamily="34" charset="0"/>
              <a:buChar char="•"/>
            </a:pPr>
            <a:r>
              <a:rPr lang="en-US" b="1" dirty="0"/>
              <a:t>Loss function</a:t>
            </a:r>
          </a:p>
          <a:p>
            <a:pPr marL="800100" lvl="1" indent="-342900">
              <a:buFont typeface="Arial" panose="020B0604020202020204" pitchFamily="34" charset="0"/>
              <a:buChar char="•"/>
            </a:pPr>
            <a:endParaRPr lang="en-US" b="1" dirty="0"/>
          </a:p>
          <a:p>
            <a:pPr marL="342900" indent="-342900">
              <a:buFont typeface="Arial" panose="020B0604020202020204" pitchFamily="34" charset="0"/>
              <a:buChar char="•"/>
            </a:pPr>
            <a:r>
              <a:rPr lang="en-US" b="1" dirty="0"/>
              <a:t>Report your results, including the architecture and hyper parameters</a:t>
            </a:r>
          </a:p>
        </p:txBody>
      </p:sp>
      <p:sp>
        <p:nvSpPr>
          <p:cNvPr id="3" name="Title 2"/>
          <p:cNvSpPr>
            <a:spLocks noGrp="1"/>
          </p:cNvSpPr>
          <p:nvPr>
            <p:ph type="title"/>
          </p:nvPr>
        </p:nvSpPr>
        <p:spPr/>
        <p:txBody>
          <a:bodyPr/>
          <a:lstStyle/>
          <a:p>
            <a:r>
              <a:rPr lang="en-US" sz="4400" dirty="0"/>
              <a:t>Homework</a:t>
            </a:r>
          </a:p>
        </p:txBody>
      </p:sp>
    </p:spTree>
    <p:extLst>
      <p:ext uri="{BB962C8B-B14F-4D97-AF65-F5344CB8AC3E}">
        <p14:creationId xmlns:p14="http://schemas.microsoft.com/office/powerpoint/2010/main" val="3302765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65093"/>
          </a:xfrm>
        </p:spPr>
        <p:txBody>
          <a:bodyPr/>
          <a:lstStyle/>
          <a:p>
            <a:r>
              <a:rPr lang="en-US" altLang="zh-CN" sz="4400" dirty="0"/>
              <a:t>GAN Training</a:t>
            </a:r>
            <a:endParaRPr lang="zh-CN" altLang="en-US" sz="4400" dirty="0"/>
          </a:p>
        </p:txBody>
      </p:sp>
      <p:grpSp>
        <p:nvGrpSpPr>
          <p:cNvPr id="222" name="Group 221"/>
          <p:cNvGrpSpPr/>
          <p:nvPr/>
        </p:nvGrpSpPr>
        <p:grpSpPr>
          <a:xfrm>
            <a:off x="749921" y="1451090"/>
            <a:ext cx="10692157" cy="4520665"/>
            <a:chOff x="1677753" y="1810001"/>
            <a:chExt cx="8836494" cy="3396442"/>
          </a:xfrm>
        </p:grpSpPr>
        <p:sp>
          <p:nvSpPr>
            <p:cNvPr id="9" name="Snip Diagonal Corner Rectangle 8"/>
            <p:cNvSpPr/>
            <p:nvPr/>
          </p:nvSpPr>
          <p:spPr>
            <a:xfrm>
              <a:off x="9743524" y="3485478"/>
              <a:ext cx="770723" cy="606237"/>
            </a:xfrm>
            <a:prstGeom prst="snip2DiagRect">
              <a:avLst/>
            </a:prstGeom>
            <a:solidFill>
              <a:srgbClr val="7030A0">
                <a:alpha val="5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endParaRPr lang="en-US" sz="1400">
                <a:solidFill>
                  <a:schemeClr val="tx1"/>
                </a:solidFill>
              </a:endParaRPr>
            </a:p>
          </p:txBody>
        </p:sp>
        <p:sp>
          <p:nvSpPr>
            <p:cNvPr id="10" name="Rectangle 9"/>
            <p:cNvSpPr/>
            <p:nvPr/>
          </p:nvSpPr>
          <p:spPr>
            <a:xfrm>
              <a:off x="9792552" y="3589967"/>
              <a:ext cx="668943" cy="389552"/>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eaLnBrk="0" fontAlgn="base" hangingPunct="0">
                <a:spcBef>
                  <a:spcPct val="0"/>
                </a:spcBef>
                <a:spcAft>
                  <a:spcPct val="0"/>
                </a:spcAft>
                <a:defRPr sz="2400" kern="1200">
                  <a:solidFill>
                    <a:schemeClr val="lt1"/>
                  </a:solidFill>
                  <a:latin typeface="+mn-lt"/>
                  <a:ea typeface="+mn-ea"/>
                  <a:cs typeface="+mn-cs"/>
                </a:defRPr>
              </a:lvl1pPr>
              <a:lvl2pPr marL="457200" algn="l" rtl="0" eaLnBrk="0" fontAlgn="base" hangingPunct="0">
                <a:spcBef>
                  <a:spcPct val="0"/>
                </a:spcBef>
                <a:spcAft>
                  <a:spcPct val="0"/>
                </a:spcAft>
                <a:defRPr sz="2400" kern="1200">
                  <a:solidFill>
                    <a:schemeClr val="lt1"/>
                  </a:solidFill>
                  <a:latin typeface="+mn-lt"/>
                  <a:ea typeface="+mn-ea"/>
                  <a:cs typeface="+mn-cs"/>
                </a:defRPr>
              </a:lvl2pPr>
              <a:lvl3pPr marL="914400" algn="l" rtl="0" eaLnBrk="0" fontAlgn="base" hangingPunct="0">
                <a:spcBef>
                  <a:spcPct val="0"/>
                </a:spcBef>
                <a:spcAft>
                  <a:spcPct val="0"/>
                </a:spcAft>
                <a:defRPr sz="2400" kern="1200">
                  <a:solidFill>
                    <a:schemeClr val="lt1"/>
                  </a:solidFill>
                  <a:latin typeface="+mn-lt"/>
                  <a:ea typeface="+mn-ea"/>
                  <a:cs typeface="+mn-cs"/>
                </a:defRPr>
              </a:lvl3pPr>
              <a:lvl4pPr marL="1371600" algn="l" rtl="0" eaLnBrk="0" fontAlgn="base" hangingPunct="0">
                <a:spcBef>
                  <a:spcPct val="0"/>
                </a:spcBef>
                <a:spcAft>
                  <a:spcPct val="0"/>
                </a:spcAft>
                <a:defRPr sz="2400" kern="1200">
                  <a:solidFill>
                    <a:schemeClr val="lt1"/>
                  </a:solidFill>
                  <a:latin typeface="+mn-lt"/>
                  <a:ea typeface="+mn-ea"/>
                  <a:cs typeface="+mn-cs"/>
                </a:defRPr>
              </a:lvl4pPr>
              <a:lvl5pPr marL="1828800" algn="l" rtl="0" eaLnBrk="0" fontAlgn="base" hangingPunct="0">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algn="ctr"/>
              <a:r>
                <a:rPr lang="en-US" altLang="zh-CN" sz="1400" b="1" i="1" dirty="0">
                  <a:solidFill>
                    <a:schemeClr val="tx1"/>
                  </a:solidFill>
                  <a:latin typeface="Arial" panose="020B0604020202020204" pitchFamily="34" charset="0"/>
                  <a:ea typeface="Arial" charset="0"/>
                  <a:cs typeface="Arial" panose="020B0604020202020204" pitchFamily="34" charset="0"/>
                </a:rPr>
                <a:t>Loss</a:t>
              </a:r>
              <a:endParaRPr lang="en-US" sz="1400" b="1" i="1" dirty="0">
                <a:solidFill>
                  <a:schemeClr val="tx1"/>
                </a:solidFill>
                <a:latin typeface="Arial" panose="020B0604020202020204" pitchFamily="34" charset="0"/>
                <a:ea typeface="Arial" charset="0"/>
                <a:cs typeface="Arial" panose="020B0604020202020204" pitchFamily="34" charset="0"/>
              </a:endParaRPr>
            </a:p>
          </p:txBody>
        </p:sp>
        <p:sp>
          <p:nvSpPr>
            <p:cNvPr id="11" name="Oval 10"/>
            <p:cNvSpPr/>
            <p:nvPr/>
          </p:nvSpPr>
          <p:spPr bwMode="auto">
            <a:xfrm>
              <a:off x="6740329" y="3274447"/>
              <a:ext cx="173755" cy="173755"/>
            </a:xfrm>
            <a:prstGeom prst="ellipse">
              <a:avLst/>
            </a:prstGeom>
            <a:solidFill>
              <a:srgbClr val="00B050">
                <a:alpha val="50000"/>
              </a:srgb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2" name="Oval 11"/>
            <p:cNvSpPr/>
            <p:nvPr/>
          </p:nvSpPr>
          <p:spPr bwMode="auto">
            <a:xfrm>
              <a:off x="6740329" y="3487383"/>
              <a:ext cx="173755" cy="173755"/>
            </a:xfrm>
            <a:prstGeom prst="ellipse">
              <a:avLst/>
            </a:prstGeom>
            <a:solidFill>
              <a:srgbClr val="00B050">
                <a:alpha val="50000"/>
              </a:srgb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3" name="Oval 12"/>
            <p:cNvSpPr/>
            <p:nvPr/>
          </p:nvSpPr>
          <p:spPr bwMode="auto">
            <a:xfrm>
              <a:off x="6740329" y="3700317"/>
              <a:ext cx="173755" cy="173755"/>
            </a:xfrm>
            <a:prstGeom prst="ellipse">
              <a:avLst/>
            </a:prstGeom>
            <a:solidFill>
              <a:srgbClr val="00B050">
                <a:alpha val="50000"/>
              </a:srgb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4" name="Oval 13"/>
            <p:cNvSpPr/>
            <p:nvPr/>
          </p:nvSpPr>
          <p:spPr bwMode="auto">
            <a:xfrm>
              <a:off x="6740329" y="3913252"/>
              <a:ext cx="173755" cy="173755"/>
            </a:xfrm>
            <a:prstGeom prst="ellipse">
              <a:avLst/>
            </a:prstGeom>
            <a:solidFill>
              <a:srgbClr val="00B050">
                <a:alpha val="50000"/>
              </a:srgb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5" name="Oval 14"/>
            <p:cNvSpPr/>
            <p:nvPr/>
          </p:nvSpPr>
          <p:spPr bwMode="auto">
            <a:xfrm>
              <a:off x="6740329" y="4126187"/>
              <a:ext cx="173755" cy="173755"/>
            </a:xfrm>
            <a:prstGeom prst="ellipse">
              <a:avLst/>
            </a:prstGeom>
            <a:solidFill>
              <a:srgbClr val="00B050">
                <a:alpha val="50000"/>
              </a:srgb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6" name="Oval 15"/>
            <p:cNvSpPr/>
            <p:nvPr/>
          </p:nvSpPr>
          <p:spPr bwMode="auto">
            <a:xfrm>
              <a:off x="9069842" y="3274447"/>
              <a:ext cx="173755" cy="173755"/>
            </a:xfrm>
            <a:prstGeom prst="ellipse">
              <a:avLst/>
            </a:prstGeom>
            <a:solidFill>
              <a:schemeClr val="bg1">
                <a:alpha val="50000"/>
              </a:scheme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err="1">
                <a:latin typeface="Arial" panose="020B0604020202020204" pitchFamily="34" charset="0"/>
                <a:cs typeface="Arial" panose="020B0604020202020204" pitchFamily="34" charset="0"/>
              </a:endParaRPr>
            </a:p>
          </p:txBody>
        </p:sp>
        <p:sp>
          <p:nvSpPr>
            <p:cNvPr id="17" name="Oval 16"/>
            <p:cNvSpPr/>
            <p:nvPr/>
          </p:nvSpPr>
          <p:spPr bwMode="auto">
            <a:xfrm>
              <a:off x="9069842" y="4126187"/>
              <a:ext cx="173755" cy="173755"/>
            </a:xfrm>
            <a:prstGeom prst="ellipse">
              <a:avLst/>
            </a:prstGeom>
            <a:solidFill>
              <a:schemeClr val="tx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dirty="0" err="1">
                <a:latin typeface="Arial" panose="020B0604020202020204" pitchFamily="34" charset="0"/>
                <a:cs typeface="Arial" panose="020B0604020202020204" pitchFamily="34" charset="0"/>
              </a:endParaRPr>
            </a:p>
          </p:txBody>
        </p:sp>
        <p:sp>
          <p:nvSpPr>
            <p:cNvPr id="18" name="Oval 17"/>
            <p:cNvSpPr/>
            <p:nvPr/>
          </p:nvSpPr>
          <p:spPr bwMode="auto">
            <a:xfrm>
              <a:off x="7322707" y="2955045"/>
              <a:ext cx="173755" cy="173755"/>
            </a:xfrm>
            <a:prstGeom prst="ellipse">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9" name="Oval 18"/>
            <p:cNvSpPr/>
            <p:nvPr/>
          </p:nvSpPr>
          <p:spPr bwMode="auto">
            <a:xfrm>
              <a:off x="7322707" y="3167981"/>
              <a:ext cx="173755" cy="173755"/>
            </a:xfrm>
            <a:prstGeom prst="ellipse">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20" name="Oval 19"/>
            <p:cNvSpPr/>
            <p:nvPr/>
          </p:nvSpPr>
          <p:spPr bwMode="auto">
            <a:xfrm>
              <a:off x="7322707" y="3380916"/>
              <a:ext cx="173755" cy="173755"/>
            </a:xfrm>
            <a:prstGeom prst="ellipse">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21" name="Oval 20"/>
            <p:cNvSpPr/>
            <p:nvPr/>
          </p:nvSpPr>
          <p:spPr bwMode="auto">
            <a:xfrm>
              <a:off x="7322707" y="3593850"/>
              <a:ext cx="173755" cy="173755"/>
            </a:xfrm>
            <a:prstGeom prst="ellipse">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22" name="Oval 21"/>
            <p:cNvSpPr/>
            <p:nvPr/>
          </p:nvSpPr>
          <p:spPr bwMode="auto">
            <a:xfrm>
              <a:off x="7322707" y="3806785"/>
              <a:ext cx="173755" cy="173755"/>
            </a:xfrm>
            <a:prstGeom prst="ellipse">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23" name="Oval 22"/>
            <p:cNvSpPr/>
            <p:nvPr/>
          </p:nvSpPr>
          <p:spPr bwMode="auto">
            <a:xfrm>
              <a:off x="7322707" y="4019720"/>
              <a:ext cx="173755" cy="173755"/>
            </a:xfrm>
            <a:prstGeom prst="ellipse">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24" name="Oval 23"/>
            <p:cNvSpPr/>
            <p:nvPr/>
          </p:nvSpPr>
          <p:spPr bwMode="auto">
            <a:xfrm>
              <a:off x="7322707" y="4232654"/>
              <a:ext cx="173755" cy="173755"/>
            </a:xfrm>
            <a:prstGeom prst="ellipse">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25" name="Oval 24"/>
            <p:cNvSpPr/>
            <p:nvPr/>
          </p:nvSpPr>
          <p:spPr bwMode="auto">
            <a:xfrm>
              <a:off x="7322707" y="4445588"/>
              <a:ext cx="173755" cy="173755"/>
            </a:xfrm>
            <a:prstGeom prst="ellipse">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26" name="Oval 25"/>
            <p:cNvSpPr/>
            <p:nvPr/>
          </p:nvSpPr>
          <p:spPr bwMode="auto">
            <a:xfrm>
              <a:off x="7905086" y="2955045"/>
              <a:ext cx="173755" cy="173755"/>
            </a:xfrm>
            <a:prstGeom prst="ellipse">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27" name="Oval 26"/>
            <p:cNvSpPr/>
            <p:nvPr/>
          </p:nvSpPr>
          <p:spPr bwMode="auto">
            <a:xfrm>
              <a:off x="7905086" y="3167981"/>
              <a:ext cx="173755" cy="173755"/>
            </a:xfrm>
            <a:prstGeom prst="ellipse">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28" name="Oval 27"/>
            <p:cNvSpPr/>
            <p:nvPr/>
          </p:nvSpPr>
          <p:spPr bwMode="auto">
            <a:xfrm>
              <a:off x="7905086" y="3380916"/>
              <a:ext cx="173755" cy="173755"/>
            </a:xfrm>
            <a:prstGeom prst="ellipse">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29" name="Oval 28"/>
            <p:cNvSpPr/>
            <p:nvPr/>
          </p:nvSpPr>
          <p:spPr bwMode="auto">
            <a:xfrm>
              <a:off x="7905086" y="3593850"/>
              <a:ext cx="173755" cy="173755"/>
            </a:xfrm>
            <a:prstGeom prst="ellipse">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30" name="Oval 29"/>
            <p:cNvSpPr/>
            <p:nvPr/>
          </p:nvSpPr>
          <p:spPr bwMode="auto">
            <a:xfrm>
              <a:off x="7905086" y="3806785"/>
              <a:ext cx="173755" cy="173755"/>
            </a:xfrm>
            <a:prstGeom prst="ellipse">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31" name="Oval 30"/>
            <p:cNvSpPr/>
            <p:nvPr/>
          </p:nvSpPr>
          <p:spPr bwMode="auto">
            <a:xfrm>
              <a:off x="7905086" y="4019720"/>
              <a:ext cx="173755" cy="173755"/>
            </a:xfrm>
            <a:prstGeom prst="ellipse">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32" name="Oval 31"/>
            <p:cNvSpPr/>
            <p:nvPr/>
          </p:nvSpPr>
          <p:spPr bwMode="auto">
            <a:xfrm>
              <a:off x="7905086" y="4232654"/>
              <a:ext cx="173755" cy="173755"/>
            </a:xfrm>
            <a:prstGeom prst="ellipse">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33" name="Oval 32"/>
            <p:cNvSpPr/>
            <p:nvPr/>
          </p:nvSpPr>
          <p:spPr bwMode="auto">
            <a:xfrm>
              <a:off x="7905086" y="4445588"/>
              <a:ext cx="173755" cy="173755"/>
            </a:xfrm>
            <a:prstGeom prst="ellipse">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34" name="Oval 33"/>
            <p:cNvSpPr/>
            <p:nvPr/>
          </p:nvSpPr>
          <p:spPr bwMode="auto">
            <a:xfrm>
              <a:off x="8487463" y="2955045"/>
              <a:ext cx="173755" cy="173755"/>
            </a:xfrm>
            <a:prstGeom prst="ellipse">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35" name="Oval 34"/>
            <p:cNvSpPr/>
            <p:nvPr/>
          </p:nvSpPr>
          <p:spPr bwMode="auto">
            <a:xfrm>
              <a:off x="8487463" y="3167981"/>
              <a:ext cx="173755" cy="173755"/>
            </a:xfrm>
            <a:prstGeom prst="ellipse">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36" name="Oval 35"/>
            <p:cNvSpPr/>
            <p:nvPr/>
          </p:nvSpPr>
          <p:spPr bwMode="auto">
            <a:xfrm>
              <a:off x="8487463" y="3380916"/>
              <a:ext cx="173755" cy="173755"/>
            </a:xfrm>
            <a:prstGeom prst="ellipse">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37" name="Oval 36"/>
            <p:cNvSpPr/>
            <p:nvPr/>
          </p:nvSpPr>
          <p:spPr bwMode="auto">
            <a:xfrm>
              <a:off x="8487463" y="3593850"/>
              <a:ext cx="173755" cy="173755"/>
            </a:xfrm>
            <a:prstGeom prst="ellipse">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38" name="Oval 37"/>
            <p:cNvSpPr/>
            <p:nvPr/>
          </p:nvSpPr>
          <p:spPr bwMode="auto">
            <a:xfrm>
              <a:off x="8487463" y="3806785"/>
              <a:ext cx="173755" cy="173755"/>
            </a:xfrm>
            <a:prstGeom prst="ellipse">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39" name="Oval 38"/>
            <p:cNvSpPr/>
            <p:nvPr/>
          </p:nvSpPr>
          <p:spPr bwMode="auto">
            <a:xfrm>
              <a:off x="8487463" y="4019720"/>
              <a:ext cx="173755" cy="173755"/>
            </a:xfrm>
            <a:prstGeom prst="ellipse">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40" name="Oval 39"/>
            <p:cNvSpPr/>
            <p:nvPr/>
          </p:nvSpPr>
          <p:spPr bwMode="auto">
            <a:xfrm>
              <a:off x="8487463" y="4232654"/>
              <a:ext cx="173755" cy="173755"/>
            </a:xfrm>
            <a:prstGeom prst="ellipse">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41" name="Oval 40"/>
            <p:cNvSpPr/>
            <p:nvPr/>
          </p:nvSpPr>
          <p:spPr bwMode="auto">
            <a:xfrm>
              <a:off x="8487463" y="4445588"/>
              <a:ext cx="173755" cy="173755"/>
            </a:xfrm>
            <a:prstGeom prst="ellipse">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cxnSp>
          <p:nvCxnSpPr>
            <p:cNvPr id="42" name="Straight Arrow Connector 41"/>
            <p:cNvCxnSpPr>
              <a:stCxn id="11" idx="6"/>
              <a:endCxn id="18" idx="2"/>
            </p:cNvCxnSpPr>
            <p:nvPr/>
          </p:nvCxnSpPr>
          <p:spPr bwMode="auto">
            <a:xfrm flipV="1">
              <a:off x="6914084" y="3041923"/>
              <a:ext cx="408623" cy="319402"/>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43" name="Straight Arrow Connector 42"/>
            <p:cNvCxnSpPr>
              <a:stCxn id="11" idx="6"/>
              <a:endCxn id="19" idx="2"/>
            </p:cNvCxnSpPr>
            <p:nvPr/>
          </p:nvCxnSpPr>
          <p:spPr bwMode="auto">
            <a:xfrm flipV="1">
              <a:off x="6914084" y="3254858"/>
              <a:ext cx="408623" cy="10646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44" name="Straight Arrow Connector 43"/>
            <p:cNvCxnSpPr>
              <a:stCxn id="11" idx="6"/>
              <a:endCxn id="20" idx="2"/>
            </p:cNvCxnSpPr>
            <p:nvPr/>
          </p:nvCxnSpPr>
          <p:spPr bwMode="auto">
            <a:xfrm>
              <a:off x="6914084" y="3361325"/>
              <a:ext cx="408623" cy="10646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45" name="Straight Arrow Connector 44"/>
            <p:cNvCxnSpPr>
              <a:stCxn id="11" idx="6"/>
              <a:endCxn id="21" idx="2"/>
            </p:cNvCxnSpPr>
            <p:nvPr/>
          </p:nvCxnSpPr>
          <p:spPr bwMode="auto">
            <a:xfrm>
              <a:off x="6914084" y="3361325"/>
              <a:ext cx="408623" cy="319402"/>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46" name="Straight Arrow Connector 45"/>
            <p:cNvCxnSpPr>
              <a:stCxn id="11" idx="6"/>
              <a:endCxn id="22" idx="2"/>
            </p:cNvCxnSpPr>
            <p:nvPr/>
          </p:nvCxnSpPr>
          <p:spPr bwMode="auto">
            <a:xfrm>
              <a:off x="6914084" y="3361325"/>
              <a:ext cx="408623" cy="532339"/>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47" name="Straight Arrow Connector 46"/>
            <p:cNvCxnSpPr>
              <a:stCxn id="11" idx="6"/>
              <a:endCxn id="23" idx="2"/>
            </p:cNvCxnSpPr>
            <p:nvPr/>
          </p:nvCxnSpPr>
          <p:spPr bwMode="auto">
            <a:xfrm>
              <a:off x="6914084" y="3361325"/>
              <a:ext cx="408623" cy="74527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48" name="Straight Arrow Connector 47"/>
            <p:cNvCxnSpPr>
              <a:stCxn id="11" idx="6"/>
              <a:endCxn id="24" idx="2"/>
            </p:cNvCxnSpPr>
            <p:nvPr/>
          </p:nvCxnSpPr>
          <p:spPr bwMode="auto">
            <a:xfrm>
              <a:off x="6914084" y="3361325"/>
              <a:ext cx="408623" cy="95820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49" name="Straight Arrow Connector 48"/>
            <p:cNvCxnSpPr>
              <a:stCxn id="11" idx="6"/>
              <a:endCxn id="25" idx="2"/>
            </p:cNvCxnSpPr>
            <p:nvPr/>
          </p:nvCxnSpPr>
          <p:spPr bwMode="auto">
            <a:xfrm>
              <a:off x="6914084" y="3361325"/>
              <a:ext cx="408623" cy="117114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50" name="Straight Arrow Connector 49"/>
            <p:cNvCxnSpPr>
              <a:stCxn id="12" idx="6"/>
              <a:endCxn id="18" idx="2"/>
            </p:cNvCxnSpPr>
            <p:nvPr/>
          </p:nvCxnSpPr>
          <p:spPr bwMode="auto">
            <a:xfrm flipV="1">
              <a:off x="6914084" y="3041923"/>
              <a:ext cx="408623" cy="532336"/>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51" name="Straight Arrow Connector 50"/>
            <p:cNvCxnSpPr>
              <a:stCxn id="12" idx="6"/>
              <a:endCxn id="25" idx="2"/>
            </p:cNvCxnSpPr>
            <p:nvPr/>
          </p:nvCxnSpPr>
          <p:spPr bwMode="auto">
            <a:xfrm>
              <a:off x="6914084" y="3574259"/>
              <a:ext cx="408623" cy="958206"/>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52" name="Straight Arrow Connector 51"/>
            <p:cNvCxnSpPr>
              <a:stCxn id="13" idx="6"/>
              <a:endCxn id="18" idx="2"/>
            </p:cNvCxnSpPr>
            <p:nvPr/>
          </p:nvCxnSpPr>
          <p:spPr bwMode="auto">
            <a:xfrm flipV="1">
              <a:off x="6914084" y="3041923"/>
              <a:ext cx="408623" cy="74527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53" name="Straight Arrow Connector 52"/>
            <p:cNvCxnSpPr>
              <a:stCxn id="13" idx="6"/>
              <a:endCxn id="25" idx="2"/>
            </p:cNvCxnSpPr>
            <p:nvPr/>
          </p:nvCxnSpPr>
          <p:spPr bwMode="auto">
            <a:xfrm>
              <a:off x="6914084" y="3787194"/>
              <a:ext cx="408623" cy="74527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54" name="Straight Arrow Connector 53"/>
            <p:cNvCxnSpPr>
              <a:stCxn id="14" idx="6"/>
              <a:endCxn id="18" idx="2"/>
            </p:cNvCxnSpPr>
            <p:nvPr/>
          </p:nvCxnSpPr>
          <p:spPr bwMode="auto">
            <a:xfrm flipV="1">
              <a:off x="6914084" y="3041923"/>
              <a:ext cx="408623" cy="958206"/>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55" name="Straight Arrow Connector 54"/>
            <p:cNvCxnSpPr>
              <a:stCxn id="14" idx="6"/>
              <a:endCxn id="25" idx="2"/>
            </p:cNvCxnSpPr>
            <p:nvPr/>
          </p:nvCxnSpPr>
          <p:spPr bwMode="auto">
            <a:xfrm>
              <a:off x="6914084" y="4000130"/>
              <a:ext cx="408623" cy="532336"/>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56" name="Straight Arrow Connector 55"/>
            <p:cNvCxnSpPr>
              <a:stCxn id="15" idx="6"/>
              <a:endCxn id="18" idx="2"/>
            </p:cNvCxnSpPr>
            <p:nvPr/>
          </p:nvCxnSpPr>
          <p:spPr bwMode="auto">
            <a:xfrm flipV="1">
              <a:off x="6914084" y="3041923"/>
              <a:ext cx="408623" cy="117114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57" name="Straight Arrow Connector 56"/>
            <p:cNvCxnSpPr>
              <a:stCxn id="15" idx="6"/>
              <a:endCxn id="25" idx="2"/>
            </p:cNvCxnSpPr>
            <p:nvPr/>
          </p:nvCxnSpPr>
          <p:spPr bwMode="auto">
            <a:xfrm>
              <a:off x="6914084" y="4213063"/>
              <a:ext cx="408623" cy="319402"/>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58" name="Straight Arrow Connector 57"/>
            <p:cNvCxnSpPr>
              <a:stCxn id="18" idx="6"/>
              <a:endCxn id="26" idx="2"/>
            </p:cNvCxnSpPr>
            <p:nvPr/>
          </p:nvCxnSpPr>
          <p:spPr bwMode="auto">
            <a:xfrm>
              <a:off x="7496463" y="3041923"/>
              <a:ext cx="408623"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59" name="Straight Arrow Connector 58"/>
            <p:cNvCxnSpPr>
              <a:stCxn id="18" idx="6"/>
              <a:endCxn id="33" idx="2"/>
            </p:cNvCxnSpPr>
            <p:nvPr/>
          </p:nvCxnSpPr>
          <p:spPr bwMode="auto">
            <a:xfrm>
              <a:off x="7496463" y="3041923"/>
              <a:ext cx="408623" cy="149054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60" name="Straight Arrow Connector 59"/>
            <p:cNvCxnSpPr>
              <a:stCxn id="19" idx="6"/>
              <a:endCxn id="26" idx="2"/>
            </p:cNvCxnSpPr>
            <p:nvPr/>
          </p:nvCxnSpPr>
          <p:spPr bwMode="auto">
            <a:xfrm flipV="1">
              <a:off x="7496463" y="3041923"/>
              <a:ext cx="408623" cy="21293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61" name="Straight Arrow Connector 60"/>
            <p:cNvCxnSpPr>
              <a:stCxn id="19" idx="6"/>
              <a:endCxn id="33" idx="2"/>
            </p:cNvCxnSpPr>
            <p:nvPr/>
          </p:nvCxnSpPr>
          <p:spPr bwMode="auto">
            <a:xfrm>
              <a:off x="7496463" y="3254858"/>
              <a:ext cx="408623" cy="127760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62" name="Straight Arrow Connector 61"/>
            <p:cNvCxnSpPr>
              <a:stCxn id="25" idx="6"/>
              <a:endCxn id="26" idx="2"/>
            </p:cNvCxnSpPr>
            <p:nvPr/>
          </p:nvCxnSpPr>
          <p:spPr bwMode="auto">
            <a:xfrm flipV="1">
              <a:off x="7496463" y="3041923"/>
              <a:ext cx="408623" cy="149054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63" name="Straight Arrow Connector 62"/>
            <p:cNvCxnSpPr>
              <a:stCxn id="25" idx="6"/>
              <a:endCxn id="33" idx="2"/>
            </p:cNvCxnSpPr>
            <p:nvPr/>
          </p:nvCxnSpPr>
          <p:spPr bwMode="auto">
            <a:xfrm>
              <a:off x="7496463" y="4532466"/>
              <a:ext cx="408623"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64" name="Straight Arrow Connector 63"/>
            <p:cNvCxnSpPr>
              <a:stCxn id="26" idx="6"/>
              <a:endCxn id="34" idx="2"/>
            </p:cNvCxnSpPr>
            <p:nvPr/>
          </p:nvCxnSpPr>
          <p:spPr bwMode="auto">
            <a:xfrm>
              <a:off x="8078840" y="3041923"/>
              <a:ext cx="408623"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65" name="Straight Arrow Connector 64"/>
            <p:cNvCxnSpPr>
              <a:stCxn id="26" idx="6"/>
              <a:endCxn id="41" idx="2"/>
            </p:cNvCxnSpPr>
            <p:nvPr/>
          </p:nvCxnSpPr>
          <p:spPr bwMode="auto">
            <a:xfrm>
              <a:off x="8078840" y="3041923"/>
              <a:ext cx="408623" cy="149054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66" name="Straight Arrow Connector 65"/>
            <p:cNvCxnSpPr>
              <a:stCxn id="27" idx="6"/>
              <a:endCxn id="34" idx="2"/>
            </p:cNvCxnSpPr>
            <p:nvPr/>
          </p:nvCxnSpPr>
          <p:spPr bwMode="auto">
            <a:xfrm flipV="1">
              <a:off x="8078840" y="3041923"/>
              <a:ext cx="408623" cy="21293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67" name="Straight Arrow Connector 66"/>
            <p:cNvCxnSpPr>
              <a:stCxn id="27" idx="6"/>
              <a:endCxn id="41" idx="2"/>
            </p:cNvCxnSpPr>
            <p:nvPr/>
          </p:nvCxnSpPr>
          <p:spPr bwMode="auto">
            <a:xfrm>
              <a:off x="8078840" y="3254858"/>
              <a:ext cx="408623" cy="127760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68" name="Straight Arrow Connector 67"/>
            <p:cNvCxnSpPr>
              <a:stCxn id="33" idx="6"/>
              <a:endCxn id="41" idx="2"/>
            </p:cNvCxnSpPr>
            <p:nvPr/>
          </p:nvCxnSpPr>
          <p:spPr bwMode="auto">
            <a:xfrm>
              <a:off x="8078840" y="4532466"/>
              <a:ext cx="408623"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69" name="Straight Arrow Connector 68"/>
            <p:cNvCxnSpPr>
              <a:stCxn id="33" idx="6"/>
              <a:endCxn id="34" idx="2"/>
            </p:cNvCxnSpPr>
            <p:nvPr/>
          </p:nvCxnSpPr>
          <p:spPr bwMode="auto">
            <a:xfrm flipV="1">
              <a:off x="8078840" y="3041923"/>
              <a:ext cx="408623" cy="149054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0" name="Straight Arrow Connector 69"/>
            <p:cNvCxnSpPr>
              <a:stCxn id="34" idx="6"/>
              <a:endCxn id="16" idx="2"/>
            </p:cNvCxnSpPr>
            <p:nvPr/>
          </p:nvCxnSpPr>
          <p:spPr bwMode="auto">
            <a:xfrm>
              <a:off x="8661219" y="3041923"/>
              <a:ext cx="408623" cy="319402"/>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1" name="Straight Arrow Connector 70"/>
            <p:cNvCxnSpPr>
              <a:stCxn id="34" idx="6"/>
              <a:endCxn id="17" idx="2"/>
            </p:cNvCxnSpPr>
            <p:nvPr/>
          </p:nvCxnSpPr>
          <p:spPr bwMode="auto">
            <a:xfrm>
              <a:off x="8661219" y="3041923"/>
              <a:ext cx="408623" cy="117114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2" name="Straight Arrow Connector 71"/>
            <p:cNvCxnSpPr>
              <a:stCxn id="35" idx="6"/>
              <a:endCxn id="16" idx="2"/>
            </p:cNvCxnSpPr>
            <p:nvPr/>
          </p:nvCxnSpPr>
          <p:spPr bwMode="auto">
            <a:xfrm>
              <a:off x="8661219" y="3254858"/>
              <a:ext cx="408623" cy="10646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3" name="Straight Arrow Connector 72"/>
            <p:cNvCxnSpPr>
              <a:stCxn id="35" idx="6"/>
              <a:endCxn id="17" idx="2"/>
            </p:cNvCxnSpPr>
            <p:nvPr/>
          </p:nvCxnSpPr>
          <p:spPr bwMode="auto">
            <a:xfrm>
              <a:off x="8661219" y="3254858"/>
              <a:ext cx="408623" cy="958206"/>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4" name="Straight Arrow Connector 73"/>
            <p:cNvCxnSpPr>
              <a:stCxn id="41" idx="6"/>
              <a:endCxn id="16" idx="2"/>
            </p:cNvCxnSpPr>
            <p:nvPr/>
          </p:nvCxnSpPr>
          <p:spPr bwMode="auto">
            <a:xfrm flipV="1">
              <a:off x="8661219" y="3361325"/>
              <a:ext cx="408623" cy="117114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5" name="Straight Arrow Connector 74"/>
            <p:cNvCxnSpPr>
              <a:stCxn id="41" idx="6"/>
              <a:endCxn id="17" idx="2"/>
            </p:cNvCxnSpPr>
            <p:nvPr/>
          </p:nvCxnSpPr>
          <p:spPr bwMode="auto">
            <a:xfrm flipV="1">
              <a:off x="8661219" y="4213063"/>
              <a:ext cx="408623" cy="319402"/>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6" name="Straight Arrow Connector 75"/>
            <p:cNvCxnSpPr>
              <a:stCxn id="20" idx="6"/>
              <a:endCxn id="26" idx="2"/>
            </p:cNvCxnSpPr>
            <p:nvPr/>
          </p:nvCxnSpPr>
          <p:spPr bwMode="auto">
            <a:xfrm flipV="1">
              <a:off x="7496463" y="3041923"/>
              <a:ext cx="408623" cy="425869"/>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7" name="Straight Arrow Connector 76"/>
            <p:cNvCxnSpPr>
              <a:stCxn id="21" idx="6"/>
              <a:endCxn id="26" idx="2"/>
            </p:cNvCxnSpPr>
            <p:nvPr/>
          </p:nvCxnSpPr>
          <p:spPr bwMode="auto">
            <a:xfrm flipV="1">
              <a:off x="7496463" y="3041923"/>
              <a:ext cx="408623" cy="63880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8" name="Straight Arrow Connector 77"/>
            <p:cNvCxnSpPr>
              <a:stCxn id="22" idx="6"/>
              <a:endCxn id="26" idx="2"/>
            </p:cNvCxnSpPr>
            <p:nvPr/>
          </p:nvCxnSpPr>
          <p:spPr bwMode="auto">
            <a:xfrm flipV="1">
              <a:off x="7496463" y="3041923"/>
              <a:ext cx="408623" cy="85174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79" name="Straight Arrow Connector 78"/>
            <p:cNvCxnSpPr>
              <a:stCxn id="23" idx="6"/>
              <a:endCxn id="26" idx="2"/>
            </p:cNvCxnSpPr>
            <p:nvPr/>
          </p:nvCxnSpPr>
          <p:spPr bwMode="auto">
            <a:xfrm flipV="1">
              <a:off x="7496463" y="3041923"/>
              <a:ext cx="408623" cy="106467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80" name="Straight Arrow Connector 79"/>
            <p:cNvCxnSpPr>
              <a:stCxn id="24" idx="6"/>
              <a:endCxn id="26" idx="2"/>
            </p:cNvCxnSpPr>
            <p:nvPr/>
          </p:nvCxnSpPr>
          <p:spPr bwMode="auto">
            <a:xfrm flipV="1">
              <a:off x="7496463" y="3041923"/>
              <a:ext cx="408623" cy="1277609"/>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81" name="Straight Arrow Connector 80"/>
            <p:cNvCxnSpPr>
              <a:stCxn id="28" idx="6"/>
              <a:endCxn id="41" idx="2"/>
            </p:cNvCxnSpPr>
            <p:nvPr/>
          </p:nvCxnSpPr>
          <p:spPr bwMode="auto">
            <a:xfrm>
              <a:off x="8078840" y="3467792"/>
              <a:ext cx="408623" cy="1064672"/>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82" name="Straight Arrow Connector 81"/>
            <p:cNvCxnSpPr>
              <a:stCxn id="29" idx="6"/>
              <a:endCxn id="41" idx="2"/>
            </p:cNvCxnSpPr>
            <p:nvPr/>
          </p:nvCxnSpPr>
          <p:spPr bwMode="auto">
            <a:xfrm>
              <a:off x="8078840" y="3680729"/>
              <a:ext cx="408623" cy="85173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83" name="Straight Arrow Connector 82"/>
            <p:cNvCxnSpPr>
              <a:stCxn id="30" idx="6"/>
              <a:endCxn id="41" idx="2"/>
            </p:cNvCxnSpPr>
            <p:nvPr/>
          </p:nvCxnSpPr>
          <p:spPr bwMode="auto">
            <a:xfrm>
              <a:off x="8078840" y="3893663"/>
              <a:ext cx="408623" cy="638802"/>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84" name="Straight Arrow Connector 83"/>
            <p:cNvCxnSpPr>
              <a:stCxn id="31" idx="6"/>
              <a:endCxn id="41" idx="2"/>
            </p:cNvCxnSpPr>
            <p:nvPr/>
          </p:nvCxnSpPr>
          <p:spPr bwMode="auto">
            <a:xfrm>
              <a:off x="8078840" y="4106598"/>
              <a:ext cx="408623" cy="42586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85" name="Straight Arrow Connector 84"/>
            <p:cNvCxnSpPr>
              <a:stCxn id="32" idx="6"/>
              <a:endCxn id="41" idx="2"/>
            </p:cNvCxnSpPr>
            <p:nvPr/>
          </p:nvCxnSpPr>
          <p:spPr bwMode="auto">
            <a:xfrm>
              <a:off x="8078840" y="4319533"/>
              <a:ext cx="408623" cy="21293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86" name="Straight Arrow Connector 85"/>
            <p:cNvCxnSpPr>
              <a:stCxn id="40" idx="6"/>
              <a:endCxn id="17" idx="2"/>
            </p:cNvCxnSpPr>
            <p:nvPr/>
          </p:nvCxnSpPr>
          <p:spPr bwMode="auto">
            <a:xfrm flipV="1">
              <a:off x="8661219" y="4213063"/>
              <a:ext cx="408623" cy="106469"/>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87" name="Straight Arrow Connector 86"/>
            <p:cNvCxnSpPr>
              <a:stCxn id="19" idx="6"/>
              <a:endCxn id="27" idx="2"/>
            </p:cNvCxnSpPr>
            <p:nvPr/>
          </p:nvCxnSpPr>
          <p:spPr bwMode="auto">
            <a:xfrm>
              <a:off x="7496463" y="3254858"/>
              <a:ext cx="408623"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88" name="Straight Arrow Connector 87"/>
            <p:cNvCxnSpPr>
              <a:stCxn id="19" idx="6"/>
              <a:endCxn id="28" idx="2"/>
            </p:cNvCxnSpPr>
            <p:nvPr/>
          </p:nvCxnSpPr>
          <p:spPr bwMode="auto">
            <a:xfrm>
              <a:off x="7496463" y="3254858"/>
              <a:ext cx="408623" cy="21293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89" name="Straight Arrow Connector 88"/>
            <p:cNvCxnSpPr>
              <a:stCxn id="19" idx="6"/>
              <a:endCxn id="29" idx="2"/>
            </p:cNvCxnSpPr>
            <p:nvPr/>
          </p:nvCxnSpPr>
          <p:spPr bwMode="auto">
            <a:xfrm>
              <a:off x="7496463" y="3254858"/>
              <a:ext cx="408623" cy="425869"/>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90" name="Straight Arrow Connector 89"/>
            <p:cNvCxnSpPr>
              <a:stCxn id="19" idx="6"/>
              <a:endCxn id="30" idx="2"/>
            </p:cNvCxnSpPr>
            <p:nvPr/>
          </p:nvCxnSpPr>
          <p:spPr bwMode="auto">
            <a:xfrm>
              <a:off x="7496463" y="3254858"/>
              <a:ext cx="408623" cy="63880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91" name="Straight Arrow Connector 90"/>
            <p:cNvCxnSpPr>
              <a:stCxn id="19" idx="6"/>
              <a:endCxn id="31" idx="2"/>
            </p:cNvCxnSpPr>
            <p:nvPr/>
          </p:nvCxnSpPr>
          <p:spPr bwMode="auto">
            <a:xfrm>
              <a:off x="7496463" y="3254858"/>
              <a:ext cx="408623" cy="85174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92" name="Straight Arrow Connector 91"/>
            <p:cNvCxnSpPr>
              <a:stCxn id="19" idx="6"/>
              <a:endCxn id="32" idx="2"/>
            </p:cNvCxnSpPr>
            <p:nvPr/>
          </p:nvCxnSpPr>
          <p:spPr bwMode="auto">
            <a:xfrm>
              <a:off x="7496463" y="3254858"/>
              <a:ext cx="408623" cy="106467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93" name="Straight Arrow Connector 92"/>
            <p:cNvCxnSpPr>
              <a:stCxn id="27" idx="6"/>
              <a:endCxn id="35" idx="2"/>
            </p:cNvCxnSpPr>
            <p:nvPr/>
          </p:nvCxnSpPr>
          <p:spPr bwMode="auto">
            <a:xfrm>
              <a:off x="8078840" y="3254858"/>
              <a:ext cx="408623"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94" name="Straight Arrow Connector 93"/>
            <p:cNvCxnSpPr>
              <a:stCxn id="27" idx="6"/>
              <a:endCxn id="36" idx="2"/>
            </p:cNvCxnSpPr>
            <p:nvPr/>
          </p:nvCxnSpPr>
          <p:spPr bwMode="auto">
            <a:xfrm>
              <a:off x="8078840" y="3254858"/>
              <a:ext cx="408623" cy="21293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95" name="Straight Arrow Connector 94"/>
            <p:cNvCxnSpPr>
              <a:stCxn id="27" idx="6"/>
              <a:endCxn id="37" idx="2"/>
            </p:cNvCxnSpPr>
            <p:nvPr/>
          </p:nvCxnSpPr>
          <p:spPr bwMode="auto">
            <a:xfrm>
              <a:off x="8078840" y="3254858"/>
              <a:ext cx="408623" cy="425869"/>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96" name="Straight Arrow Connector 95"/>
            <p:cNvCxnSpPr>
              <a:stCxn id="27" idx="6"/>
              <a:endCxn id="38" idx="2"/>
            </p:cNvCxnSpPr>
            <p:nvPr/>
          </p:nvCxnSpPr>
          <p:spPr bwMode="auto">
            <a:xfrm>
              <a:off x="8078840" y="3254858"/>
              <a:ext cx="408623" cy="63880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97" name="Straight Arrow Connector 96"/>
            <p:cNvCxnSpPr>
              <a:stCxn id="27" idx="6"/>
              <a:endCxn id="39" idx="2"/>
            </p:cNvCxnSpPr>
            <p:nvPr/>
          </p:nvCxnSpPr>
          <p:spPr bwMode="auto">
            <a:xfrm>
              <a:off x="8078840" y="3254858"/>
              <a:ext cx="408623" cy="85174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98" name="Straight Arrow Connector 97"/>
            <p:cNvCxnSpPr>
              <a:stCxn id="27" idx="6"/>
              <a:endCxn id="40" idx="2"/>
            </p:cNvCxnSpPr>
            <p:nvPr/>
          </p:nvCxnSpPr>
          <p:spPr bwMode="auto">
            <a:xfrm>
              <a:off x="8078840" y="3254858"/>
              <a:ext cx="408623" cy="106467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99" name="TextBox 94"/>
            <p:cNvSpPr txBox="1"/>
            <p:nvPr/>
          </p:nvSpPr>
          <p:spPr>
            <a:xfrm>
              <a:off x="5435860" y="3167954"/>
              <a:ext cx="999055" cy="523220"/>
            </a:xfrm>
            <a:prstGeom prst="rect">
              <a:avLst/>
            </a:prstGeom>
            <a:solidFill>
              <a:srgbClr val="FF9900"/>
            </a:solidFill>
            <a:ln w="25400">
              <a:solidFill>
                <a:schemeClr val="accent2">
                  <a:lumMod val="75000"/>
                </a:schemeClr>
              </a:solidFill>
            </a:ln>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algn="ctr"/>
              <a:r>
                <a:rPr lang="en-US" altLang="zh-CN" sz="1400" b="1" i="1" dirty="0">
                  <a:latin typeface="Arial" panose="020B0604020202020204" pitchFamily="34" charset="0"/>
                  <a:ea typeface="Arial" charset="0"/>
                  <a:cs typeface="Arial" panose="020B0604020202020204" pitchFamily="34" charset="0"/>
                </a:rPr>
                <a:t>Network Output</a:t>
              </a:r>
              <a:endParaRPr lang="en-US" sz="1400" b="1" i="1" dirty="0">
                <a:latin typeface="Arial" panose="020B0604020202020204" pitchFamily="34" charset="0"/>
                <a:ea typeface="Arial" charset="0"/>
                <a:cs typeface="Arial" panose="020B0604020202020204" pitchFamily="34" charset="0"/>
              </a:endParaRPr>
            </a:p>
          </p:txBody>
        </p:sp>
        <p:sp>
          <p:nvSpPr>
            <p:cNvPr id="100" name="TextBox 95"/>
            <p:cNvSpPr txBox="1"/>
            <p:nvPr/>
          </p:nvSpPr>
          <p:spPr>
            <a:xfrm>
              <a:off x="5435860" y="3923150"/>
              <a:ext cx="999055" cy="523220"/>
            </a:xfrm>
            <a:prstGeom prst="rect">
              <a:avLst/>
            </a:prstGeom>
            <a:noFill/>
            <a:ln w="25400">
              <a:solidFill>
                <a:schemeClr val="tx1"/>
              </a:solidFill>
            </a:ln>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algn="ctr"/>
              <a:r>
                <a:rPr lang="en-US" altLang="zh-CN" sz="1400" b="1" i="1" dirty="0">
                  <a:latin typeface="Arial" panose="020B0604020202020204" pitchFamily="34" charset="0"/>
                  <a:ea typeface="Arial" charset="0"/>
                  <a:cs typeface="Arial" panose="020B0604020202020204" pitchFamily="34" charset="0"/>
                </a:rPr>
                <a:t>Ground Truth</a:t>
              </a:r>
              <a:endParaRPr lang="en-US" sz="1400" b="1" i="1" dirty="0">
                <a:latin typeface="Arial" panose="020B0604020202020204" pitchFamily="34" charset="0"/>
                <a:ea typeface="Arial" charset="0"/>
                <a:cs typeface="Arial" panose="020B0604020202020204" pitchFamily="34" charset="0"/>
              </a:endParaRPr>
            </a:p>
          </p:txBody>
        </p:sp>
        <p:sp>
          <p:nvSpPr>
            <p:cNvPr id="101" name="Oval 100"/>
            <p:cNvSpPr/>
            <p:nvPr/>
          </p:nvSpPr>
          <p:spPr bwMode="auto">
            <a:xfrm>
              <a:off x="2532716" y="3243039"/>
              <a:ext cx="173755" cy="173754"/>
            </a:xfrm>
            <a:prstGeom prst="ellipse">
              <a:avLst/>
            </a:prstGeom>
            <a:solidFill>
              <a:srgbClr val="00B050">
                <a:alpha val="50000"/>
              </a:srgb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02" name="Oval 101"/>
            <p:cNvSpPr/>
            <p:nvPr/>
          </p:nvSpPr>
          <p:spPr bwMode="auto">
            <a:xfrm>
              <a:off x="2532716" y="3455973"/>
              <a:ext cx="173755" cy="173754"/>
            </a:xfrm>
            <a:prstGeom prst="ellipse">
              <a:avLst/>
            </a:prstGeom>
            <a:solidFill>
              <a:srgbClr val="00B050">
                <a:alpha val="50000"/>
              </a:srgb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03" name="Oval 102"/>
            <p:cNvSpPr/>
            <p:nvPr/>
          </p:nvSpPr>
          <p:spPr bwMode="auto">
            <a:xfrm>
              <a:off x="2532716" y="3668908"/>
              <a:ext cx="173755" cy="173754"/>
            </a:xfrm>
            <a:prstGeom prst="ellipse">
              <a:avLst/>
            </a:prstGeom>
            <a:solidFill>
              <a:srgbClr val="00B050">
                <a:alpha val="50000"/>
              </a:srgb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04" name="Oval 103"/>
            <p:cNvSpPr/>
            <p:nvPr/>
          </p:nvSpPr>
          <p:spPr bwMode="auto">
            <a:xfrm>
              <a:off x="2532716" y="3881843"/>
              <a:ext cx="173755" cy="173754"/>
            </a:xfrm>
            <a:prstGeom prst="ellipse">
              <a:avLst/>
            </a:prstGeom>
            <a:solidFill>
              <a:srgbClr val="00B050">
                <a:alpha val="50000"/>
              </a:srgb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05" name="Oval 104"/>
            <p:cNvSpPr/>
            <p:nvPr/>
          </p:nvSpPr>
          <p:spPr bwMode="auto">
            <a:xfrm>
              <a:off x="2532716" y="4094776"/>
              <a:ext cx="173755" cy="173754"/>
            </a:xfrm>
            <a:prstGeom prst="ellipse">
              <a:avLst/>
            </a:prstGeom>
            <a:solidFill>
              <a:srgbClr val="00B050">
                <a:alpha val="50000"/>
              </a:srgb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06" name="Oval 105"/>
            <p:cNvSpPr/>
            <p:nvPr/>
          </p:nvSpPr>
          <p:spPr bwMode="auto">
            <a:xfrm>
              <a:off x="4862229" y="3243039"/>
              <a:ext cx="173755" cy="173754"/>
            </a:xfrm>
            <a:prstGeom prst="ellipse">
              <a:avLst/>
            </a:prstGeom>
            <a:solidFill>
              <a:srgbClr val="FF9900">
                <a:alpha val="50000"/>
              </a:srgb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07" name="Oval 106"/>
            <p:cNvSpPr/>
            <p:nvPr/>
          </p:nvSpPr>
          <p:spPr bwMode="auto">
            <a:xfrm>
              <a:off x="4862229" y="3455973"/>
              <a:ext cx="173755" cy="173754"/>
            </a:xfrm>
            <a:prstGeom prst="ellipse">
              <a:avLst/>
            </a:prstGeom>
            <a:solidFill>
              <a:srgbClr val="FF9900">
                <a:alpha val="50000"/>
              </a:srgb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08" name="Oval 107"/>
            <p:cNvSpPr/>
            <p:nvPr/>
          </p:nvSpPr>
          <p:spPr bwMode="auto">
            <a:xfrm>
              <a:off x="4862229" y="3668908"/>
              <a:ext cx="173755" cy="173754"/>
            </a:xfrm>
            <a:prstGeom prst="ellipse">
              <a:avLst/>
            </a:prstGeom>
            <a:solidFill>
              <a:srgbClr val="FF9900">
                <a:alpha val="50000"/>
              </a:srgb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09" name="Oval 108"/>
            <p:cNvSpPr/>
            <p:nvPr/>
          </p:nvSpPr>
          <p:spPr bwMode="auto">
            <a:xfrm>
              <a:off x="4862229" y="3881843"/>
              <a:ext cx="173755" cy="173754"/>
            </a:xfrm>
            <a:prstGeom prst="ellipse">
              <a:avLst/>
            </a:prstGeom>
            <a:solidFill>
              <a:srgbClr val="FF9900">
                <a:alpha val="50000"/>
              </a:srgb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10" name="Oval 109"/>
            <p:cNvSpPr/>
            <p:nvPr/>
          </p:nvSpPr>
          <p:spPr bwMode="auto">
            <a:xfrm>
              <a:off x="4862229" y="4094776"/>
              <a:ext cx="173755" cy="173754"/>
            </a:xfrm>
            <a:prstGeom prst="ellipse">
              <a:avLst/>
            </a:prstGeom>
            <a:solidFill>
              <a:srgbClr val="FF9900">
                <a:alpha val="50000"/>
              </a:srgbClr>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11" name="Oval 110"/>
            <p:cNvSpPr/>
            <p:nvPr/>
          </p:nvSpPr>
          <p:spPr bwMode="auto">
            <a:xfrm>
              <a:off x="3115094" y="2923637"/>
              <a:ext cx="173755" cy="173754"/>
            </a:xfrm>
            <a:prstGeom prst="ellipse">
              <a:avLst/>
            </a:prstGeom>
            <a:solidFill>
              <a:srgbClr val="0000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12" name="Oval 111"/>
            <p:cNvSpPr/>
            <p:nvPr/>
          </p:nvSpPr>
          <p:spPr bwMode="auto">
            <a:xfrm>
              <a:off x="3115094" y="3136572"/>
              <a:ext cx="173755" cy="173754"/>
            </a:xfrm>
            <a:prstGeom prst="ellipse">
              <a:avLst/>
            </a:prstGeom>
            <a:solidFill>
              <a:srgbClr val="0000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13" name="Oval 112"/>
            <p:cNvSpPr/>
            <p:nvPr/>
          </p:nvSpPr>
          <p:spPr bwMode="auto">
            <a:xfrm>
              <a:off x="3115094" y="3349506"/>
              <a:ext cx="173755" cy="173754"/>
            </a:xfrm>
            <a:prstGeom prst="ellipse">
              <a:avLst/>
            </a:prstGeom>
            <a:solidFill>
              <a:srgbClr val="0000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14" name="Oval 113"/>
            <p:cNvSpPr/>
            <p:nvPr/>
          </p:nvSpPr>
          <p:spPr bwMode="auto">
            <a:xfrm>
              <a:off x="3115094" y="3562441"/>
              <a:ext cx="173755" cy="173754"/>
            </a:xfrm>
            <a:prstGeom prst="ellipse">
              <a:avLst/>
            </a:prstGeom>
            <a:solidFill>
              <a:srgbClr val="0000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15" name="Oval 114"/>
            <p:cNvSpPr/>
            <p:nvPr/>
          </p:nvSpPr>
          <p:spPr bwMode="auto">
            <a:xfrm>
              <a:off x="3115094" y="3775376"/>
              <a:ext cx="173755" cy="173754"/>
            </a:xfrm>
            <a:prstGeom prst="ellipse">
              <a:avLst/>
            </a:prstGeom>
            <a:solidFill>
              <a:srgbClr val="0000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16" name="Oval 115"/>
            <p:cNvSpPr/>
            <p:nvPr/>
          </p:nvSpPr>
          <p:spPr bwMode="auto">
            <a:xfrm>
              <a:off x="3115094" y="3988311"/>
              <a:ext cx="173755" cy="173754"/>
            </a:xfrm>
            <a:prstGeom prst="ellipse">
              <a:avLst/>
            </a:prstGeom>
            <a:solidFill>
              <a:srgbClr val="0000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17" name="Oval 116"/>
            <p:cNvSpPr/>
            <p:nvPr/>
          </p:nvSpPr>
          <p:spPr bwMode="auto">
            <a:xfrm>
              <a:off x="3115094" y="4201246"/>
              <a:ext cx="173755" cy="173754"/>
            </a:xfrm>
            <a:prstGeom prst="ellipse">
              <a:avLst/>
            </a:prstGeom>
            <a:solidFill>
              <a:srgbClr val="0000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18" name="Oval 117"/>
            <p:cNvSpPr/>
            <p:nvPr/>
          </p:nvSpPr>
          <p:spPr bwMode="auto">
            <a:xfrm>
              <a:off x="3115094" y="4414180"/>
              <a:ext cx="173755" cy="173754"/>
            </a:xfrm>
            <a:prstGeom prst="ellipse">
              <a:avLst/>
            </a:prstGeom>
            <a:solidFill>
              <a:srgbClr val="0000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19" name="Oval 118"/>
            <p:cNvSpPr/>
            <p:nvPr/>
          </p:nvSpPr>
          <p:spPr bwMode="auto">
            <a:xfrm>
              <a:off x="3697472" y="2923637"/>
              <a:ext cx="173755" cy="173754"/>
            </a:xfrm>
            <a:prstGeom prst="ellipse">
              <a:avLst/>
            </a:prstGeom>
            <a:solidFill>
              <a:srgbClr val="0000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20" name="Oval 119"/>
            <p:cNvSpPr/>
            <p:nvPr/>
          </p:nvSpPr>
          <p:spPr bwMode="auto">
            <a:xfrm>
              <a:off x="3697472" y="3136572"/>
              <a:ext cx="173755" cy="173754"/>
            </a:xfrm>
            <a:prstGeom prst="ellipse">
              <a:avLst/>
            </a:prstGeom>
            <a:solidFill>
              <a:srgbClr val="0000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21" name="Oval 120"/>
            <p:cNvSpPr/>
            <p:nvPr/>
          </p:nvSpPr>
          <p:spPr bwMode="auto">
            <a:xfrm>
              <a:off x="3697472" y="3349506"/>
              <a:ext cx="173755" cy="173754"/>
            </a:xfrm>
            <a:prstGeom prst="ellipse">
              <a:avLst/>
            </a:prstGeom>
            <a:solidFill>
              <a:srgbClr val="0000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22" name="Oval 121"/>
            <p:cNvSpPr/>
            <p:nvPr/>
          </p:nvSpPr>
          <p:spPr bwMode="auto">
            <a:xfrm>
              <a:off x="3697472" y="3562441"/>
              <a:ext cx="173755" cy="173754"/>
            </a:xfrm>
            <a:prstGeom prst="ellipse">
              <a:avLst/>
            </a:prstGeom>
            <a:solidFill>
              <a:srgbClr val="0000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23" name="Oval 122"/>
            <p:cNvSpPr/>
            <p:nvPr/>
          </p:nvSpPr>
          <p:spPr bwMode="auto">
            <a:xfrm>
              <a:off x="3697472" y="3775376"/>
              <a:ext cx="173755" cy="173754"/>
            </a:xfrm>
            <a:prstGeom prst="ellipse">
              <a:avLst/>
            </a:prstGeom>
            <a:solidFill>
              <a:srgbClr val="0000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24" name="Oval 123"/>
            <p:cNvSpPr/>
            <p:nvPr/>
          </p:nvSpPr>
          <p:spPr bwMode="auto">
            <a:xfrm>
              <a:off x="3697472" y="3988311"/>
              <a:ext cx="173755" cy="173754"/>
            </a:xfrm>
            <a:prstGeom prst="ellipse">
              <a:avLst/>
            </a:prstGeom>
            <a:solidFill>
              <a:srgbClr val="0000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25" name="Oval 124"/>
            <p:cNvSpPr/>
            <p:nvPr/>
          </p:nvSpPr>
          <p:spPr bwMode="auto">
            <a:xfrm>
              <a:off x="3697472" y="4201246"/>
              <a:ext cx="173755" cy="173754"/>
            </a:xfrm>
            <a:prstGeom prst="ellipse">
              <a:avLst/>
            </a:prstGeom>
            <a:solidFill>
              <a:srgbClr val="0000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26" name="Oval 125"/>
            <p:cNvSpPr/>
            <p:nvPr/>
          </p:nvSpPr>
          <p:spPr bwMode="auto">
            <a:xfrm>
              <a:off x="3697472" y="4414180"/>
              <a:ext cx="173755" cy="173754"/>
            </a:xfrm>
            <a:prstGeom prst="ellipse">
              <a:avLst/>
            </a:prstGeom>
            <a:solidFill>
              <a:srgbClr val="0000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27" name="Oval 126"/>
            <p:cNvSpPr/>
            <p:nvPr/>
          </p:nvSpPr>
          <p:spPr bwMode="auto">
            <a:xfrm>
              <a:off x="4279850" y="2923637"/>
              <a:ext cx="173755" cy="173754"/>
            </a:xfrm>
            <a:prstGeom prst="ellipse">
              <a:avLst/>
            </a:prstGeom>
            <a:solidFill>
              <a:srgbClr val="0000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28" name="Oval 127"/>
            <p:cNvSpPr/>
            <p:nvPr/>
          </p:nvSpPr>
          <p:spPr bwMode="auto">
            <a:xfrm>
              <a:off x="4279850" y="3136572"/>
              <a:ext cx="173755" cy="173754"/>
            </a:xfrm>
            <a:prstGeom prst="ellipse">
              <a:avLst/>
            </a:prstGeom>
            <a:solidFill>
              <a:srgbClr val="0000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29" name="Oval 128"/>
            <p:cNvSpPr/>
            <p:nvPr/>
          </p:nvSpPr>
          <p:spPr bwMode="auto">
            <a:xfrm>
              <a:off x="4279850" y="3349506"/>
              <a:ext cx="173755" cy="173754"/>
            </a:xfrm>
            <a:prstGeom prst="ellipse">
              <a:avLst/>
            </a:prstGeom>
            <a:solidFill>
              <a:srgbClr val="0000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30" name="Oval 129"/>
            <p:cNvSpPr/>
            <p:nvPr/>
          </p:nvSpPr>
          <p:spPr bwMode="auto">
            <a:xfrm>
              <a:off x="4279850" y="3562441"/>
              <a:ext cx="173755" cy="173754"/>
            </a:xfrm>
            <a:prstGeom prst="ellipse">
              <a:avLst/>
            </a:prstGeom>
            <a:solidFill>
              <a:srgbClr val="0000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31" name="Oval 130"/>
            <p:cNvSpPr/>
            <p:nvPr/>
          </p:nvSpPr>
          <p:spPr bwMode="auto">
            <a:xfrm>
              <a:off x="4279850" y="3775376"/>
              <a:ext cx="173755" cy="173754"/>
            </a:xfrm>
            <a:prstGeom prst="ellipse">
              <a:avLst/>
            </a:prstGeom>
            <a:solidFill>
              <a:srgbClr val="0000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32" name="Oval 131"/>
            <p:cNvSpPr/>
            <p:nvPr/>
          </p:nvSpPr>
          <p:spPr bwMode="auto">
            <a:xfrm>
              <a:off x="4279850" y="3988311"/>
              <a:ext cx="173755" cy="173754"/>
            </a:xfrm>
            <a:prstGeom prst="ellipse">
              <a:avLst/>
            </a:prstGeom>
            <a:solidFill>
              <a:srgbClr val="0000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33" name="Oval 132"/>
            <p:cNvSpPr/>
            <p:nvPr/>
          </p:nvSpPr>
          <p:spPr bwMode="auto">
            <a:xfrm>
              <a:off x="4279850" y="4201246"/>
              <a:ext cx="173755" cy="173754"/>
            </a:xfrm>
            <a:prstGeom prst="ellipse">
              <a:avLst/>
            </a:prstGeom>
            <a:solidFill>
              <a:srgbClr val="0000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sp>
          <p:nvSpPr>
            <p:cNvPr id="134" name="Oval 133"/>
            <p:cNvSpPr/>
            <p:nvPr/>
          </p:nvSpPr>
          <p:spPr bwMode="auto">
            <a:xfrm>
              <a:off x="4279850" y="4414180"/>
              <a:ext cx="173755" cy="173754"/>
            </a:xfrm>
            <a:prstGeom prst="ellipse">
              <a:avLst/>
            </a:prstGeom>
            <a:solidFill>
              <a:srgbClr val="0000FF"/>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400" b="1" dirty="0" err="1">
                <a:latin typeface="Arial" panose="020B0604020202020204" pitchFamily="34" charset="0"/>
                <a:cs typeface="Arial" panose="020B0604020202020204" pitchFamily="34" charset="0"/>
              </a:endParaRPr>
            </a:p>
          </p:txBody>
        </p:sp>
        <p:cxnSp>
          <p:nvCxnSpPr>
            <p:cNvPr id="135" name="Straight Arrow Connector 134"/>
            <p:cNvCxnSpPr>
              <a:stCxn id="101" idx="6"/>
              <a:endCxn id="111" idx="2"/>
            </p:cNvCxnSpPr>
            <p:nvPr/>
          </p:nvCxnSpPr>
          <p:spPr bwMode="auto">
            <a:xfrm flipV="1">
              <a:off x="2706470" y="3010515"/>
              <a:ext cx="408623" cy="319402"/>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36" name="Straight Arrow Connector 135"/>
            <p:cNvCxnSpPr>
              <a:stCxn id="101" idx="6"/>
              <a:endCxn id="112" idx="2"/>
            </p:cNvCxnSpPr>
            <p:nvPr/>
          </p:nvCxnSpPr>
          <p:spPr bwMode="auto">
            <a:xfrm flipV="1">
              <a:off x="2706470" y="3223449"/>
              <a:ext cx="408623" cy="10646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37" name="Straight Arrow Connector 136"/>
            <p:cNvCxnSpPr>
              <a:stCxn id="101" idx="6"/>
              <a:endCxn id="113" idx="2"/>
            </p:cNvCxnSpPr>
            <p:nvPr/>
          </p:nvCxnSpPr>
          <p:spPr bwMode="auto">
            <a:xfrm>
              <a:off x="2706470" y="3329916"/>
              <a:ext cx="408623" cy="10646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38" name="Straight Arrow Connector 137"/>
            <p:cNvCxnSpPr>
              <a:stCxn id="101" idx="6"/>
              <a:endCxn id="114" idx="2"/>
            </p:cNvCxnSpPr>
            <p:nvPr/>
          </p:nvCxnSpPr>
          <p:spPr bwMode="auto">
            <a:xfrm>
              <a:off x="2706470" y="3329916"/>
              <a:ext cx="408623" cy="319402"/>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39" name="Straight Arrow Connector 138"/>
            <p:cNvCxnSpPr>
              <a:stCxn id="101" idx="6"/>
              <a:endCxn id="115" idx="2"/>
            </p:cNvCxnSpPr>
            <p:nvPr/>
          </p:nvCxnSpPr>
          <p:spPr bwMode="auto">
            <a:xfrm>
              <a:off x="2706470" y="3329916"/>
              <a:ext cx="408623" cy="532339"/>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0" name="Straight Arrow Connector 139"/>
            <p:cNvCxnSpPr>
              <a:stCxn id="101" idx="6"/>
              <a:endCxn id="116" idx="2"/>
            </p:cNvCxnSpPr>
            <p:nvPr/>
          </p:nvCxnSpPr>
          <p:spPr bwMode="auto">
            <a:xfrm>
              <a:off x="2706470" y="3329916"/>
              <a:ext cx="408623" cy="74527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1" name="Straight Arrow Connector 140"/>
            <p:cNvCxnSpPr>
              <a:stCxn id="101" idx="6"/>
              <a:endCxn id="117" idx="2"/>
            </p:cNvCxnSpPr>
            <p:nvPr/>
          </p:nvCxnSpPr>
          <p:spPr bwMode="auto">
            <a:xfrm>
              <a:off x="2706470" y="3329916"/>
              <a:ext cx="408623" cy="95820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2" name="Straight Arrow Connector 141"/>
            <p:cNvCxnSpPr>
              <a:stCxn id="101" idx="6"/>
              <a:endCxn id="118" idx="2"/>
            </p:cNvCxnSpPr>
            <p:nvPr/>
          </p:nvCxnSpPr>
          <p:spPr bwMode="auto">
            <a:xfrm>
              <a:off x="2706470" y="3329916"/>
              <a:ext cx="408623" cy="117114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3" name="Straight Arrow Connector 142"/>
            <p:cNvCxnSpPr>
              <a:stCxn id="102" idx="6"/>
              <a:endCxn id="111" idx="2"/>
            </p:cNvCxnSpPr>
            <p:nvPr/>
          </p:nvCxnSpPr>
          <p:spPr bwMode="auto">
            <a:xfrm flipV="1">
              <a:off x="2706470" y="3010515"/>
              <a:ext cx="408623" cy="532336"/>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4" name="Straight Arrow Connector 143"/>
            <p:cNvCxnSpPr>
              <a:stCxn id="102" idx="6"/>
              <a:endCxn id="118" idx="2"/>
            </p:cNvCxnSpPr>
            <p:nvPr/>
          </p:nvCxnSpPr>
          <p:spPr bwMode="auto">
            <a:xfrm>
              <a:off x="2706470" y="3542851"/>
              <a:ext cx="408623" cy="958206"/>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5" name="Straight Arrow Connector 144"/>
            <p:cNvCxnSpPr>
              <a:stCxn id="103" idx="6"/>
              <a:endCxn id="111" idx="2"/>
            </p:cNvCxnSpPr>
            <p:nvPr/>
          </p:nvCxnSpPr>
          <p:spPr bwMode="auto">
            <a:xfrm flipV="1">
              <a:off x="2706470" y="3010515"/>
              <a:ext cx="408623" cy="74527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6" name="Straight Arrow Connector 145"/>
            <p:cNvCxnSpPr>
              <a:stCxn id="103" idx="6"/>
              <a:endCxn id="118" idx="2"/>
            </p:cNvCxnSpPr>
            <p:nvPr/>
          </p:nvCxnSpPr>
          <p:spPr bwMode="auto">
            <a:xfrm>
              <a:off x="2706470" y="3755786"/>
              <a:ext cx="408623" cy="74527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7" name="Straight Arrow Connector 146"/>
            <p:cNvCxnSpPr>
              <a:stCxn id="104" idx="6"/>
              <a:endCxn id="111" idx="2"/>
            </p:cNvCxnSpPr>
            <p:nvPr/>
          </p:nvCxnSpPr>
          <p:spPr bwMode="auto">
            <a:xfrm flipV="1">
              <a:off x="2706470" y="3010515"/>
              <a:ext cx="408623" cy="958206"/>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8" name="Straight Arrow Connector 147"/>
            <p:cNvCxnSpPr>
              <a:stCxn id="104" idx="6"/>
              <a:endCxn id="118" idx="2"/>
            </p:cNvCxnSpPr>
            <p:nvPr/>
          </p:nvCxnSpPr>
          <p:spPr bwMode="auto">
            <a:xfrm>
              <a:off x="2706470" y="3968720"/>
              <a:ext cx="408623" cy="532336"/>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49" name="Straight Arrow Connector 148"/>
            <p:cNvCxnSpPr>
              <a:stCxn id="105" idx="6"/>
              <a:endCxn id="111" idx="2"/>
            </p:cNvCxnSpPr>
            <p:nvPr/>
          </p:nvCxnSpPr>
          <p:spPr bwMode="auto">
            <a:xfrm flipV="1">
              <a:off x="2706470" y="3010515"/>
              <a:ext cx="408623" cy="1171139"/>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0" name="Straight Arrow Connector 149"/>
            <p:cNvCxnSpPr>
              <a:stCxn id="105" idx="6"/>
              <a:endCxn id="118" idx="2"/>
            </p:cNvCxnSpPr>
            <p:nvPr/>
          </p:nvCxnSpPr>
          <p:spPr bwMode="auto">
            <a:xfrm>
              <a:off x="2706470" y="4181655"/>
              <a:ext cx="408623" cy="319402"/>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1" name="Straight Arrow Connector 150"/>
            <p:cNvCxnSpPr>
              <a:stCxn id="111" idx="6"/>
              <a:endCxn id="119" idx="2"/>
            </p:cNvCxnSpPr>
            <p:nvPr/>
          </p:nvCxnSpPr>
          <p:spPr bwMode="auto">
            <a:xfrm>
              <a:off x="3288849" y="3010514"/>
              <a:ext cx="408623"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2" name="Straight Arrow Connector 151"/>
            <p:cNvCxnSpPr>
              <a:stCxn id="111" idx="6"/>
              <a:endCxn id="126" idx="2"/>
            </p:cNvCxnSpPr>
            <p:nvPr/>
          </p:nvCxnSpPr>
          <p:spPr bwMode="auto">
            <a:xfrm>
              <a:off x="3288849" y="3010515"/>
              <a:ext cx="408623" cy="149054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3" name="Straight Arrow Connector 152"/>
            <p:cNvCxnSpPr>
              <a:stCxn id="112" idx="6"/>
              <a:endCxn id="119" idx="2"/>
            </p:cNvCxnSpPr>
            <p:nvPr/>
          </p:nvCxnSpPr>
          <p:spPr bwMode="auto">
            <a:xfrm flipV="1">
              <a:off x="3288849" y="3010515"/>
              <a:ext cx="408623" cy="21293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4" name="Straight Arrow Connector 153"/>
            <p:cNvCxnSpPr>
              <a:stCxn id="112" idx="6"/>
              <a:endCxn id="126" idx="2"/>
            </p:cNvCxnSpPr>
            <p:nvPr/>
          </p:nvCxnSpPr>
          <p:spPr bwMode="auto">
            <a:xfrm>
              <a:off x="3288849" y="3223449"/>
              <a:ext cx="408623" cy="127760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5" name="Straight Arrow Connector 154"/>
            <p:cNvCxnSpPr>
              <a:stCxn id="118" idx="6"/>
              <a:endCxn id="119" idx="2"/>
            </p:cNvCxnSpPr>
            <p:nvPr/>
          </p:nvCxnSpPr>
          <p:spPr bwMode="auto">
            <a:xfrm flipV="1">
              <a:off x="3288849" y="3010515"/>
              <a:ext cx="408623" cy="149054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6" name="Straight Arrow Connector 155"/>
            <p:cNvCxnSpPr>
              <a:stCxn id="118" idx="6"/>
              <a:endCxn id="126" idx="2"/>
            </p:cNvCxnSpPr>
            <p:nvPr/>
          </p:nvCxnSpPr>
          <p:spPr bwMode="auto">
            <a:xfrm>
              <a:off x="3288849" y="4501056"/>
              <a:ext cx="408623"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7" name="Straight Arrow Connector 156"/>
            <p:cNvCxnSpPr>
              <a:stCxn id="119" idx="6"/>
              <a:endCxn id="127" idx="2"/>
            </p:cNvCxnSpPr>
            <p:nvPr/>
          </p:nvCxnSpPr>
          <p:spPr bwMode="auto">
            <a:xfrm>
              <a:off x="3871227" y="3010514"/>
              <a:ext cx="408623"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8" name="Straight Arrow Connector 157"/>
            <p:cNvCxnSpPr>
              <a:stCxn id="119" idx="6"/>
              <a:endCxn id="134" idx="2"/>
            </p:cNvCxnSpPr>
            <p:nvPr/>
          </p:nvCxnSpPr>
          <p:spPr bwMode="auto">
            <a:xfrm>
              <a:off x="3871227" y="3010515"/>
              <a:ext cx="408623" cy="149054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59" name="Straight Arrow Connector 158"/>
            <p:cNvCxnSpPr>
              <a:stCxn id="120" idx="6"/>
              <a:endCxn id="127" idx="2"/>
            </p:cNvCxnSpPr>
            <p:nvPr/>
          </p:nvCxnSpPr>
          <p:spPr bwMode="auto">
            <a:xfrm flipV="1">
              <a:off x="3871227" y="3010515"/>
              <a:ext cx="408623" cy="21293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60" name="Straight Arrow Connector 159"/>
            <p:cNvCxnSpPr>
              <a:stCxn id="120" idx="6"/>
              <a:endCxn id="134" idx="2"/>
            </p:cNvCxnSpPr>
            <p:nvPr/>
          </p:nvCxnSpPr>
          <p:spPr bwMode="auto">
            <a:xfrm>
              <a:off x="3871227" y="3223449"/>
              <a:ext cx="408623" cy="127760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61" name="Straight Arrow Connector 160"/>
            <p:cNvCxnSpPr>
              <a:stCxn id="126" idx="6"/>
              <a:endCxn id="134" idx="2"/>
            </p:cNvCxnSpPr>
            <p:nvPr/>
          </p:nvCxnSpPr>
          <p:spPr bwMode="auto">
            <a:xfrm>
              <a:off x="3871227" y="4501056"/>
              <a:ext cx="408623"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62" name="Straight Arrow Connector 161"/>
            <p:cNvCxnSpPr>
              <a:stCxn id="126" idx="6"/>
              <a:endCxn id="127" idx="2"/>
            </p:cNvCxnSpPr>
            <p:nvPr/>
          </p:nvCxnSpPr>
          <p:spPr bwMode="auto">
            <a:xfrm flipV="1">
              <a:off x="3871227" y="3010515"/>
              <a:ext cx="408623" cy="149054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63" name="Straight Arrow Connector 162"/>
            <p:cNvCxnSpPr>
              <a:stCxn id="127" idx="6"/>
              <a:endCxn id="106" idx="2"/>
            </p:cNvCxnSpPr>
            <p:nvPr/>
          </p:nvCxnSpPr>
          <p:spPr bwMode="auto">
            <a:xfrm>
              <a:off x="4453605" y="3010515"/>
              <a:ext cx="408623" cy="319402"/>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64" name="Straight Arrow Connector 163"/>
            <p:cNvCxnSpPr>
              <a:stCxn id="127" idx="6"/>
              <a:endCxn id="110" idx="2"/>
            </p:cNvCxnSpPr>
            <p:nvPr/>
          </p:nvCxnSpPr>
          <p:spPr bwMode="auto">
            <a:xfrm>
              <a:off x="4453605" y="3010515"/>
              <a:ext cx="408623" cy="1171139"/>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65" name="Straight Arrow Connector 164"/>
            <p:cNvCxnSpPr>
              <a:stCxn id="128" idx="6"/>
              <a:endCxn id="106" idx="2"/>
            </p:cNvCxnSpPr>
            <p:nvPr/>
          </p:nvCxnSpPr>
          <p:spPr bwMode="auto">
            <a:xfrm>
              <a:off x="4453605" y="3223449"/>
              <a:ext cx="408623" cy="10646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66" name="Straight Arrow Connector 165"/>
            <p:cNvCxnSpPr>
              <a:stCxn id="128" idx="6"/>
              <a:endCxn id="110" idx="2"/>
            </p:cNvCxnSpPr>
            <p:nvPr/>
          </p:nvCxnSpPr>
          <p:spPr bwMode="auto">
            <a:xfrm>
              <a:off x="4453605" y="3223449"/>
              <a:ext cx="408623" cy="95820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67" name="Straight Arrow Connector 166"/>
            <p:cNvCxnSpPr>
              <a:stCxn id="134" idx="6"/>
              <a:endCxn id="106" idx="2"/>
            </p:cNvCxnSpPr>
            <p:nvPr/>
          </p:nvCxnSpPr>
          <p:spPr bwMode="auto">
            <a:xfrm flipV="1">
              <a:off x="4453605" y="3329916"/>
              <a:ext cx="408623" cy="1171141"/>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68" name="Straight Arrow Connector 167"/>
            <p:cNvCxnSpPr>
              <a:stCxn id="134" idx="6"/>
              <a:endCxn id="110" idx="2"/>
            </p:cNvCxnSpPr>
            <p:nvPr/>
          </p:nvCxnSpPr>
          <p:spPr bwMode="auto">
            <a:xfrm flipV="1">
              <a:off x="4453605" y="4181655"/>
              <a:ext cx="408623" cy="319402"/>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69" name="Straight Arrow Connector 168"/>
            <p:cNvCxnSpPr>
              <a:stCxn id="113" idx="6"/>
              <a:endCxn id="119" idx="2"/>
            </p:cNvCxnSpPr>
            <p:nvPr/>
          </p:nvCxnSpPr>
          <p:spPr bwMode="auto">
            <a:xfrm flipV="1">
              <a:off x="3288849" y="3010515"/>
              <a:ext cx="408623" cy="425869"/>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70" name="Straight Arrow Connector 169"/>
            <p:cNvCxnSpPr>
              <a:stCxn id="114" idx="6"/>
              <a:endCxn id="119" idx="2"/>
            </p:cNvCxnSpPr>
            <p:nvPr/>
          </p:nvCxnSpPr>
          <p:spPr bwMode="auto">
            <a:xfrm flipV="1">
              <a:off x="3288849" y="3010515"/>
              <a:ext cx="408623" cy="63880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71" name="Straight Arrow Connector 170"/>
            <p:cNvCxnSpPr>
              <a:stCxn id="115" idx="6"/>
              <a:endCxn id="119" idx="2"/>
            </p:cNvCxnSpPr>
            <p:nvPr/>
          </p:nvCxnSpPr>
          <p:spPr bwMode="auto">
            <a:xfrm flipV="1">
              <a:off x="3288849" y="3010515"/>
              <a:ext cx="408623" cy="851739"/>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72" name="Straight Arrow Connector 171"/>
            <p:cNvCxnSpPr>
              <a:stCxn id="116" idx="6"/>
              <a:endCxn id="119" idx="2"/>
            </p:cNvCxnSpPr>
            <p:nvPr/>
          </p:nvCxnSpPr>
          <p:spPr bwMode="auto">
            <a:xfrm flipV="1">
              <a:off x="3288849" y="3010515"/>
              <a:ext cx="408623" cy="106467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73" name="Straight Arrow Connector 172"/>
            <p:cNvCxnSpPr>
              <a:stCxn id="117" idx="6"/>
              <a:endCxn id="119" idx="2"/>
            </p:cNvCxnSpPr>
            <p:nvPr/>
          </p:nvCxnSpPr>
          <p:spPr bwMode="auto">
            <a:xfrm flipV="1">
              <a:off x="3288849" y="3010515"/>
              <a:ext cx="408623" cy="1277609"/>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74" name="Straight Arrow Connector 173"/>
            <p:cNvCxnSpPr>
              <a:stCxn id="121" idx="6"/>
              <a:endCxn id="134" idx="2"/>
            </p:cNvCxnSpPr>
            <p:nvPr/>
          </p:nvCxnSpPr>
          <p:spPr bwMode="auto">
            <a:xfrm>
              <a:off x="3871227" y="3436384"/>
              <a:ext cx="408623" cy="1064672"/>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75" name="Straight Arrow Connector 174"/>
            <p:cNvCxnSpPr>
              <a:stCxn id="122" idx="6"/>
              <a:endCxn id="134" idx="2"/>
            </p:cNvCxnSpPr>
            <p:nvPr/>
          </p:nvCxnSpPr>
          <p:spPr bwMode="auto">
            <a:xfrm>
              <a:off x="3871227" y="3649319"/>
              <a:ext cx="408623" cy="85173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76" name="Straight Arrow Connector 175"/>
            <p:cNvCxnSpPr>
              <a:stCxn id="123" idx="6"/>
              <a:endCxn id="134" idx="2"/>
            </p:cNvCxnSpPr>
            <p:nvPr/>
          </p:nvCxnSpPr>
          <p:spPr bwMode="auto">
            <a:xfrm>
              <a:off x="3871227" y="3862253"/>
              <a:ext cx="408623" cy="638802"/>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77" name="Straight Arrow Connector 176"/>
            <p:cNvCxnSpPr>
              <a:stCxn id="124" idx="6"/>
              <a:endCxn id="134" idx="2"/>
            </p:cNvCxnSpPr>
            <p:nvPr/>
          </p:nvCxnSpPr>
          <p:spPr bwMode="auto">
            <a:xfrm>
              <a:off x="3871227" y="4075188"/>
              <a:ext cx="408623" cy="42586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78" name="Straight Arrow Connector 177"/>
            <p:cNvCxnSpPr>
              <a:stCxn id="125" idx="6"/>
              <a:endCxn id="134" idx="2"/>
            </p:cNvCxnSpPr>
            <p:nvPr/>
          </p:nvCxnSpPr>
          <p:spPr bwMode="auto">
            <a:xfrm>
              <a:off x="3871227" y="4288124"/>
              <a:ext cx="408623" cy="21293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79" name="Straight Arrow Connector 178"/>
            <p:cNvCxnSpPr>
              <a:stCxn id="129" idx="6"/>
              <a:endCxn id="107" idx="2"/>
            </p:cNvCxnSpPr>
            <p:nvPr/>
          </p:nvCxnSpPr>
          <p:spPr bwMode="auto">
            <a:xfrm>
              <a:off x="4453605" y="3436384"/>
              <a:ext cx="408623" cy="10646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80" name="Straight Arrow Connector 179"/>
            <p:cNvCxnSpPr>
              <a:stCxn id="130" idx="6"/>
              <a:endCxn id="108" idx="2"/>
            </p:cNvCxnSpPr>
            <p:nvPr/>
          </p:nvCxnSpPr>
          <p:spPr bwMode="auto">
            <a:xfrm>
              <a:off x="4453605" y="3649319"/>
              <a:ext cx="408623" cy="106467"/>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81" name="Straight Arrow Connector 180"/>
            <p:cNvCxnSpPr>
              <a:stCxn id="133" idx="6"/>
              <a:endCxn id="110" idx="2"/>
            </p:cNvCxnSpPr>
            <p:nvPr/>
          </p:nvCxnSpPr>
          <p:spPr bwMode="auto">
            <a:xfrm flipV="1">
              <a:off x="4453605" y="4181655"/>
              <a:ext cx="408623" cy="106469"/>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82" name="Straight Arrow Connector 181"/>
            <p:cNvCxnSpPr>
              <a:stCxn id="132" idx="6"/>
              <a:endCxn id="109" idx="2"/>
            </p:cNvCxnSpPr>
            <p:nvPr/>
          </p:nvCxnSpPr>
          <p:spPr bwMode="auto">
            <a:xfrm flipV="1">
              <a:off x="4453605" y="3968720"/>
              <a:ext cx="408623" cy="10646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83" name="Straight Arrow Connector 182"/>
            <p:cNvCxnSpPr>
              <a:stCxn id="131" idx="6"/>
              <a:endCxn id="108" idx="2"/>
            </p:cNvCxnSpPr>
            <p:nvPr/>
          </p:nvCxnSpPr>
          <p:spPr bwMode="auto">
            <a:xfrm flipV="1">
              <a:off x="4453605" y="3755786"/>
              <a:ext cx="408623" cy="10646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84" name="Straight Arrow Connector 183"/>
            <p:cNvCxnSpPr>
              <a:stCxn id="112" idx="6"/>
              <a:endCxn id="120" idx="2"/>
            </p:cNvCxnSpPr>
            <p:nvPr/>
          </p:nvCxnSpPr>
          <p:spPr bwMode="auto">
            <a:xfrm>
              <a:off x="3288849" y="3223449"/>
              <a:ext cx="408623"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85" name="Straight Arrow Connector 184"/>
            <p:cNvCxnSpPr>
              <a:stCxn id="112" idx="6"/>
              <a:endCxn id="121" idx="2"/>
            </p:cNvCxnSpPr>
            <p:nvPr/>
          </p:nvCxnSpPr>
          <p:spPr bwMode="auto">
            <a:xfrm>
              <a:off x="3288849" y="3223449"/>
              <a:ext cx="408623" cy="21293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86" name="Straight Arrow Connector 185"/>
            <p:cNvCxnSpPr>
              <a:stCxn id="112" idx="6"/>
              <a:endCxn id="122" idx="2"/>
            </p:cNvCxnSpPr>
            <p:nvPr/>
          </p:nvCxnSpPr>
          <p:spPr bwMode="auto">
            <a:xfrm>
              <a:off x="3288849" y="3223449"/>
              <a:ext cx="408623" cy="425869"/>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87" name="Straight Arrow Connector 186"/>
            <p:cNvCxnSpPr>
              <a:stCxn id="112" idx="6"/>
              <a:endCxn id="123" idx="2"/>
            </p:cNvCxnSpPr>
            <p:nvPr/>
          </p:nvCxnSpPr>
          <p:spPr bwMode="auto">
            <a:xfrm>
              <a:off x="3288849" y="3223449"/>
              <a:ext cx="408623" cy="63880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88" name="Straight Arrow Connector 187"/>
            <p:cNvCxnSpPr>
              <a:stCxn id="112" idx="6"/>
              <a:endCxn id="124" idx="2"/>
            </p:cNvCxnSpPr>
            <p:nvPr/>
          </p:nvCxnSpPr>
          <p:spPr bwMode="auto">
            <a:xfrm>
              <a:off x="3288849" y="3223449"/>
              <a:ext cx="408623" cy="851739"/>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89" name="Straight Arrow Connector 188"/>
            <p:cNvCxnSpPr>
              <a:stCxn id="112" idx="6"/>
              <a:endCxn id="125" idx="2"/>
            </p:cNvCxnSpPr>
            <p:nvPr/>
          </p:nvCxnSpPr>
          <p:spPr bwMode="auto">
            <a:xfrm>
              <a:off x="3288849" y="3223449"/>
              <a:ext cx="408623" cy="106467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90" name="Straight Arrow Connector 189"/>
            <p:cNvCxnSpPr>
              <a:stCxn id="120" idx="6"/>
              <a:endCxn id="128" idx="2"/>
            </p:cNvCxnSpPr>
            <p:nvPr/>
          </p:nvCxnSpPr>
          <p:spPr bwMode="auto">
            <a:xfrm>
              <a:off x="3871227" y="3223449"/>
              <a:ext cx="408623" cy="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91" name="Straight Arrow Connector 190"/>
            <p:cNvCxnSpPr>
              <a:stCxn id="120" idx="6"/>
              <a:endCxn id="129" idx="2"/>
            </p:cNvCxnSpPr>
            <p:nvPr/>
          </p:nvCxnSpPr>
          <p:spPr bwMode="auto">
            <a:xfrm>
              <a:off x="3871227" y="3223449"/>
              <a:ext cx="408623" cy="212935"/>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92" name="Straight Arrow Connector 191"/>
            <p:cNvCxnSpPr>
              <a:stCxn id="120" idx="6"/>
              <a:endCxn id="130" idx="2"/>
            </p:cNvCxnSpPr>
            <p:nvPr/>
          </p:nvCxnSpPr>
          <p:spPr bwMode="auto">
            <a:xfrm>
              <a:off x="3871227" y="3223449"/>
              <a:ext cx="408623" cy="425869"/>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93" name="Straight Arrow Connector 192"/>
            <p:cNvCxnSpPr>
              <a:stCxn id="120" idx="6"/>
              <a:endCxn id="131" idx="2"/>
            </p:cNvCxnSpPr>
            <p:nvPr/>
          </p:nvCxnSpPr>
          <p:spPr bwMode="auto">
            <a:xfrm>
              <a:off x="3871227" y="3223449"/>
              <a:ext cx="408623" cy="63880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94" name="Straight Arrow Connector 193"/>
            <p:cNvCxnSpPr>
              <a:stCxn id="120" idx="6"/>
              <a:endCxn id="132" idx="2"/>
            </p:cNvCxnSpPr>
            <p:nvPr/>
          </p:nvCxnSpPr>
          <p:spPr bwMode="auto">
            <a:xfrm>
              <a:off x="3871227" y="3223449"/>
              <a:ext cx="408623" cy="851739"/>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95" name="Straight Arrow Connector 194"/>
            <p:cNvCxnSpPr>
              <a:stCxn id="120" idx="6"/>
              <a:endCxn id="133" idx="2"/>
            </p:cNvCxnSpPr>
            <p:nvPr/>
          </p:nvCxnSpPr>
          <p:spPr bwMode="auto">
            <a:xfrm>
              <a:off x="3871227" y="3223449"/>
              <a:ext cx="408623" cy="1064674"/>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196" name="TextBox 194"/>
            <p:cNvSpPr txBox="1"/>
            <p:nvPr/>
          </p:nvSpPr>
          <p:spPr>
            <a:xfrm>
              <a:off x="7003412" y="3543959"/>
              <a:ext cx="2240186" cy="461665"/>
            </a:xfrm>
            <a:prstGeom prst="rect">
              <a:avLst/>
            </a:prstGeom>
            <a:solidFill>
              <a:schemeClr val="bg1">
                <a:alpha val="80000"/>
              </a:schemeClr>
            </a:solidFill>
            <a:ln w="25400">
              <a:noFill/>
            </a:ln>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algn="ctr"/>
              <a:r>
                <a:rPr lang="en-US" altLang="zh-CN" b="1" i="1" dirty="0">
                  <a:solidFill>
                    <a:srgbClr val="FF0000"/>
                  </a:solidFill>
                  <a:latin typeface="Arial" panose="020B0604020202020204" pitchFamily="34" charset="0"/>
                  <a:ea typeface="Arial" charset="0"/>
                  <a:cs typeface="Arial" panose="020B0604020202020204" pitchFamily="34" charset="0"/>
                </a:rPr>
                <a:t>Discriminator</a:t>
              </a:r>
              <a:endParaRPr lang="en-US" b="1" i="1" dirty="0">
                <a:solidFill>
                  <a:srgbClr val="FF0000"/>
                </a:solidFill>
                <a:latin typeface="Arial" panose="020B0604020202020204" pitchFamily="34" charset="0"/>
                <a:ea typeface="Arial" charset="0"/>
                <a:cs typeface="Arial" panose="020B0604020202020204" pitchFamily="34" charset="0"/>
              </a:endParaRPr>
            </a:p>
          </p:txBody>
        </p:sp>
        <p:sp>
          <p:nvSpPr>
            <p:cNvPr id="197" name="TextBox 195"/>
            <p:cNvSpPr txBox="1"/>
            <p:nvPr/>
          </p:nvSpPr>
          <p:spPr>
            <a:xfrm>
              <a:off x="8889819" y="4319530"/>
              <a:ext cx="999055" cy="307777"/>
            </a:xfrm>
            <a:prstGeom prst="rect">
              <a:avLst/>
            </a:prstGeom>
            <a:noFill/>
            <a:ln w="25400">
              <a:noFill/>
            </a:ln>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algn="ctr"/>
              <a:r>
                <a:rPr lang="en-US" altLang="zh-CN" sz="1400" i="1" dirty="0">
                  <a:latin typeface="Arial" panose="020B0604020202020204" pitchFamily="34" charset="0"/>
                  <a:ea typeface="Arial" charset="0"/>
                  <a:cs typeface="Arial" panose="020B0604020202020204" pitchFamily="34" charset="0"/>
                </a:rPr>
                <a:t>Synthetic</a:t>
              </a:r>
              <a:endParaRPr lang="en-US" sz="1400" i="1" dirty="0">
                <a:latin typeface="Arial" panose="020B0604020202020204" pitchFamily="34" charset="0"/>
                <a:ea typeface="Arial" charset="0"/>
                <a:cs typeface="Arial" panose="020B0604020202020204" pitchFamily="34" charset="0"/>
              </a:endParaRPr>
            </a:p>
          </p:txBody>
        </p:sp>
        <p:cxnSp>
          <p:nvCxnSpPr>
            <p:cNvPr id="198" name="Elbow Connector 197"/>
            <p:cNvCxnSpPr>
              <a:stCxn id="9" idx="3"/>
              <a:endCxn id="214" idx="0"/>
            </p:cNvCxnSpPr>
            <p:nvPr/>
          </p:nvCxnSpPr>
          <p:spPr>
            <a:xfrm rot="16200000" flipV="1">
              <a:off x="8613194" y="1969786"/>
              <a:ext cx="648413" cy="2382972"/>
            </a:xfrm>
            <a:prstGeom prst="bentConnector3">
              <a:avLst>
                <a:gd name="adj1" fmla="val 159228"/>
              </a:avLst>
            </a:prstGeom>
            <a:ln w="63500">
              <a:solidFill>
                <a:srgbClr val="7030A0">
                  <a:alpha val="5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Elbow Connector 198"/>
            <p:cNvCxnSpPr>
              <a:stCxn id="9" idx="1"/>
              <a:endCxn id="215" idx="2"/>
            </p:cNvCxnSpPr>
            <p:nvPr/>
          </p:nvCxnSpPr>
          <p:spPr>
            <a:xfrm rot="5400000">
              <a:off x="6647823" y="1246348"/>
              <a:ext cx="635696" cy="6326431"/>
            </a:xfrm>
            <a:prstGeom prst="bentConnector3">
              <a:avLst>
                <a:gd name="adj1" fmla="val 152558"/>
              </a:avLst>
            </a:prstGeom>
            <a:ln w="63500">
              <a:solidFill>
                <a:srgbClr val="7030A0">
                  <a:alpha val="5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a:stCxn id="108" idx="6"/>
              <a:endCxn id="99" idx="1"/>
            </p:cNvCxnSpPr>
            <p:nvPr/>
          </p:nvCxnSpPr>
          <p:spPr>
            <a:xfrm flipV="1">
              <a:off x="5035984" y="3429564"/>
              <a:ext cx="399876" cy="32622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a:stCxn id="100" idx="3"/>
              <a:endCxn id="13" idx="2"/>
            </p:cNvCxnSpPr>
            <p:nvPr/>
          </p:nvCxnSpPr>
          <p:spPr>
            <a:xfrm flipV="1">
              <a:off x="6434915" y="3787195"/>
              <a:ext cx="305414" cy="397565"/>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Straight Arrow Connector 201"/>
            <p:cNvCxnSpPr>
              <a:stCxn id="99" idx="3"/>
              <a:endCxn id="13" idx="2"/>
            </p:cNvCxnSpPr>
            <p:nvPr/>
          </p:nvCxnSpPr>
          <p:spPr>
            <a:xfrm>
              <a:off x="6434915" y="3429564"/>
              <a:ext cx="305414" cy="35763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3" name="Straight Arrow Connector 202"/>
            <p:cNvCxnSpPr>
              <a:stCxn id="106" idx="6"/>
              <a:endCxn id="99" idx="1"/>
            </p:cNvCxnSpPr>
            <p:nvPr/>
          </p:nvCxnSpPr>
          <p:spPr>
            <a:xfrm>
              <a:off x="5035984" y="3329916"/>
              <a:ext cx="399876" cy="99648"/>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a:stCxn id="110" idx="6"/>
              <a:endCxn id="99" idx="1"/>
            </p:cNvCxnSpPr>
            <p:nvPr/>
          </p:nvCxnSpPr>
          <p:spPr>
            <a:xfrm flipV="1">
              <a:off x="5035984" y="3429564"/>
              <a:ext cx="399876" cy="752089"/>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a:stCxn id="99" idx="3"/>
              <a:endCxn id="11" idx="2"/>
            </p:cNvCxnSpPr>
            <p:nvPr/>
          </p:nvCxnSpPr>
          <p:spPr>
            <a:xfrm flipV="1">
              <a:off x="6434915" y="3361325"/>
              <a:ext cx="305414" cy="68239"/>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a:stCxn id="99" idx="3"/>
              <a:endCxn id="15" idx="2"/>
            </p:cNvCxnSpPr>
            <p:nvPr/>
          </p:nvCxnSpPr>
          <p:spPr>
            <a:xfrm>
              <a:off x="6434915" y="3429564"/>
              <a:ext cx="305414" cy="783501"/>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7" name="Straight Arrow Connector 206"/>
            <p:cNvCxnSpPr>
              <a:stCxn id="100" idx="3"/>
              <a:endCxn id="15" idx="2"/>
            </p:cNvCxnSpPr>
            <p:nvPr/>
          </p:nvCxnSpPr>
          <p:spPr>
            <a:xfrm>
              <a:off x="6434915" y="4184760"/>
              <a:ext cx="305414" cy="28305"/>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a:stCxn id="100" idx="3"/>
              <a:endCxn id="11" idx="2"/>
            </p:cNvCxnSpPr>
            <p:nvPr/>
          </p:nvCxnSpPr>
          <p:spPr>
            <a:xfrm flipV="1">
              <a:off x="6434915" y="3361325"/>
              <a:ext cx="305414" cy="823435"/>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9" name="TextBox 209"/>
            <p:cNvSpPr txBox="1"/>
            <p:nvPr/>
          </p:nvSpPr>
          <p:spPr>
            <a:xfrm>
              <a:off x="8657192" y="2951365"/>
              <a:ext cx="999055" cy="307777"/>
            </a:xfrm>
            <a:prstGeom prst="rect">
              <a:avLst/>
            </a:prstGeom>
            <a:noFill/>
            <a:ln w="25400">
              <a:noFill/>
            </a:ln>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algn="ctr"/>
              <a:r>
                <a:rPr lang="en-US" altLang="zh-CN" sz="1400" i="1" dirty="0">
                  <a:latin typeface="Arial" panose="020B0604020202020204" pitchFamily="34" charset="0"/>
                  <a:ea typeface="Arial" charset="0"/>
                  <a:cs typeface="Arial" panose="020B0604020202020204" pitchFamily="34" charset="0"/>
                </a:rPr>
                <a:t>Real</a:t>
              </a:r>
              <a:endParaRPr lang="en-US" sz="1400" i="1" dirty="0">
                <a:latin typeface="Arial" panose="020B0604020202020204" pitchFamily="34" charset="0"/>
                <a:ea typeface="Arial" charset="0"/>
                <a:cs typeface="Arial" panose="020B0604020202020204" pitchFamily="34" charset="0"/>
              </a:endParaRPr>
            </a:p>
          </p:txBody>
        </p:sp>
        <p:sp>
          <p:nvSpPr>
            <p:cNvPr id="210" name="TextBox 210"/>
            <p:cNvSpPr txBox="1"/>
            <p:nvPr/>
          </p:nvSpPr>
          <p:spPr>
            <a:xfrm>
              <a:off x="2809567" y="3517231"/>
              <a:ext cx="1943146" cy="461665"/>
            </a:xfrm>
            <a:prstGeom prst="rect">
              <a:avLst/>
            </a:prstGeom>
            <a:solidFill>
              <a:schemeClr val="bg1">
                <a:alpha val="80000"/>
              </a:schemeClr>
            </a:solidFill>
            <a:ln w="25400">
              <a:noFill/>
            </a:ln>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algn="ctr"/>
              <a:r>
                <a:rPr lang="en-US" altLang="zh-CN" b="1" i="1" dirty="0">
                  <a:solidFill>
                    <a:srgbClr val="0000FF"/>
                  </a:solidFill>
                  <a:latin typeface="Arial" panose="020B0604020202020204" pitchFamily="34" charset="0"/>
                  <a:ea typeface="Arial" charset="0"/>
                  <a:cs typeface="Arial" panose="020B0604020202020204" pitchFamily="34" charset="0"/>
                </a:rPr>
                <a:t>Generator</a:t>
              </a:r>
              <a:endParaRPr lang="en-US" b="1" i="1" dirty="0">
                <a:solidFill>
                  <a:srgbClr val="0000FF"/>
                </a:solidFill>
                <a:latin typeface="Arial" panose="020B0604020202020204" pitchFamily="34" charset="0"/>
                <a:ea typeface="Arial" charset="0"/>
                <a:cs typeface="Arial" panose="020B0604020202020204" pitchFamily="34" charset="0"/>
              </a:endParaRPr>
            </a:p>
          </p:txBody>
        </p:sp>
        <p:sp>
          <p:nvSpPr>
            <p:cNvPr id="211" name="TextBox 211"/>
            <p:cNvSpPr txBox="1"/>
            <p:nvPr/>
          </p:nvSpPr>
          <p:spPr>
            <a:xfrm>
              <a:off x="8388841" y="2471436"/>
              <a:ext cx="999055" cy="307777"/>
            </a:xfrm>
            <a:prstGeom prst="rect">
              <a:avLst/>
            </a:prstGeom>
            <a:noFill/>
            <a:ln w="25400">
              <a:noFill/>
            </a:ln>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algn="ctr"/>
              <a:r>
                <a:rPr lang="en-US" altLang="zh-CN" sz="1400" i="1" dirty="0">
                  <a:solidFill>
                    <a:srgbClr val="FF0000"/>
                  </a:solidFill>
                  <a:latin typeface="Arial" panose="020B0604020202020204" pitchFamily="34" charset="0"/>
                  <a:ea typeface="Arial" charset="0"/>
                  <a:cs typeface="Arial" panose="020B0604020202020204" pitchFamily="34" charset="0"/>
                </a:rPr>
                <a:t>Tuning</a:t>
              </a:r>
              <a:endParaRPr lang="en-US" sz="1400" i="1" dirty="0">
                <a:solidFill>
                  <a:srgbClr val="FF0000"/>
                </a:solidFill>
                <a:latin typeface="Arial" panose="020B0604020202020204" pitchFamily="34" charset="0"/>
                <a:ea typeface="Arial" charset="0"/>
                <a:cs typeface="Arial" panose="020B0604020202020204" pitchFamily="34" charset="0"/>
              </a:endParaRPr>
            </a:p>
          </p:txBody>
        </p:sp>
        <p:cxnSp>
          <p:nvCxnSpPr>
            <p:cNvPr id="212" name="Straight Arrow Connector 211"/>
            <p:cNvCxnSpPr>
              <a:stCxn id="16" idx="6"/>
              <a:endCxn id="9" idx="2"/>
            </p:cNvCxnSpPr>
            <p:nvPr/>
          </p:nvCxnSpPr>
          <p:spPr>
            <a:xfrm>
              <a:off x="9243597" y="3361325"/>
              <a:ext cx="499927" cy="427272"/>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a:stCxn id="17" idx="6"/>
              <a:endCxn id="9" idx="2"/>
            </p:cNvCxnSpPr>
            <p:nvPr/>
          </p:nvCxnSpPr>
          <p:spPr>
            <a:xfrm flipV="1">
              <a:off x="9243597" y="3788597"/>
              <a:ext cx="499927" cy="424468"/>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4" name="Rectangle 213"/>
            <p:cNvSpPr/>
            <p:nvPr/>
          </p:nvSpPr>
          <p:spPr bwMode="auto">
            <a:xfrm>
              <a:off x="6595740" y="2837065"/>
              <a:ext cx="2300347" cy="1890346"/>
            </a:xfrm>
            <a:prstGeom prst="rect">
              <a:avLst/>
            </a:prstGeom>
            <a:noFill/>
            <a:ln w="2540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800" dirty="0" err="1"/>
            </a:p>
          </p:txBody>
        </p:sp>
        <p:sp>
          <p:nvSpPr>
            <p:cNvPr id="215" name="Rectangle 214"/>
            <p:cNvSpPr/>
            <p:nvPr/>
          </p:nvSpPr>
          <p:spPr bwMode="auto">
            <a:xfrm>
              <a:off x="2403919" y="2837065"/>
              <a:ext cx="2797072" cy="1890346"/>
            </a:xfrm>
            <a:prstGeom prst="rect">
              <a:avLst/>
            </a:prstGeom>
            <a:noFill/>
            <a:ln w="25400" cap="flat" cmpd="sng" algn="ctr">
              <a:solidFill>
                <a:srgbClr val="0000FF"/>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800" dirty="0" err="1"/>
            </a:p>
          </p:txBody>
        </p:sp>
        <p:sp>
          <p:nvSpPr>
            <p:cNvPr id="216" name="TextBox 233"/>
            <p:cNvSpPr txBox="1"/>
            <p:nvPr/>
          </p:nvSpPr>
          <p:spPr>
            <a:xfrm>
              <a:off x="5468707" y="4740221"/>
              <a:ext cx="999055" cy="307777"/>
            </a:xfrm>
            <a:prstGeom prst="rect">
              <a:avLst/>
            </a:prstGeom>
            <a:noFill/>
            <a:ln w="25400">
              <a:noFill/>
            </a:ln>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algn="ctr"/>
              <a:r>
                <a:rPr lang="en-US" altLang="zh-CN" sz="1400" i="1" dirty="0">
                  <a:solidFill>
                    <a:srgbClr val="0000FF"/>
                  </a:solidFill>
                  <a:latin typeface="Arial" panose="020B0604020202020204" pitchFamily="34" charset="0"/>
                  <a:ea typeface="Arial" charset="0"/>
                  <a:cs typeface="Arial" panose="020B0604020202020204" pitchFamily="34" charset="0"/>
                </a:rPr>
                <a:t>Tuning</a:t>
              </a:r>
              <a:endParaRPr lang="en-US" sz="1400" i="1" dirty="0">
                <a:solidFill>
                  <a:srgbClr val="0000FF"/>
                </a:solidFill>
                <a:latin typeface="Arial" panose="020B0604020202020204" pitchFamily="34" charset="0"/>
                <a:ea typeface="Arial" charset="0"/>
                <a:cs typeface="Arial" panose="020B0604020202020204" pitchFamily="34" charset="0"/>
              </a:endParaRPr>
            </a:p>
          </p:txBody>
        </p:sp>
        <p:grpSp>
          <p:nvGrpSpPr>
            <p:cNvPr id="217" name="Group 216"/>
            <p:cNvGrpSpPr/>
            <p:nvPr/>
          </p:nvGrpSpPr>
          <p:grpSpPr>
            <a:xfrm>
              <a:off x="1677753" y="3489368"/>
              <a:ext cx="854961" cy="530352"/>
              <a:chOff x="1022718" y="4251960"/>
              <a:chExt cx="854961" cy="530352"/>
            </a:xfrm>
          </p:grpSpPr>
          <p:sp>
            <p:nvSpPr>
              <p:cNvPr id="220" name="Right Arrow 219"/>
              <p:cNvSpPr/>
              <p:nvPr/>
            </p:nvSpPr>
            <p:spPr bwMode="auto">
              <a:xfrm>
                <a:off x="1026264" y="4251960"/>
                <a:ext cx="851415" cy="530352"/>
              </a:xfrm>
              <a:prstGeom prst="right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marL="0" marR="0" indent="0" algn="ctr" defTabSz="914400" rtl="0" eaLnBrk="0" fontAlgn="base" latinLnBrk="0" hangingPunct="0">
                  <a:lnSpc>
                    <a:spcPct val="100000"/>
                  </a:lnSpc>
                  <a:spcBef>
                    <a:spcPct val="0"/>
                  </a:spcBef>
                  <a:spcAft>
                    <a:spcPct val="0"/>
                  </a:spcAft>
                  <a:buClrTx/>
                  <a:buSzTx/>
                  <a:buFontTx/>
                  <a:buNone/>
                  <a:tabLst/>
                </a:pPr>
                <a:endParaRPr lang="en-US" sz="1800" dirty="0" err="1"/>
              </a:p>
            </p:txBody>
          </p:sp>
          <p:sp>
            <p:nvSpPr>
              <p:cNvPr id="221" name="TextBox 192"/>
              <p:cNvSpPr txBox="1"/>
              <p:nvPr/>
            </p:nvSpPr>
            <p:spPr>
              <a:xfrm>
                <a:off x="1022718" y="4363248"/>
                <a:ext cx="620025" cy="307777"/>
              </a:xfrm>
              <a:prstGeom prst="rect">
                <a:avLst/>
              </a:prstGeom>
              <a:noFill/>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r>
                  <a:rPr lang="en-US" altLang="zh-CN" sz="1400" b="1" i="1" dirty="0">
                    <a:latin typeface="Arial" panose="020B0604020202020204" pitchFamily="34" charset="0"/>
                    <a:ea typeface="Arial" charset="0"/>
                    <a:cs typeface="Arial" panose="020B0604020202020204" pitchFamily="34" charset="0"/>
                  </a:rPr>
                  <a:t>Input</a:t>
                </a:r>
                <a:endParaRPr lang="en-US" sz="1400" b="1" i="1" dirty="0">
                  <a:latin typeface="Arial" panose="020B0604020202020204" pitchFamily="34" charset="0"/>
                  <a:ea typeface="Arial" charset="0"/>
                  <a:cs typeface="Arial" panose="020B0604020202020204" pitchFamily="34" charset="0"/>
                </a:endParaRPr>
              </a:p>
            </p:txBody>
          </p:sp>
        </p:grpSp>
        <p:sp>
          <p:nvSpPr>
            <p:cNvPr id="218" name="TextBox 245"/>
            <p:cNvSpPr txBox="1"/>
            <p:nvPr/>
          </p:nvSpPr>
          <p:spPr>
            <a:xfrm>
              <a:off x="8366002" y="1810001"/>
              <a:ext cx="999055" cy="830997"/>
            </a:xfrm>
            <a:prstGeom prst="rect">
              <a:avLst/>
            </a:prstGeom>
            <a:noFill/>
            <a:ln w="25400">
              <a:noFill/>
            </a:ln>
          </p:spPr>
          <p:txBody>
            <a:bodyPr wrap="square" rtlCol="0">
              <a:spAutoFit/>
            </a:bodyPr>
            <a:ls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16" charset="-128"/>
                  <a:cs typeface="+mn-cs"/>
                </a:defRPr>
              </a:lvl5pPr>
              <a:lvl6pPr marL="2286000" algn="l" defTabSz="914400" rtl="0" eaLnBrk="1" latinLnBrk="0" hangingPunct="1">
                <a:defRPr sz="2400" kern="1200">
                  <a:solidFill>
                    <a:schemeClr val="tx1"/>
                  </a:solidFill>
                  <a:latin typeface="Arial" charset="0"/>
                  <a:ea typeface="ＭＳ Ｐゴシック" pitchFamily="116" charset="-128"/>
                  <a:cs typeface="+mn-cs"/>
                </a:defRPr>
              </a:lvl6pPr>
              <a:lvl7pPr marL="2743200" algn="l" defTabSz="914400" rtl="0" eaLnBrk="1" latinLnBrk="0" hangingPunct="1">
                <a:defRPr sz="2400" kern="1200">
                  <a:solidFill>
                    <a:schemeClr val="tx1"/>
                  </a:solidFill>
                  <a:latin typeface="Arial" charset="0"/>
                  <a:ea typeface="ＭＳ Ｐゴシック" pitchFamily="116" charset="-128"/>
                  <a:cs typeface="+mn-cs"/>
                </a:defRPr>
              </a:lvl7pPr>
              <a:lvl8pPr marL="3200400" algn="l" defTabSz="914400" rtl="0" eaLnBrk="1" latinLnBrk="0" hangingPunct="1">
                <a:defRPr sz="2400" kern="1200">
                  <a:solidFill>
                    <a:schemeClr val="tx1"/>
                  </a:solidFill>
                  <a:latin typeface="Arial" charset="0"/>
                  <a:ea typeface="ＭＳ Ｐゴシック" pitchFamily="116" charset="-128"/>
                  <a:cs typeface="+mn-cs"/>
                </a:defRPr>
              </a:lvl8pPr>
              <a:lvl9pPr marL="3657600" algn="l" defTabSz="914400" rtl="0" eaLnBrk="1" latinLnBrk="0" hangingPunct="1">
                <a:defRPr sz="2400" kern="1200">
                  <a:solidFill>
                    <a:schemeClr val="tx1"/>
                  </a:solidFill>
                  <a:latin typeface="Arial" charset="0"/>
                  <a:ea typeface="ＭＳ Ｐゴシック" pitchFamily="116" charset="-128"/>
                  <a:cs typeface="+mn-cs"/>
                </a:defRPr>
              </a:lvl9pPr>
            </a:lstStyle>
            <a:p>
              <a:pPr algn="ctr"/>
              <a:r>
                <a:rPr lang="en-US" altLang="zh-CN" sz="4800" b="1" i="1" dirty="0">
                  <a:solidFill>
                    <a:srgbClr val="FF0000"/>
                  </a:solidFill>
                  <a:latin typeface="Arial" panose="020B0604020202020204" pitchFamily="34" charset="0"/>
                  <a:ea typeface="Arial" charset="0"/>
                  <a:cs typeface="Arial" panose="020B0604020202020204" pitchFamily="34" charset="0"/>
                </a:rPr>
                <a:t>+</a:t>
              </a:r>
              <a:endParaRPr lang="en-US" sz="4800" b="1" i="1" dirty="0">
                <a:solidFill>
                  <a:srgbClr val="FF0000"/>
                </a:solidFill>
                <a:latin typeface="Arial" panose="020B0604020202020204" pitchFamily="34" charset="0"/>
                <a:ea typeface="Arial" charset="0"/>
                <a:cs typeface="Arial" panose="020B0604020202020204" pitchFamily="34" charset="0"/>
              </a:endParaRPr>
            </a:p>
          </p:txBody>
        </p:sp>
        <p:cxnSp>
          <p:nvCxnSpPr>
            <p:cNvPr id="219" name="Straight Connector 218"/>
            <p:cNvCxnSpPr/>
            <p:nvPr/>
          </p:nvCxnSpPr>
          <p:spPr bwMode="auto">
            <a:xfrm>
              <a:off x="5834058" y="5206443"/>
              <a:ext cx="268351" cy="0"/>
            </a:xfrm>
            <a:prstGeom prst="line">
              <a:avLst/>
            </a:prstGeom>
            <a:solidFill>
              <a:schemeClr val="accent1"/>
            </a:solidFill>
            <a:ln w="76200" cap="flat" cmpd="sng" algn="ctr">
              <a:solidFill>
                <a:srgbClr val="0000FF"/>
              </a:solidFill>
              <a:prstDash val="solid"/>
              <a:round/>
              <a:headEnd type="none" w="med" len="med"/>
              <a:tailEnd type="none" w="med" len="med"/>
            </a:ln>
            <a:effectLst/>
          </p:spPr>
        </p:cxnSp>
      </p:grpSp>
    </p:spTree>
    <p:extLst>
      <p:ext uri="{BB962C8B-B14F-4D97-AF65-F5344CB8AC3E}">
        <p14:creationId xmlns:p14="http://schemas.microsoft.com/office/powerpoint/2010/main" val="1509102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ube 27"/>
          <p:cNvSpPr/>
          <p:nvPr/>
        </p:nvSpPr>
        <p:spPr>
          <a:xfrm>
            <a:off x="709557" y="5000241"/>
            <a:ext cx="10560205" cy="1169887"/>
          </a:xfrm>
          <a:prstGeom prst="cube">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4400" dirty="0"/>
              <a:t>One-dimensional Example</a:t>
            </a:r>
          </a:p>
        </p:txBody>
      </p:sp>
      <p:sp>
        <p:nvSpPr>
          <p:cNvPr id="3" name="Oval 2"/>
          <p:cNvSpPr/>
          <p:nvPr/>
        </p:nvSpPr>
        <p:spPr>
          <a:xfrm>
            <a:off x="4103650" y="2259106"/>
            <a:ext cx="624468" cy="624468"/>
          </a:xfrm>
          <a:prstGeom prst="ellipse">
            <a:avLst/>
          </a:prstGeom>
          <a:solidFill>
            <a:srgbClr val="00B050"/>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900000">
            <a:off x="3919505" y="2720898"/>
            <a:ext cx="680224" cy="1081668"/>
          </a:xfrm>
          <a:prstGeom prst="rect">
            <a:avLst/>
          </a:prstGeom>
          <a:solidFill>
            <a:srgbClr val="00B050"/>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rot="1800000">
            <a:off x="3598754" y="3487622"/>
            <a:ext cx="293582" cy="1132122"/>
          </a:xfrm>
          <a:prstGeom prst="rect">
            <a:avLst/>
          </a:prstGeom>
          <a:solidFill>
            <a:srgbClr val="00B050"/>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rot="20700000">
            <a:off x="3443248" y="4399191"/>
            <a:ext cx="288500" cy="801715"/>
          </a:xfrm>
          <a:prstGeom prst="rect">
            <a:avLst/>
          </a:prstGeom>
          <a:solidFill>
            <a:srgbClr val="00B050"/>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9800000">
            <a:off x="4456416" y="3587983"/>
            <a:ext cx="293582" cy="1014360"/>
          </a:xfrm>
          <a:prstGeom prst="rect">
            <a:avLst/>
          </a:prstGeom>
          <a:solidFill>
            <a:srgbClr val="00B050"/>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rot="20700000">
            <a:off x="4762896" y="4413163"/>
            <a:ext cx="288500" cy="723104"/>
          </a:xfrm>
          <a:prstGeom prst="rect">
            <a:avLst/>
          </a:prstGeom>
          <a:solidFill>
            <a:srgbClr val="00B050"/>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2700000">
            <a:off x="4604774" y="2803785"/>
            <a:ext cx="228651" cy="723104"/>
          </a:xfrm>
          <a:prstGeom prst="rect">
            <a:avLst/>
          </a:prstGeom>
          <a:solidFill>
            <a:srgbClr val="00B050"/>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2700000">
            <a:off x="3794666" y="2632813"/>
            <a:ext cx="228651" cy="723104"/>
          </a:xfrm>
          <a:prstGeom prst="rect">
            <a:avLst/>
          </a:prstGeom>
          <a:solidFill>
            <a:srgbClr val="00B050"/>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8900000">
            <a:off x="3404550" y="2586138"/>
            <a:ext cx="228651" cy="723104"/>
          </a:xfrm>
          <a:prstGeom prst="rect">
            <a:avLst/>
          </a:prstGeom>
          <a:solidFill>
            <a:srgbClr val="00B050"/>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4907146" y="2476252"/>
            <a:ext cx="1447145" cy="471439"/>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817530" y="3387628"/>
            <a:ext cx="1746683" cy="461665"/>
          </a:xfrm>
          <a:prstGeom prst="rect">
            <a:avLst/>
          </a:prstGeom>
          <a:noFill/>
        </p:spPr>
        <p:txBody>
          <a:bodyPr wrap="square" rtlCol="0">
            <a:spAutoFit/>
          </a:bodyPr>
          <a:lstStyle/>
          <a:p>
            <a:pPr algn="ctr"/>
            <a:r>
              <a:rPr lang="en-US" b="1" dirty="0">
                <a:solidFill>
                  <a:srgbClr val="00B050"/>
                </a:solidFill>
              </a:rPr>
              <a:t>Generator</a:t>
            </a:r>
          </a:p>
        </p:txBody>
      </p:sp>
      <p:grpSp>
        <p:nvGrpSpPr>
          <p:cNvPr id="4" name="Group 3"/>
          <p:cNvGrpSpPr/>
          <p:nvPr/>
        </p:nvGrpSpPr>
        <p:grpSpPr>
          <a:xfrm>
            <a:off x="4397616" y="2444032"/>
            <a:ext cx="5700678" cy="3030718"/>
            <a:chOff x="4397616" y="2444032"/>
            <a:chExt cx="5700678" cy="3030718"/>
          </a:xfrm>
        </p:grpSpPr>
        <p:sp>
          <p:nvSpPr>
            <p:cNvPr id="15" name="Oval 14"/>
            <p:cNvSpPr/>
            <p:nvPr/>
          </p:nvSpPr>
          <p:spPr>
            <a:xfrm>
              <a:off x="7072606" y="2444032"/>
              <a:ext cx="624468" cy="624468"/>
            </a:xfrm>
            <a:prstGeom prst="ellipse">
              <a:avLst/>
            </a:prstGeom>
            <a:solidFill>
              <a:srgbClr val="FF0000"/>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20700000" flipH="1">
              <a:off x="7200996" y="2961005"/>
              <a:ext cx="680224" cy="1081668"/>
            </a:xfrm>
            <a:prstGeom prst="rect">
              <a:avLst/>
            </a:prstGeom>
            <a:solidFill>
              <a:srgbClr val="FF0000"/>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2700000">
              <a:off x="6940959" y="3687099"/>
              <a:ext cx="293582" cy="1014360"/>
            </a:xfrm>
            <a:prstGeom prst="rect">
              <a:avLst/>
            </a:prstGeom>
            <a:solidFill>
              <a:srgbClr val="FF0000"/>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rot="20700000">
              <a:off x="6713983" y="4393401"/>
              <a:ext cx="288500" cy="723104"/>
            </a:xfrm>
            <a:prstGeom prst="rect">
              <a:avLst/>
            </a:prstGeom>
            <a:solidFill>
              <a:srgbClr val="FF0000"/>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rot="18900000">
              <a:off x="8348173" y="3597517"/>
              <a:ext cx="284541" cy="1877233"/>
            </a:xfrm>
            <a:prstGeom prst="rect">
              <a:avLst/>
            </a:prstGeom>
            <a:solidFill>
              <a:srgbClr val="FF0000"/>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7200000">
              <a:off x="8092992" y="2656708"/>
              <a:ext cx="197744" cy="1301221"/>
            </a:xfrm>
            <a:prstGeom prst="rect">
              <a:avLst/>
            </a:prstGeom>
            <a:solidFill>
              <a:srgbClr val="FF0000"/>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5400000">
              <a:off x="6418366" y="2479965"/>
              <a:ext cx="188252" cy="1370045"/>
            </a:xfrm>
            <a:prstGeom prst="rect">
              <a:avLst/>
            </a:prstGeom>
            <a:solidFill>
              <a:srgbClr val="FF0000"/>
            </a:solidFill>
            <a:ln w="19050">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flipH="1">
              <a:off x="4397616" y="3164987"/>
              <a:ext cx="1592043" cy="70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931404" y="2489219"/>
              <a:ext cx="2166890" cy="461665"/>
            </a:xfrm>
            <a:prstGeom prst="rect">
              <a:avLst/>
            </a:prstGeom>
            <a:noFill/>
          </p:spPr>
          <p:txBody>
            <a:bodyPr wrap="square" rtlCol="0">
              <a:spAutoFit/>
            </a:bodyPr>
            <a:lstStyle/>
            <a:p>
              <a:pPr algn="ctr"/>
              <a:r>
                <a:rPr lang="en-US" b="1" dirty="0">
                  <a:solidFill>
                    <a:srgbClr val="FF0000"/>
                  </a:solidFill>
                </a:rPr>
                <a:t>Discriminator</a:t>
              </a:r>
            </a:p>
          </p:txBody>
        </p:sp>
      </p:grpSp>
    </p:spTree>
    <p:extLst>
      <p:ext uri="{BB962C8B-B14F-4D97-AF65-F5344CB8AC3E}">
        <p14:creationId xmlns:p14="http://schemas.microsoft.com/office/powerpoint/2010/main" val="3724460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nvGraphicFramePr>
        <p:xfrm>
          <a:off x="2118876" y="1815804"/>
          <a:ext cx="2392740" cy="4267200"/>
        </p:xfrm>
        <a:graphic>
          <a:graphicData uri="http://schemas.openxmlformats.org/drawingml/2006/table">
            <a:tbl>
              <a:tblPr firstRow="1" bandRow="1">
                <a:tableStyleId>{5C22544A-7EE6-4342-B048-85BDC9FD1C3A}</a:tableStyleId>
              </a:tblPr>
              <a:tblGrid>
                <a:gridCol w="239274">
                  <a:extLst>
                    <a:ext uri="{9D8B030D-6E8A-4147-A177-3AD203B41FA5}">
                      <a16:colId xmlns:a16="http://schemas.microsoft.com/office/drawing/2014/main" val="2873769771"/>
                    </a:ext>
                  </a:extLst>
                </a:gridCol>
                <a:gridCol w="239274">
                  <a:extLst>
                    <a:ext uri="{9D8B030D-6E8A-4147-A177-3AD203B41FA5}">
                      <a16:colId xmlns:a16="http://schemas.microsoft.com/office/drawing/2014/main" val="100738442"/>
                    </a:ext>
                  </a:extLst>
                </a:gridCol>
                <a:gridCol w="239274">
                  <a:extLst>
                    <a:ext uri="{9D8B030D-6E8A-4147-A177-3AD203B41FA5}">
                      <a16:colId xmlns:a16="http://schemas.microsoft.com/office/drawing/2014/main" val="837028738"/>
                    </a:ext>
                  </a:extLst>
                </a:gridCol>
                <a:gridCol w="239274">
                  <a:extLst>
                    <a:ext uri="{9D8B030D-6E8A-4147-A177-3AD203B41FA5}">
                      <a16:colId xmlns:a16="http://schemas.microsoft.com/office/drawing/2014/main" val="4084932713"/>
                    </a:ext>
                  </a:extLst>
                </a:gridCol>
                <a:gridCol w="239274">
                  <a:extLst>
                    <a:ext uri="{9D8B030D-6E8A-4147-A177-3AD203B41FA5}">
                      <a16:colId xmlns:a16="http://schemas.microsoft.com/office/drawing/2014/main" val="845627303"/>
                    </a:ext>
                  </a:extLst>
                </a:gridCol>
                <a:gridCol w="239274">
                  <a:extLst>
                    <a:ext uri="{9D8B030D-6E8A-4147-A177-3AD203B41FA5}">
                      <a16:colId xmlns:a16="http://schemas.microsoft.com/office/drawing/2014/main" val="3196451559"/>
                    </a:ext>
                  </a:extLst>
                </a:gridCol>
                <a:gridCol w="239274">
                  <a:extLst>
                    <a:ext uri="{9D8B030D-6E8A-4147-A177-3AD203B41FA5}">
                      <a16:colId xmlns:a16="http://schemas.microsoft.com/office/drawing/2014/main" val="2058954107"/>
                    </a:ext>
                  </a:extLst>
                </a:gridCol>
                <a:gridCol w="239274">
                  <a:extLst>
                    <a:ext uri="{9D8B030D-6E8A-4147-A177-3AD203B41FA5}">
                      <a16:colId xmlns:a16="http://schemas.microsoft.com/office/drawing/2014/main" val="2891348184"/>
                    </a:ext>
                  </a:extLst>
                </a:gridCol>
                <a:gridCol w="239274">
                  <a:extLst>
                    <a:ext uri="{9D8B030D-6E8A-4147-A177-3AD203B41FA5}">
                      <a16:colId xmlns:a16="http://schemas.microsoft.com/office/drawing/2014/main" val="3391922631"/>
                    </a:ext>
                  </a:extLst>
                </a:gridCol>
                <a:gridCol w="239274">
                  <a:extLst>
                    <a:ext uri="{9D8B030D-6E8A-4147-A177-3AD203B41FA5}">
                      <a16:colId xmlns:a16="http://schemas.microsoft.com/office/drawing/2014/main" val="2031740237"/>
                    </a:ext>
                  </a:extLst>
                </a:gridCol>
              </a:tblGrid>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47997588"/>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38314374"/>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45786288"/>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38390080"/>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915074320"/>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95716225"/>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80188071"/>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13091901"/>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14583772"/>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62410909"/>
                  </a:ext>
                </a:extLst>
              </a:tr>
              <a:tr h="195229">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98012472"/>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39153466"/>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853933337"/>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10709861"/>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46559218"/>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5103958"/>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1670516071"/>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1816647663"/>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3022869063"/>
                  </a:ext>
                </a:extLst>
              </a:tr>
              <a:tr h="195229">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endParaRPr lang="en-US" sz="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tc>
                  <a:txBody>
                    <a:bodyPr/>
                    <a:lstStyle/>
                    <a:p>
                      <a:endParaRPr lang="en-US" sz="800" dirty="0">
                        <a:solidFill>
                          <a:srgbClr val="0000FF"/>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FF"/>
                    </a:solidFill>
                  </a:tcPr>
                </a:tc>
                <a:extLst>
                  <a:ext uri="{0D108BD9-81ED-4DB2-BD59-A6C34878D82A}">
                    <a16:rowId xmlns:a16="http://schemas.microsoft.com/office/drawing/2014/main" val="2937641531"/>
                  </a:ext>
                </a:extLst>
              </a:tr>
            </a:tbl>
          </a:graphicData>
        </a:graphic>
      </p:graphicFrame>
      <p:sp>
        <p:nvSpPr>
          <p:cNvPr id="2" name="Title 1"/>
          <p:cNvSpPr>
            <a:spLocks noGrp="1"/>
          </p:cNvSpPr>
          <p:nvPr>
            <p:ph type="title"/>
          </p:nvPr>
        </p:nvSpPr>
        <p:spPr>
          <a:xfrm>
            <a:off x="0" y="0"/>
            <a:ext cx="12192000" cy="1069675"/>
          </a:xfrm>
        </p:spPr>
        <p:txBody>
          <a:bodyPr/>
          <a:lstStyle/>
          <a:p>
            <a:r>
              <a:rPr lang="en-US" sz="4400" dirty="0"/>
              <a:t>Adversarial Learning</a:t>
            </a:r>
          </a:p>
        </p:txBody>
      </p:sp>
      <p:cxnSp>
        <p:nvCxnSpPr>
          <p:cNvPr id="9" name="Straight Arrow Connector 8"/>
          <p:cNvCxnSpPr/>
          <p:nvPr/>
        </p:nvCxnSpPr>
        <p:spPr>
          <a:xfrm>
            <a:off x="2118876" y="6071497"/>
            <a:ext cx="286397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120313" y="1551256"/>
            <a:ext cx="0" cy="45202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118877" y="6083696"/>
            <a:ext cx="2392739" cy="369332"/>
          </a:xfrm>
          <a:prstGeom prst="rect">
            <a:avLst/>
          </a:prstGeom>
          <a:noFill/>
        </p:spPr>
        <p:txBody>
          <a:bodyPr wrap="square" rtlCol="0">
            <a:spAutoFit/>
          </a:bodyPr>
          <a:lstStyle/>
          <a:p>
            <a:pPr algn="ctr"/>
            <a:r>
              <a:rPr lang="en-US" sz="1800" b="1" dirty="0"/>
              <a:t>Data</a:t>
            </a:r>
          </a:p>
        </p:txBody>
      </p:sp>
      <p:sp>
        <p:nvSpPr>
          <p:cNvPr id="14" name="TextBox 13"/>
          <p:cNvSpPr txBox="1"/>
          <p:nvPr/>
        </p:nvSpPr>
        <p:spPr>
          <a:xfrm rot="16200000">
            <a:off x="-10969" y="3963141"/>
            <a:ext cx="3847382" cy="369332"/>
          </a:xfrm>
          <a:prstGeom prst="rect">
            <a:avLst/>
          </a:prstGeom>
          <a:noFill/>
        </p:spPr>
        <p:txBody>
          <a:bodyPr wrap="square" rtlCol="0">
            <a:spAutoFit/>
          </a:bodyPr>
          <a:lstStyle/>
          <a:p>
            <a:pPr algn="r"/>
            <a:r>
              <a:rPr lang="en-US" sz="1800" b="1" dirty="0"/>
              <a:t>Frequency</a:t>
            </a:r>
          </a:p>
        </p:txBody>
      </p:sp>
      <p:sp>
        <p:nvSpPr>
          <p:cNvPr id="27" name="TextBox 26"/>
          <p:cNvSpPr txBox="1"/>
          <p:nvPr/>
        </p:nvSpPr>
        <p:spPr>
          <a:xfrm>
            <a:off x="1619988" y="1661570"/>
            <a:ext cx="498888" cy="307777"/>
          </a:xfrm>
          <a:prstGeom prst="rect">
            <a:avLst/>
          </a:prstGeom>
          <a:noFill/>
        </p:spPr>
        <p:txBody>
          <a:bodyPr wrap="square" rtlCol="0">
            <a:spAutoFit/>
          </a:bodyPr>
          <a:lstStyle/>
          <a:p>
            <a:pPr algn="ctr"/>
            <a:r>
              <a:rPr lang="en-US" sz="1400" i="1" dirty="0"/>
              <a:t>1.0</a:t>
            </a:r>
          </a:p>
        </p:txBody>
      </p:sp>
      <p:sp>
        <p:nvSpPr>
          <p:cNvPr id="45" name="TextBox 44"/>
          <p:cNvSpPr txBox="1"/>
          <p:nvPr/>
        </p:nvSpPr>
        <p:spPr>
          <a:xfrm>
            <a:off x="1607597" y="3776771"/>
            <a:ext cx="498888" cy="307777"/>
          </a:xfrm>
          <a:prstGeom prst="rect">
            <a:avLst/>
          </a:prstGeom>
          <a:noFill/>
        </p:spPr>
        <p:txBody>
          <a:bodyPr wrap="square" rtlCol="0">
            <a:spAutoFit/>
          </a:bodyPr>
          <a:lstStyle/>
          <a:p>
            <a:pPr algn="ctr"/>
            <a:r>
              <a:rPr lang="en-US" sz="1400" i="1" dirty="0"/>
              <a:t>0.5</a:t>
            </a:r>
          </a:p>
        </p:txBody>
      </p:sp>
      <p:sp>
        <p:nvSpPr>
          <p:cNvPr id="47" name="TextBox 46"/>
          <p:cNvSpPr txBox="1"/>
          <p:nvPr/>
        </p:nvSpPr>
        <p:spPr>
          <a:xfrm>
            <a:off x="4511616" y="5119567"/>
            <a:ext cx="1746683" cy="923330"/>
          </a:xfrm>
          <a:prstGeom prst="rect">
            <a:avLst/>
          </a:prstGeom>
          <a:noFill/>
        </p:spPr>
        <p:txBody>
          <a:bodyPr wrap="square" rtlCol="0">
            <a:spAutoFit/>
          </a:bodyPr>
          <a:lstStyle/>
          <a:p>
            <a:pPr algn="ctr"/>
            <a:r>
              <a:rPr lang="en-US" sz="1800" b="1" dirty="0">
                <a:solidFill>
                  <a:srgbClr val="0000FF"/>
                </a:solidFill>
              </a:rPr>
              <a:t>Data/</a:t>
            </a:r>
          </a:p>
          <a:p>
            <a:pPr algn="ctr"/>
            <a:r>
              <a:rPr lang="en-US" sz="1800" b="1" dirty="0">
                <a:solidFill>
                  <a:srgbClr val="0000FF"/>
                </a:solidFill>
              </a:rPr>
              <a:t>Target/Real Distribution</a:t>
            </a:r>
          </a:p>
        </p:txBody>
      </p:sp>
      <p:sp>
        <p:nvSpPr>
          <p:cNvPr id="48" name="TextBox 47"/>
          <p:cNvSpPr txBox="1"/>
          <p:nvPr/>
        </p:nvSpPr>
        <p:spPr>
          <a:xfrm>
            <a:off x="310067" y="4208146"/>
            <a:ext cx="1746683" cy="923330"/>
          </a:xfrm>
          <a:prstGeom prst="rect">
            <a:avLst/>
          </a:prstGeom>
          <a:noFill/>
        </p:spPr>
        <p:txBody>
          <a:bodyPr wrap="square" rtlCol="0">
            <a:spAutoFit/>
          </a:bodyPr>
          <a:lstStyle/>
          <a:p>
            <a:pPr algn="ctr"/>
            <a:r>
              <a:rPr lang="en-US" sz="1800" b="1" dirty="0">
                <a:solidFill>
                  <a:srgbClr val="00B050"/>
                </a:solidFill>
              </a:rPr>
              <a:t>Synthetic/</a:t>
            </a:r>
          </a:p>
          <a:p>
            <a:pPr algn="ctr"/>
            <a:r>
              <a:rPr lang="en-US" sz="1800" b="1" dirty="0">
                <a:solidFill>
                  <a:srgbClr val="00B050"/>
                </a:solidFill>
              </a:rPr>
              <a:t>Source/Fake Distribution</a:t>
            </a:r>
          </a:p>
        </p:txBody>
      </p:sp>
      <p:pic>
        <p:nvPicPr>
          <p:cNvPr id="40964" name="Picture 4" descr="Image result for women man face distributions manifol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1199" y="2527840"/>
            <a:ext cx="4329641" cy="2805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191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Optimal Discriminator</a:t>
            </a:r>
          </a:p>
        </p:txBody>
      </p:sp>
      <p:pic>
        <p:nvPicPr>
          <p:cNvPr id="39938" name="Picture 2" descr="Image result for overlapped gaussi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671" y="2260120"/>
            <a:ext cx="5419725" cy="38195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TextBox 9"/>
              <p:cNvSpPr txBox="1"/>
              <p:nvPr/>
            </p:nvSpPr>
            <p:spPr>
              <a:xfrm>
                <a:off x="6494535" y="2738225"/>
                <a:ext cx="4123886" cy="524374"/>
              </a:xfrm>
              <a:prstGeom prst="rect">
                <a:avLst/>
              </a:prstGeom>
              <a:noFill/>
            </p:spPr>
            <p:txBody>
              <a:bodyPr wrap="none" lIns="0" tIns="0" rIns="0" bIns="0" rtlCol="0">
                <a:spAutoFit/>
              </a:bodyPr>
              <a:lstStyle/>
              <a:p>
                <a:r>
                  <a:rPr lang="en-US" dirty="0"/>
                  <a:t>Optimal Discriminator </a:t>
                </a:r>
                <a14:m>
                  <m:oMath xmlns:m="http://schemas.openxmlformats.org/officeDocument/2006/math">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𝑃</m:t>
                        </m:r>
                        <m:r>
                          <a:rPr lang="en-US" b="0" i="1" baseline="-25000" smtClean="0">
                            <a:latin typeface="Cambria Math" panose="02040503050406030204" pitchFamily="18" charset="0"/>
                          </a:rPr>
                          <m:t>1</m:t>
                        </m:r>
                      </m:num>
                      <m:den>
                        <m:r>
                          <a:rPr lang="en-US" i="1">
                            <a:latin typeface="Cambria Math" panose="02040503050406030204" pitchFamily="18" charset="0"/>
                          </a:rPr>
                          <m:t>𝑃</m:t>
                        </m:r>
                        <m:r>
                          <a:rPr lang="en-US" i="1" baseline="-25000">
                            <a:latin typeface="Cambria Math" panose="02040503050406030204" pitchFamily="18" charset="0"/>
                          </a:rPr>
                          <m:t>1</m:t>
                        </m:r>
                        <m:r>
                          <a:rPr lang="en-US" b="0" i="1" smtClean="0">
                            <a:latin typeface="Cambria Math" panose="02040503050406030204" pitchFamily="18" charset="0"/>
                          </a:rPr>
                          <m:t>+</m:t>
                        </m:r>
                        <m:r>
                          <a:rPr lang="en-US" i="1">
                            <a:latin typeface="Cambria Math" panose="02040503050406030204" pitchFamily="18" charset="0"/>
                          </a:rPr>
                          <m:t>𝑃</m:t>
                        </m:r>
                        <m:r>
                          <a:rPr lang="en-US" b="0" i="1" baseline="-25000" smtClean="0">
                            <a:latin typeface="Cambria Math" panose="02040503050406030204" pitchFamily="18" charset="0"/>
                          </a:rPr>
                          <m:t>2</m:t>
                        </m:r>
                      </m:den>
                    </m:f>
                  </m:oMath>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6494535" y="2738225"/>
                <a:ext cx="4123886" cy="524374"/>
              </a:xfrm>
              <a:prstGeom prst="rect">
                <a:avLst/>
              </a:prstGeom>
              <a:blipFill>
                <a:blip r:embed="rId3"/>
                <a:stretch>
                  <a:fillRect l="-4431" t="-3488" b="-19767"/>
                </a:stretch>
              </a:blipFill>
            </p:spPr>
            <p:txBody>
              <a:bodyPr/>
              <a:lstStyle/>
              <a:p>
                <a:r>
                  <a:rPr lang="en-US">
                    <a:noFill/>
                  </a:rPr>
                  <a:t> </a:t>
                </a:r>
              </a:p>
            </p:txBody>
          </p:sp>
        </mc:Fallback>
      </mc:AlternateContent>
      <p:sp>
        <p:nvSpPr>
          <p:cNvPr id="12" name="TextBox 11"/>
          <p:cNvSpPr txBox="1"/>
          <p:nvPr/>
        </p:nvSpPr>
        <p:spPr>
          <a:xfrm>
            <a:off x="1832214" y="3722964"/>
            <a:ext cx="318998" cy="369332"/>
          </a:xfrm>
          <a:prstGeom prst="rect">
            <a:avLst/>
          </a:prstGeom>
          <a:noFill/>
        </p:spPr>
        <p:txBody>
          <a:bodyPr wrap="none" lIns="0" tIns="0" rIns="0" bIns="0" rtlCol="0">
            <a:spAutoFit/>
          </a:bodyPr>
          <a:lstStyle/>
          <a:p>
            <a:r>
              <a:rPr lang="en-US" dirty="0"/>
              <a:t>P</a:t>
            </a:r>
            <a:r>
              <a:rPr lang="en-US" baseline="-25000" dirty="0"/>
              <a:t>1</a:t>
            </a:r>
          </a:p>
        </p:txBody>
      </p:sp>
      <p:sp>
        <p:nvSpPr>
          <p:cNvPr id="13" name="TextBox 12"/>
          <p:cNvSpPr txBox="1"/>
          <p:nvPr/>
        </p:nvSpPr>
        <p:spPr>
          <a:xfrm>
            <a:off x="4693309" y="3722964"/>
            <a:ext cx="318998" cy="369332"/>
          </a:xfrm>
          <a:prstGeom prst="rect">
            <a:avLst/>
          </a:prstGeom>
          <a:noFill/>
        </p:spPr>
        <p:txBody>
          <a:bodyPr wrap="none" lIns="0" tIns="0" rIns="0" bIns="0" rtlCol="0">
            <a:spAutoFit/>
          </a:bodyPr>
          <a:lstStyle/>
          <a:p>
            <a:r>
              <a:rPr lang="en-US" dirty="0"/>
              <a:t>P</a:t>
            </a:r>
            <a:r>
              <a:rPr lang="en-US" baseline="-25000" dirty="0"/>
              <a:t>2</a:t>
            </a:r>
          </a:p>
        </p:txBody>
      </p:sp>
      <p:sp>
        <p:nvSpPr>
          <p:cNvPr id="11" name="TextBox 10"/>
          <p:cNvSpPr txBox="1"/>
          <p:nvPr/>
        </p:nvSpPr>
        <p:spPr>
          <a:xfrm>
            <a:off x="6459512" y="3722964"/>
            <a:ext cx="4615961" cy="1938992"/>
          </a:xfrm>
          <a:prstGeom prst="rect">
            <a:avLst/>
          </a:prstGeom>
          <a:noFill/>
        </p:spPr>
        <p:txBody>
          <a:bodyPr wrap="square" rtlCol="0">
            <a:spAutoFit/>
          </a:bodyPr>
          <a:lstStyle/>
          <a:p>
            <a:r>
              <a:rPr lang="en-US" dirty="0"/>
              <a:t>For a new datum, if discriminator function is greater than 0.5, the datum should belong to Class 1 (blue); otherwise, it comes more likely from Class 2 (green)</a:t>
            </a:r>
          </a:p>
        </p:txBody>
      </p:sp>
      <p:cxnSp>
        <p:nvCxnSpPr>
          <p:cNvPr id="4" name="Straight Connector 3"/>
          <p:cNvCxnSpPr/>
          <p:nvPr/>
        </p:nvCxnSpPr>
        <p:spPr>
          <a:xfrm flipV="1">
            <a:off x="3333750" y="2342230"/>
            <a:ext cx="0" cy="3526091"/>
          </a:xfrm>
          <a:prstGeom prst="line">
            <a:avLst/>
          </a:prstGeom>
          <a:ln w="38100">
            <a:solidFill>
              <a:srgbClr val="FF0000"/>
            </a:solidFill>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750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Optimal Generator</a:t>
            </a:r>
          </a:p>
        </p:txBody>
      </p:sp>
      <p:pic>
        <p:nvPicPr>
          <p:cNvPr id="8" name="Picture 7"/>
          <p:cNvPicPr>
            <a:picLocks noChangeAspect="1"/>
          </p:cNvPicPr>
          <p:nvPr/>
        </p:nvPicPr>
        <p:blipFill>
          <a:blip r:embed="rId2"/>
          <a:stretch>
            <a:fillRect/>
          </a:stretch>
        </p:blipFill>
        <p:spPr>
          <a:xfrm>
            <a:off x="943841" y="1655327"/>
            <a:ext cx="10304318" cy="4274442"/>
          </a:xfrm>
          <a:prstGeom prst="rect">
            <a:avLst/>
          </a:prstGeom>
        </p:spPr>
      </p:pic>
      <p:sp>
        <p:nvSpPr>
          <p:cNvPr id="9" name="Rectangle 8"/>
          <p:cNvSpPr/>
          <p:nvPr/>
        </p:nvSpPr>
        <p:spPr>
          <a:xfrm>
            <a:off x="2987614" y="6158632"/>
            <a:ext cx="8908211" cy="307777"/>
          </a:xfrm>
          <a:prstGeom prst="rect">
            <a:avLst/>
          </a:prstGeom>
        </p:spPr>
        <p:txBody>
          <a:bodyPr wrap="square">
            <a:spAutoFit/>
          </a:bodyPr>
          <a:lstStyle/>
          <a:p>
            <a:pPr algn="r"/>
            <a:r>
              <a:rPr lang="en-US" sz="1400" dirty="0">
                <a:hlinkClick r:id="rId3"/>
              </a:rPr>
              <a:t>https://towardsdatascience.com/understanding-generative-adversarial-networks-gans-cd6e4651a29</a:t>
            </a:r>
            <a:endParaRPr lang="en-US" sz="1400" dirty="0"/>
          </a:p>
        </p:txBody>
      </p:sp>
      <p:sp>
        <p:nvSpPr>
          <p:cNvPr id="5" name="TextBox 4"/>
          <p:cNvSpPr txBox="1"/>
          <p:nvPr/>
        </p:nvSpPr>
        <p:spPr>
          <a:xfrm>
            <a:off x="7234742" y="1655327"/>
            <a:ext cx="1746683" cy="461665"/>
          </a:xfrm>
          <a:prstGeom prst="rect">
            <a:avLst/>
          </a:prstGeom>
          <a:noFill/>
        </p:spPr>
        <p:txBody>
          <a:bodyPr wrap="square" rtlCol="0">
            <a:spAutoFit/>
          </a:bodyPr>
          <a:lstStyle/>
          <a:p>
            <a:pPr algn="ctr"/>
            <a:r>
              <a:rPr lang="en-US" b="1" dirty="0"/>
              <a:t>p</a:t>
            </a:r>
            <a:r>
              <a:rPr lang="en-US" b="1" baseline="-25000" dirty="0"/>
              <a:t>1</a:t>
            </a:r>
          </a:p>
        </p:txBody>
      </p:sp>
      <p:sp>
        <p:nvSpPr>
          <p:cNvPr id="6" name="TextBox 5"/>
          <p:cNvSpPr txBox="1"/>
          <p:nvPr/>
        </p:nvSpPr>
        <p:spPr>
          <a:xfrm>
            <a:off x="8981425" y="4369952"/>
            <a:ext cx="1746683" cy="461665"/>
          </a:xfrm>
          <a:prstGeom prst="rect">
            <a:avLst/>
          </a:prstGeom>
          <a:noFill/>
        </p:spPr>
        <p:txBody>
          <a:bodyPr wrap="square" rtlCol="0">
            <a:spAutoFit/>
          </a:bodyPr>
          <a:lstStyle/>
          <a:p>
            <a:pPr algn="ctr"/>
            <a:r>
              <a:rPr lang="en-US" b="1" dirty="0"/>
              <a:t>p</a:t>
            </a:r>
            <a:r>
              <a:rPr lang="en-US" b="1" baseline="-25000" dirty="0"/>
              <a:t>2</a:t>
            </a:r>
          </a:p>
        </p:txBody>
      </p:sp>
      <p:sp>
        <p:nvSpPr>
          <p:cNvPr id="3" name="Down Arrow 2"/>
          <p:cNvSpPr/>
          <p:nvPr/>
        </p:nvSpPr>
        <p:spPr>
          <a:xfrm>
            <a:off x="6667500" y="2345855"/>
            <a:ext cx="662492" cy="12001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21300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E037D29BF67744493AC767626542B74" ma:contentTypeVersion="8" ma:contentTypeDescription="Create a new document." ma:contentTypeScope="" ma:versionID="9fba13bb70f6fdc0d8881ca83cca6939">
  <xsd:schema xmlns:xsd="http://www.w3.org/2001/XMLSchema" xmlns:xs="http://www.w3.org/2001/XMLSchema" xmlns:p="http://schemas.microsoft.com/office/2006/metadata/properties" xmlns:ns3="e5cbae32-1e56-4ed1-98f0-920e58778960" targetNamespace="http://schemas.microsoft.com/office/2006/metadata/properties" ma:root="true" ma:fieldsID="e0701a60e0df51587e5e07234ec8de35" ns3:_="">
    <xsd:import namespace="e5cbae32-1e56-4ed1-98f0-920e5877896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cbae32-1e56-4ed1-98f0-920e587789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B10355-A441-4EDA-B44D-7727BD6250AA}">
  <ds:schemaRefs>
    <ds:schemaRef ds:uri="http://schemas.microsoft.com/sharepoint/v3/contenttype/forms"/>
  </ds:schemaRefs>
</ds:datastoreItem>
</file>

<file path=customXml/itemProps2.xml><?xml version="1.0" encoding="utf-8"?>
<ds:datastoreItem xmlns:ds="http://schemas.openxmlformats.org/officeDocument/2006/customXml" ds:itemID="{87E0D81F-FD3B-4692-82F9-CF66C76BDE22}">
  <ds:schemaRefs>
    <ds:schemaRef ds:uri="http://schemas.openxmlformats.org/package/2006/metadata/core-properties"/>
    <ds:schemaRef ds:uri="http://purl.org/dc/elements/1.1/"/>
    <ds:schemaRef ds:uri="http://purl.org/dc/terms/"/>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e5cbae32-1e56-4ed1-98f0-920e58778960"/>
    <ds:schemaRef ds:uri="http://purl.org/dc/dcmitype/"/>
  </ds:schemaRefs>
</ds:datastoreItem>
</file>

<file path=customXml/itemProps3.xml><?xml version="1.0" encoding="utf-8"?>
<ds:datastoreItem xmlns:ds="http://schemas.openxmlformats.org/officeDocument/2006/customXml" ds:itemID="{6538D22B-7418-4B83-9BEF-05CEE3E2AF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cbae32-1e56-4ed1-98f0-920e587789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20429</TotalTime>
  <Words>1696</Words>
  <Application>Microsoft Office PowerPoint</Application>
  <PresentationFormat>Widescreen</PresentationFormat>
  <Paragraphs>314</Paragraphs>
  <Slides>47</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Cambria Math</vt:lpstr>
      <vt:lpstr>Corbel</vt:lpstr>
      <vt:lpstr>Wingdings</vt:lpstr>
      <vt:lpstr>Wingdings 2</vt:lpstr>
      <vt:lpstr>Metro</vt:lpstr>
      <vt:lpstr>PowerPoint Presentation</vt:lpstr>
      <vt:lpstr>MI Schedule for F21</vt:lpstr>
      <vt:lpstr>Generative Adversarial Network (GAN) Idea</vt:lpstr>
      <vt:lpstr>GAN Workflow</vt:lpstr>
      <vt:lpstr>GAN Training</vt:lpstr>
      <vt:lpstr>One-dimensional Example</vt:lpstr>
      <vt:lpstr>Adversarial Learning</vt:lpstr>
      <vt:lpstr>Optimal Discriminator</vt:lpstr>
      <vt:lpstr>Optimal Generator</vt:lpstr>
      <vt:lpstr>Initial Interplay</vt:lpstr>
      <vt:lpstr>Further Improvement</vt:lpstr>
      <vt:lpstr>Homework</vt:lpstr>
      <vt:lpstr>Outline</vt:lpstr>
      <vt:lpstr>Hornik’s Work</vt:lpstr>
      <vt:lpstr>Universal Approximation</vt:lpstr>
      <vt:lpstr>PowerPoint Presentation</vt:lpstr>
      <vt:lpstr>Illustrative Example</vt:lpstr>
      <vt:lpstr>Approximation via Summation</vt:lpstr>
      <vt:lpstr>Approximation as Limit</vt:lpstr>
      <vt:lpstr>Approximation with Width</vt:lpstr>
      <vt:lpstr>Logic Gates via Neural Network</vt:lpstr>
      <vt:lpstr>New Type of Neurons</vt:lpstr>
      <vt:lpstr>Boolean Logic Gates &amp; More Possibilities</vt:lpstr>
      <vt:lpstr>XOR Gate as Example of Logic Operations</vt:lpstr>
      <vt:lpstr>Research Question &amp; De Morgan Law</vt:lpstr>
      <vt:lpstr>Quasi-Duality / Equivalence of Width &amp; Depth</vt:lpstr>
      <vt:lpstr>PowerPoint Presentation</vt:lpstr>
      <vt:lpstr>Deep Fuzzy System</vt:lpstr>
      <vt:lpstr>Fuzzy Logic Interpretation</vt:lpstr>
      <vt:lpstr>Software Engineering Principles</vt:lpstr>
      <vt:lpstr>Outline</vt:lpstr>
      <vt:lpstr>PowerPoint Presentation</vt:lpstr>
      <vt:lpstr>Feed Forward 1-layer Network for 10 Classes</vt:lpstr>
      <vt:lpstr>Single Layer Operation</vt:lpstr>
      <vt:lpstr>Derivation of Softmax Function (Understood?)</vt:lpstr>
      <vt:lpstr>Derivation of Softmax Function</vt:lpstr>
      <vt:lpstr>TensorFlow Implementation</vt:lpstr>
      <vt:lpstr>Loss Functions: MSE or KL Distance</vt:lpstr>
      <vt:lpstr>Performance with Single Layer</vt:lpstr>
      <vt:lpstr>Fully-connected 5 Layers</vt:lpstr>
      <vt:lpstr>Accelerating with ReLU</vt:lpstr>
      <vt:lpstr>Random Dropout &amp; Adaptive Rate</vt:lpstr>
      <vt:lpstr>Pooling Strategy (Still Remember?)</vt:lpstr>
      <vt:lpstr>Jump into the CNN World</vt:lpstr>
      <vt:lpstr>Comments on CNNs</vt:lpstr>
      <vt:lpstr>Great Performance Easily!</vt:lpstr>
      <vt:lpstr>Homework</vt:lpstr>
    </vt:vector>
  </TitlesOfParts>
  <Company>Virginia Tech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VT PowerPoint Template2</dc:title>
  <dc:creator>David Stanley</dc:creator>
  <cp:lastModifiedBy>Wang, Ge</cp:lastModifiedBy>
  <cp:revision>3076</cp:revision>
  <cp:lastPrinted>2012-03-08T21:40:16Z</cp:lastPrinted>
  <dcterms:created xsi:type="dcterms:W3CDTF">2006-10-23T16:36:06Z</dcterms:created>
  <dcterms:modified xsi:type="dcterms:W3CDTF">2021-09-17T11:29:14Z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0x010100AE037D29BF67744493AC767626542B74</vt:lpwstr>
  </property>
</Properties>
</file>