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1214" r:id="rId5"/>
    <p:sldId id="1581" r:id="rId6"/>
    <p:sldId id="1766" r:id="rId7"/>
    <p:sldId id="1501" r:id="rId8"/>
    <p:sldId id="1440" r:id="rId9"/>
    <p:sldId id="1767" r:id="rId10"/>
    <p:sldId id="1768" r:id="rId11"/>
    <p:sldId id="1674" r:id="rId12"/>
    <p:sldId id="1675" r:id="rId13"/>
    <p:sldId id="1676" r:id="rId14"/>
    <p:sldId id="1763" r:id="rId15"/>
    <p:sldId id="1741" r:id="rId16"/>
    <p:sldId id="1711" r:id="rId17"/>
    <p:sldId id="1754" r:id="rId18"/>
    <p:sldId id="1755" r:id="rId19"/>
    <p:sldId id="1764" r:id="rId20"/>
    <p:sldId id="1752" r:id="rId21"/>
    <p:sldId id="1759" r:id="rId22"/>
    <p:sldId id="1751" r:id="rId23"/>
    <p:sldId id="1725" r:id="rId24"/>
    <p:sldId id="1727" r:id="rId25"/>
    <p:sldId id="1618" r:id="rId26"/>
    <p:sldId id="1739" r:id="rId27"/>
    <p:sldId id="1633" r:id="rId28"/>
    <p:sldId id="1635" r:id="rId29"/>
    <p:sldId id="1765" r:id="rId30"/>
    <p:sldId id="1620" r:id="rId31"/>
    <p:sldId id="1740" r:id="rId32"/>
    <p:sldId id="1750" r:id="rId33"/>
    <p:sldId id="1769" r:id="rId34"/>
    <p:sldId id="1623" r:id="rId35"/>
    <p:sldId id="1753" r:id="rId36"/>
    <p:sldId id="1622" r:id="rId37"/>
    <p:sldId id="1742" r:id="rId38"/>
    <p:sldId id="1745" r:id="rId39"/>
    <p:sldId id="1743" r:id="rId40"/>
    <p:sldId id="1744" r:id="rId41"/>
    <p:sldId id="1746" r:id="rId42"/>
    <p:sldId id="1747" r:id="rId43"/>
    <p:sldId id="1719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9900FF"/>
    <a:srgbClr val="33CC33"/>
    <a:srgbClr val="CC0000"/>
    <a:srgbClr val="FF9900"/>
    <a:srgbClr val="003366"/>
    <a:srgbClr val="CCFFFF"/>
    <a:srgbClr val="C5F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7216" autoAdjust="0"/>
  </p:normalViewPr>
  <p:slideViewPr>
    <p:cSldViewPr snapToGrid="0">
      <p:cViewPr varScale="1">
        <p:scale>
          <a:sx n="59" d="100"/>
          <a:sy n="59" d="100"/>
        </p:scale>
        <p:origin x="33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04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since Professor Wang has a conference today</a:t>
            </a:r>
            <a:r>
              <a:rPr lang="en-US" baseline="0" dirty="0"/>
              <a:t> out of town</a:t>
            </a:r>
            <a:r>
              <a:rPr lang="en-US" dirty="0"/>
              <a:t>, I will give this hands-on introduction</a:t>
            </a:r>
            <a:r>
              <a:rPr lang="en-US" baseline="0" dirty="0"/>
              <a:t> based on this PPT we prepared together. As he mentioned last time,</a:t>
            </a:r>
            <a:r>
              <a:rPr lang="en-US" dirty="0"/>
              <a:t> we will have deep learning final projects by the end of the semester. Tentatively, we will have five lectures on deep learning hands-on,</a:t>
            </a:r>
            <a:r>
              <a:rPr lang="en-US" baseline="0" dirty="0"/>
              <a:t> including this one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9/13/2021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1088/2632-2153/ab869f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blog/products/gcp/learn-tensorflow-and-deep-learning-without-a-ph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illwolf.io/2017/04/19/deriving-the-softmax-from-first-principl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angg6\Downloads\Breast_cancer_screening_using_convolutional_neural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142606/receptive-field-of-neurons-in-lene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tiff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tiff"/><Relationship Id="rId4" Type="http://schemas.openxmlformats.org/officeDocument/2006/relationships/image" Target="../media/image45.tiff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basic_features_overview.ipynb" TargetMode="External"/><Relationship Id="rId2" Type="http://schemas.openxmlformats.org/officeDocument/2006/relationships/hyperlink" Target="https://www.dropbox.com/home/MIMI-F2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dnuggets.com/2017/11/infogan-generative-adversarial-networks-part3.html" TargetMode="Externa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understanding-generative-adversarial-networks-gans-cd6e4651a29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-1D-wHOn1Z_WZTx2p-WEZC01_vEivzlv?usp=sharing" TargetMode="External"/><Relationship Id="rId2" Type="http://schemas.openxmlformats.org/officeDocument/2006/relationships/hyperlink" Target="https://drive.google.com/drive/folders/17k_O0SEuI_JGKLv5PCbffYiV0Nvp_y5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ertjanvandenburg.com/blog/autoencod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Network Architectures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0AD644-341E-4460-9A8F-40A4D610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36"/>
            <a:ext cx="12192000" cy="6797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E4C20A-559D-408C-A576-13BE482A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13" y="3678497"/>
            <a:ext cx="6882066" cy="28880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45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29" y="2559049"/>
            <a:ext cx="7275445" cy="2822576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Overall Idea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/>
              <a:t>Basic Forms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	Softmax, Feedforward, CNN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/>
              <a:t>More Advanced Designs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	AE, U-Net, ResNet, GAN</a:t>
            </a:r>
          </a:p>
        </p:txBody>
      </p:sp>
    </p:spTree>
    <p:extLst>
      <p:ext uri="{BB962C8B-B14F-4D97-AF65-F5344CB8AC3E}">
        <p14:creationId xmlns:p14="http://schemas.microsoft.com/office/powerpoint/2010/main" val="104574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05465" y="2569043"/>
            <a:ext cx="4011252" cy="3074885"/>
            <a:chOff x="421059" y="2300874"/>
            <a:chExt cx="4853615" cy="3720610"/>
          </a:xfrm>
        </p:grpSpPr>
        <p:pic>
          <p:nvPicPr>
            <p:cNvPr id="1026" name="Picture 2" descr="The Dream of Neural Networks. What's behind those crazy pictures and… | by  Unsupervised Blog | Balabit Unsupervised | 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9" y="2300874"/>
              <a:ext cx="4853615" cy="291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667507" y="4687105"/>
              <a:ext cx="813095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00B050"/>
                  </a:solidFill>
                </a:rPr>
                <a:t>Data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973265" y="4687105"/>
              <a:ext cx="1061367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FF0000"/>
                  </a:solidFill>
                </a:rPr>
                <a:t>Output</a:t>
              </a:r>
            </a:p>
          </p:txBody>
        </p:sp>
        <p:cxnSp>
          <p:nvCxnSpPr>
            <p:cNvPr id="21" name="Curved Connector 20"/>
            <p:cNvCxnSpPr>
              <a:stCxn id="20" idx="2"/>
              <a:endCxn id="19" idx="2"/>
            </p:cNvCxnSpPr>
            <p:nvPr/>
          </p:nvCxnSpPr>
          <p:spPr bwMode="auto">
            <a:xfrm rot="5400000">
              <a:off x="2789002" y="3419050"/>
              <a:ext cx="15367" cy="3429894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01600" cap="flat" cmpd="sng" algn="ctr">
              <a:solidFill>
                <a:srgbClr val="0033CC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7" name="Down Arrow 6"/>
            <p:cNvSpPr/>
            <p:nvPr/>
          </p:nvSpPr>
          <p:spPr>
            <a:xfrm rot="10800000">
              <a:off x="2701321" y="4119771"/>
              <a:ext cx="632815" cy="1233616"/>
            </a:xfrm>
            <a:prstGeom prst="downArrow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Down Arrow 25"/>
            <p:cNvSpPr/>
            <p:nvPr/>
          </p:nvSpPr>
          <p:spPr>
            <a:xfrm rot="10800000">
              <a:off x="1994409" y="4119771"/>
              <a:ext cx="632815" cy="1233616"/>
            </a:xfrm>
            <a:prstGeom prst="downArrow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Down Arrow 26"/>
            <p:cNvSpPr/>
            <p:nvPr/>
          </p:nvSpPr>
          <p:spPr>
            <a:xfrm rot="10800000">
              <a:off x="3494434" y="4070296"/>
              <a:ext cx="632815" cy="1233616"/>
            </a:xfrm>
            <a:prstGeom prst="downArrow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Down Arrow 27"/>
            <p:cNvSpPr/>
            <p:nvPr/>
          </p:nvSpPr>
          <p:spPr>
            <a:xfrm rot="10800000">
              <a:off x="1315880" y="4070296"/>
              <a:ext cx="632815" cy="1233616"/>
            </a:xfrm>
            <a:prstGeom prst="downArrow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1994408" y="5574592"/>
              <a:ext cx="1221658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0033CC"/>
                  </a:solidFill>
                </a:rPr>
                <a:t>Training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28669"/>
          </a:xfrm>
        </p:spPr>
        <p:txBody>
          <a:bodyPr/>
          <a:lstStyle/>
          <a:p>
            <a:r>
              <a:rPr lang="en-US" sz="4400" dirty="0"/>
              <a:t>Programming vs Data-driven Learning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87298"/>
            <a:ext cx="5218181" cy="1400283"/>
            <a:chOff x="5238300" y="1913663"/>
            <a:chExt cx="6313999" cy="1694342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5791957" y="2175840"/>
              <a:ext cx="828612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00B050"/>
                  </a:solidFill>
                </a:rPr>
                <a:t>Data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5238300" y="2882555"/>
              <a:ext cx="1371709" cy="44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0033CC"/>
                  </a:solidFill>
                </a:rPr>
                <a:t>Program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10413346" y="2519847"/>
              <a:ext cx="1138953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FF0000"/>
                  </a:solidFill>
                </a:rPr>
                <a:t>Output</a:t>
              </a:r>
            </a:p>
          </p:txBody>
        </p:sp>
        <p:pic>
          <p:nvPicPr>
            <p:cNvPr id="3074" name="Picture 2" descr="Image result for comput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314" y="1913663"/>
              <a:ext cx="2705310" cy="169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urved Connector 3"/>
            <p:cNvCxnSpPr>
              <a:stCxn id="3082" idx="3"/>
              <a:endCxn id="3074" idx="1"/>
            </p:cNvCxnSpPr>
            <p:nvPr/>
          </p:nvCxnSpPr>
          <p:spPr bwMode="auto">
            <a:xfrm>
              <a:off x="6620569" y="2399285"/>
              <a:ext cx="700745" cy="361549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urved Connector 21"/>
            <p:cNvCxnSpPr>
              <a:stCxn id="3083" idx="3"/>
              <a:endCxn id="3074" idx="1"/>
            </p:cNvCxnSpPr>
            <p:nvPr/>
          </p:nvCxnSpPr>
          <p:spPr bwMode="auto">
            <a:xfrm flipV="1">
              <a:off x="6610009" y="2760835"/>
              <a:ext cx="711305" cy="345166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urved Connector 24"/>
            <p:cNvCxnSpPr>
              <a:stCxn id="3074" idx="3"/>
              <a:endCxn id="3084" idx="1"/>
            </p:cNvCxnSpPr>
            <p:nvPr/>
          </p:nvCxnSpPr>
          <p:spPr bwMode="auto">
            <a:xfrm flipV="1">
              <a:off x="10026623" y="2743293"/>
              <a:ext cx="386723" cy="175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6982530" y="5051353"/>
            <a:ext cx="5202357" cy="1806647"/>
            <a:chOff x="5553177" y="3884495"/>
            <a:chExt cx="6294852" cy="2186043"/>
          </a:xfrm>
        </p:grpSpPr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5854932" y="4419828"/>
              <a:ext cx="828612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009900"/>
                  </a:solidFill>
                </a:rPr>
                <a:t>Data</a:t>
              </a: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5553177" y="5122555"/>
              <a:ext cx="1138952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FF0000"/>
                  </a:solidFill>
                </a:rPr>
                <a:t>Output</a:t>
              </a: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0476320" y="4744706"/>
              <a:ext cx="1371709" cy="446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0033CC"/>
                  </a:solidFill>
                </a:rPr>
                <a:t>Program</a:t>
              </a:r>
            </a:p>
          </p:txBody>
        </p:sp>
        <p:pic>
          <p:nvPicPr>
            <p:cNvPr id="5122" name="Picture 2" descr="Image result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763" y="3884495"/>
              <a:ext cx="2878383" cy="218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Curved Connector 28"/>
            <p:cNvCxnSpPr>
              <a:stCxn id="3095" idx="3"/>
              <a:endCxn id="5122" idx="1"/>
            </p:cNvCxnSpPr>
            <p:nvPr/>
          </p:nvCxnSpPr>
          <p:spPr bwMode="auto">
            <a:xfrm>
              <a:off x="6683543" y="4643274"/>
              <a:ext cx="446220" cy="3342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urved Connector 31"/>
            <p:cNvCxnSpPr>
              <a:stCxn id="3096" idx="3"/>
              <a:endCxn id="5122" idx="1"/>
            </p:cNvCxnSpPr>
            <p:nvPr/>
          </p:nvCxnSpPr>
          <p:spPr bwMode="auto">
            <a:xfrm flipV="1">
              <a:off x="6692129" y="4977517"/>
              <a:ext cx="437634" cy="36848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Curved Connector 24"/>
            <p:cNvCxnSpPr>
              <a:stCxn id="5122" idx="3"/>
              <a:endCxn id="3097" idx="1"/>
            </p:cNvCxnSpPr>
            <p:nvPr/>
          </p:nvCxnSpPr>
          <p:spPr bwMode="auto">
            <a:xfrm flipV="1">
              <a:off x="10008147" y="4968152"/>
              <a:ext cx="468173" cy="93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8" name="Elbow Connector 7"/>
          <p:cNvCxnSpPr>
            <a:stCxn id="3074" idx="2"/>
            <a:endCxn id="1026" idx="1"/>
          </p:cNvCxnSpPr>
          <p:nvPr/>
        </p:nvCxnSpPr>
        <p:spPr>
          <a:xfrm rot="16200000" flipH="1">
            <a:off x="2929809" y="2797167"/>
            <a:ext cx="885243" cy="1066069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26" idx="3"/>
            <a:endCxn id="5122" idx="0"/>
          </p:cNvCxnSpPr>
          <p:nvPr/>
        </p:nvCxnSpPr>
        <p:spPr>
          <a:xfrm>
            <a:off x="7916717" y="3772824"/>
            <a:ext cx="1558192" cy="1278529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6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Basic Unit: Artificial Neuron</a:t>
            </a:r>
          </a:p>
        </p:txBody>
      </p:sp>
      <p:pic>
        <p:nvPicPr>
          <p:cNvPr id="1026" name="Picture 2" descr="ArtificialNeuronModel 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4" y="2829940"/>
            <a:ext cx="5507201" cy="2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 Of The Standard Model Of Particle Physics. 12 Fundamental.. Royalty  Free Cliparts, Vectors, And Stock Illustration. Image 2498799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85" y="1911494"/>
            <a:ext cx="6354180" cy="44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8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63279" y="1489316"/>
            <a:ext cx="1646789" cy="9010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313"/>
          </a:xfrm>
        </p:spPr>
        <p:txBody>
          <a:bodyPr/>
          <a:lstStyle/>
          <a:p>
            <a:r>
              <a:rPr lang="en-US" sz="4400" dirty="0"/>
              <a:t>Not All Configurations Insightful/Useful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352" y="1431439"/>
            <a:ext cx="7561705" cy="3739807"/>
          </a:xfrm>
        </p:spPr>
        <p:txBody>
          <a:bodyPr>
            <a:normAutofit/>
          </a:bodyPr>
          <a:lstStyle/>
          <a:p>
            <a:pPr marL="68580" indent="0">
              <a:buClr>
                <a:schemeClr val="tx1"/>
              </a:buClr>
              <a:buNone/>
            </a:pPr>
            <a:r>
              <a:rPr lang="en-US" sz="3200" dirty="0"/>
              <a:t>Key Insights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Convolutional Operation </a:t>
            </a:r>
            <a:r>
              <a:rPr lang="en-US" sz="2800" b="0" dirty="0">
                <a:solidFill>
                  <a:srgbClr val="0033CC"/>
                </a:solidFill>
              </a:rPr>
              <a:t>(Linear System)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Multi-scale Analysis </a:t>
            </a:r>
            <a:r>
              <a:rPr lang="en-US" sz="2800" b="0" dirty="0">
                <a:solidFill>
                  <a:srgbClr val="0033CC"/>
                </a:solidFill>
              </a:rPr>
              <a:t>(Wavelet Transform)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Shortcut/Feedback </a:t>
            </a:r>
            <a:r>
              <a:rPr lang="en-US" sz="2800" b="0" dirty="0">
                <a:solidFill>
                  <a:srgbClr val="0033CC"/>
                </a:solidFill>
              </a:rPr>
              <a:t>(Control Theory)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Adversarial Mechanism </a:t>
            </a:r>
            <a:r>
              <a:rPr lang="en-US" sz="2800" b="0" dirty="0">
                <a:solidFill>
                  <a:srgbClr val="0033CC"/>
                </a:solidFill>
              </a:rPr>
              <a:t>(Game Theory)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Amplitude/Phase </a:t>
            </a:r>
            <a:r>
              <a:rPr lang="en-US" sz="2800" b="0" dirty="0">
                <a:solidFill>
                  <a:srgbClr val="0033CC"/>
                </a:solidFill>
              </a:rPr>
              <a:t>(Complex Analysis)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… …</a:t>
            </a:r>
          </a:p>
        </p:txBody>
      </p:sp>
      <p:pic>
        <p:nvPicPr>
          <p:cNvPr id="2050" name="Picture 2" descr="Abstract network connection background - Foment del Tre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06404" y="2353717"/>
            <a:ext cx="5661196" cy="32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6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6781800" cy="4733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06" y="0"/>
            <a:ext cx="5419725" cy="481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4810125"/>
            <a:ext cx="5324475" cy="205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562" y="590032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5"/>
              </a:rPr>
              <a:t>https://iopscience.iop.org/article/10.1088/2632-2153/ab869f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58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29" y="2559049"/>
            <a:ext cx="7275445" cy="2822576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en-US" sz="3600" dirty="0"/>
              <a:t>Overall Idea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Basic Forms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rgbClr val="FF0000"/>
                </a:solidFill>
              </a:rPr>
              <a:t>	Softmax, Feedforward, CNN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/>
              <a:t>More Advanced Designs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	AE, U-Net, ResNet, GAN</a:t>
            </a:r>
          </a:p>
        </p:txBody>
      </p:sp>
    </p:spTree>
    <p:extLst>
      <p:ext uri="{BB962C8B-B14F-4D97-AF65-F5344CB8AC3E}">
        <p14:creationId xmlns:p14="http://schemas.microsoft.com/office/powerpoint/2010/main" val="306609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-63720"/>
            <a:ext cx="12192000" cy="1099354"/>
          </a:xfrm>
        </p:spPr>
        <p:txBody>
          <a:bodyPr/>
          <a:lstStyle/>
          <a:p>
            <a:r>
              <a:rPr lang="en-US" sz="4400" dirty="0"/>
              <a:t>Feed Forward 5-Layer Network for 3 Classes</a:t>
            </a:r>
          </a:p>
        </p:txBody>
      </p:sp>
      <p:pic>
        <p:nvPicPr>
          <p:cNvPr id="1026" name="Picture 2" descr="The Dream of Neural Networks. What's behind those crazy pictures and… | by  Unsupervised Blog | Balabit Unsupervise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02" y="1389027"/>
            <a:ext cx="7106179" cy="42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337654" y="2936502"/>
            <a:ext cx="521495" cy="6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170327" y="4882707"/>
            <a:ext cx="1223234" cy="67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Data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8010288" y="4882706"/>
            <a:ext cx="1622217" cy="67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Output</a:t>
            </a:r>
          </a:p>
        </p:txBody>
      </p:sp>
      <p:cxnSp>
        <p:nvCxnSpPr>
          <p:cNvPr id="21" name="Curved Connector 20"/>
          <p:cNvCxnSpPr>
            <a:stCxn id="20" idx="2"/>
            <a:endCxn id="19" idx="2"/>
          </p:cNvCxnSpPr>
          <p:nvPr/>
        </p:nvCxnSpPr>
        <p:spPr bwMode="auto">
          <a:xfrm rot="5400000">
            <a:off x="6301671" y="3038904"/>
            <a:ext cx="1" cy="5039452"/>
          </a:xfrm>
          <a:prstGeom prst="curvedConnector3">
            <a:avLst>
              <a:gd name="adj1" fmla="val 22860100000"/>
            </a:avLst>
          </a:prstGeom>
          <a:solidFill>
            <a:schemeClr val="accent1"/>
          </a:solidFill>
          <a:ln w="101600" cap="flat" cmpd="sng" algn="ctr">
            <a:solidFill>
              <a:srgbClr val="0033CC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" name="Down Arrow 6"/>
          <p:cNvSpPr/>
          <p:nvPr/>
        </p:nvSpPr>
        <p:spPr>
          <a:xfrm rot="10800000">
            <a:off x="6148034" y="4052073"/>
            <a:ext cx="926505" cy="1806137"/>
          </a:xfrm>
          <a:prstGeom prst="downArrow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5113044" y="4052073"/>
            <a:ext cx="926505" cy="1806137"/>
          </a:xfrm>
          <a:prstGeom prst="downArrow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0800000">
            <a:off x="7309231" y="3979637"/>
            <a:ext cx="926505" cy="1806137"/>
          </a:xfrm>
          <a:prstGeom prst="downArrow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0800000">
            <a:off x="4119610" y="3979637"/>
            <a:ext cx="926505" cy="1806137"/>
          </a:xfrm>
          <a:prstGeom prst="downArrow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113043" y="6182076"/>
            <a:ext cx="1884795" cy="67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Training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337654" y="3670897"/>
            <a:ext cx="544964" cy="6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b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37654" y="4362088"/>
            <a:ext cx="521495" cy="6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57012" y="3517972"/>
            <a:ext cx="2521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X=(x</a:t>
            </a:r>
            <a:r>
              <a:rPr lang="en-US" altLang="en-US" b="1" baseline="-25000" dirty="0"/>
              <a:t>0</a:t>
            </a:r>
            <a:r>
              <a:rPr lang="en-US" altLang="en-US" b="1" dirty="0"/>
              <a:t>, x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…, x</a:t>
            </a:r>
            <a:r>
              <a:rPr lang="en-US" altLang="en-US" b="1" baseline="-25000" dirty="0"/>
              <a:t>n</a:t>
            </a:r>
            <a:r>
              <a:rPr lang="en-US" altLang="en-US" b="1" dirty="0"/>
              <a:t>)’</a:t>
            </a:r>
          </a:p>
        </p:txBody>
      </p:sp>
    </p:spTree>
    <p:extLst>
      <p:ext uri="{BB962C8B-B14F-4D97-AF65-F5344CB8AC3E}">
        <p14:creationId xmlns:p14="http://schemas.microsoft.com/office/powerpoint/2010/main" val="359794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vs ReLU</a:t>
            </a:r>
          </a:p>
        </p:txBody>
      </p:sp>
      <p:pic>
        <p:nvPicPr>
          <p:cNvPr id="3074" name="Picture 2" descr="Activation Functions : Sigmoid, ReLU, Leaky ReLU and Softmax basics for  Neural Networks and Deep Learning | by Himanshu Sharm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67" y="1578045"/>
            <a:ext cx="9204065" cy="37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25" y="5431536"/>
            <a:ext cx="1090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Sigmoid is theoretically well motivated, differentiable, and extensively studied but it is subject to the gradient diminishing problem. ReLU is computationally easy, practically attractive and becomes popular now.</a:t>
            </a:r>
          </a:p>
        </p:txBody>
      </p:sp>
    </p:spTree>
    <p:extLst>
      <p:ext uri="{BB962C8B-B14F-4D97-AF65-F5344CB8AC3E}">
        <p14:creationId xmlns:p14="http://schemas.microsoft.com/office/powerpoint/2010/main" val="161559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Feed Forward 1-layer Network for 10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747883"/>
            <a:ext cx="11064240" cy="4143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324" y="6130462"/>
            <a:ext cx="1044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hlinkClick r:id="rId3"/>
              </a:rPr>
              <a:t>https://cloud.google.com/blog/products/gcp/learn-tensorflow-and-deep-learning-without-a-phd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87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</p:spTree>
    <p:extLst>
      <p:ext uri="{BB962C8B-B14F-4D97-AF65-F5344CB8AC3E}">
        <p14:creationId xmlns:p14="http://schemas.microsoft.com/office/powerpoint/2010/main" val="11238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2" y="1356523"/>
            <a:ext cx="5834063" cy="289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179" y="1356523"/>
            <a:ext cx="5898796" cy="3552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919" y="6543149"/>
            <a:ext cx="8136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http://willwolf.io/2017/04/19/deriving-the-softmax-from-first-principles/</a:t>
            </a:r>
            <a:r>
              <a:rPr lang="en-US" sz="14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315" y="5100061"/>
            <a:ext cx="2319338" cy="120021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0850"/>
          </a:xfrm>
        </p:spPr>
        <p:txBody>
          <a:bodyPr/>
          <a:lstStyle/>
          <a:p>
            <a:r>
              <a:rPr lang="en-US" sz="4400" dirty="0"/>
              <a:t>Derivation of Softmax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1542" y="2230511"/>
            <a:ext cx="2693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These pseudo likelihood values are in a relative sense! –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We can set one as ground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7642" y="1694923"/>
            <a:ext cx="2154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These pseudo likelihood values are again in a relative sense!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Note -5, 7, -2 will make the denominator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7642" y="4367047"/>
            <a:ext cx="2103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Make sure non-negative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110" y="4342935"/>
            <a:ext cx="1937179" cy="13171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978" y="5678536"/>
            <a:ext cx="2693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We can normalize these likelihood values to produce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242275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5170"/>
          </a:xfrm>
        </p:spPr>
        <p:txBody>
          <a:bodyPr/>
          <a:lstStyle/>
          <a:p>
            <a:r>
              <a:rPr lang="en-US" sz="4400" dirty="0"/>
              <a:t>Derivation of Sigmoid Function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4" y="1244435"/>
            <a:ext cx="6329795" cy="2606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47" y="1914682"/>
            <a:ext cx="7989189" cy="48575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05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CNN: Face Recognition</a:t>
            </a:r>
          </a:p>
        </p:txBody>
      </p:sp>
      <p:pic>
        <p:nvPicPr>
          <p:cNvPr id="5124" name="Picture 4" descr="Image result for deep neural network face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20" y="1627856"/>
            <a:ext cx="8910359" cy="45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5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CNN: Breast Cancer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655282"/>
            <a:ext cx="7372350" cy="441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7063" y="6173405"/>
            <a:ext cx="9028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file:///C:/Users/wangg6/Downloads/Breast_cancer_screening_using_convolutional_neural.pdf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737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Convolutional Layer</a:t>
            </a:r>
          </a:p>
        </p:txBody>
      </p:sp>
      <p:pic>
        <p:nvPicPr>
          <p:cNvPr id="6146" name="Picture 2" descr="visual example of con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95" y="1533552"/>
            <a:ext cx="6167491" cy="47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3026" y="6399180"/>
            <a:ext cx="8937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https://stats.stackexchange.com/questions/142606/receptive-field-of-neurons-in-lenet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15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7607"/>
          </a:xfrm>
        </p:spPr>
        <p:txBody>
          <a:bodyPr/>
          <a:lstStyle/>
          <a:p>
            <a:r>
              <a:rPr lang="en-US" sz="4400" dirty="0"/>
              <a:t>Stride &amp; Padding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03" y="2302447"/>
            <a:ext cx="4012910" cy="166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04" y="3791789"/>
            <a:ext cx="3788069" cy="1740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76" y="2417949"/>
            <a:ext cx="3189491" cy="298256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543100" y="2957719"/>
            <a:ext cx="818832" cy="37538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11" name="Right Arrow 10"/>
          <p:cNvSpPr/>
          <p:nvPr/>
        </p:nvSpPr>
        <p:spPr bwMode="auto">
          <a:xfrm>
            <a:off x="3553374" y="4619582"/>
            <a:ext cx="990787" cy="37538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443" y="4247991"/>
            <a:ext cx="1123950" cy="1152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599" y="2994871"/>
            <a:ext cx="1816931" cy="1397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955" y="3456934"/>
            <a:ext cx="1816931" cy="139700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>
            <a:off x="8795830" y="3721540"/>
            <a:ext cx="462210" cy="375385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7686814" y="2576000"/>
            <a:ext cx="462210" cy="375385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7579332" y="4896576"/>
            <a:ext cx="462210" cy="375385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3897678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29" y="2559049"/>
            <a:ext cx="7275445" cy="2822576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en-US" sz="3600" dirty="0"/>
              <a:t>Overall Idea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/>
              <a:t>Basic Forms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/>
              <a:t>	Softmax, Feedforward, CNN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More Advanced Designs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rgbClr val="FF0000"/>
                </a:solidFill>
              </a:rPr>
              <a:t>	AE, U-Net, ResNet, GAN</a:t>
            </a:r>
          </a:p>
        </p:txBody>
      </p:sp>
    </p:spTree>
    <p:extLst>
      <p:ext uri="{BB962C8B-B14F-4D97-AF65-F5344CB8AC3E}">
        <p14:creationId xmlns:p14="http://schemas.microsoft.com/office/powerpoint/2010/main" val="25648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Auto-encoder</a:t>
            </a:r>
            <a:endParaRPr lang="zh-CN" altLang="en-US" sz="4400" dirty="0"/>
          </a:p>
        </p:txBody>
      </p:sp>
      <p:pic>
        <p:nvPicPr>
          <p:cNvPr id="5" name="Picture 2" descr="Machine Learning for Tomographic Im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81" y="2198033"/>
            <a:ext cx="2577138" cy="3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7" y="3950997"/>
            <a:ext cx="8744966" cy="2583415"/>
          </a:xfrm>
          <a:prstGeom prst="rect">
            <a:avLst/>
          </a:prstGeom>
        </p:spPr>
      </p:pic>
      <p:pic>
        <p:nvPicPr>
          <p:cNvPr id="5122" name="Picture 2" descr="Image result for autoenco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76" y="1557695"/>
            <a:ext cx="4075748" cy="23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80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U-Net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9" y="1539943"/>
            <a:ext cx="8403313" cy="5197229"/>
          </a:xfrm>
          <a:prstGeom prst="rect">
            <a:avLst/>
          </a:prstGeom>
        </p:spPr>
      </p:pic>
      <p:pic>
        <p:nvPicPr>
          <p:cNvPr id="6" name="Picture 2" descr="Machine Learning for Tomographic Im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81" y="2198033"/>
            <a:ext cx="2577138" cy="3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9175" y="233051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Concatenation</a:t>
            </a:r>
          </a:p>
        </p:txBody>
      </p:sp>
    </p:spTree>
    <p:extLst>
      <p:ext uri="{BB962C8B-B14F-4D97-AF65-F5344CB8AC3E}">
        <p14:creationId xmlns:p14="http://schemas.microsoft.com/office/powerpoint/2010/main" val="94191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17" y="3489368"/>
            <a:ext cx="9132273" cy="3341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Res-Net</a:t>
            </a:r>
          </a:p>
        </p:txBody>
      </p:sp>
      <p:sp>
        <p:nvSpPr>
          <p:cNvPr id="5" name="Cube 317"/>
          <p:cNvSpPr/>
          <p:nvPr/>
        </p:nvSpPr>
        <p:spPr>
          <a:xfrm>
            <a:off x="1482600" y="3939990"/>
            <a:ext cx="3433047" cy="2114263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19" idx="0"/>
            <a:endCxn id="20" idx="1"/>
          </p:cNvCxnSpPr>
          <p:nvPr/>
        </p:nvCxnSpPr>
        <p:spPr>
          <a:xfrm>
            <a:off x="2697682" y="2608363"/>
            <a:ext cx="514902" cy="1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be 317"/>
          <p:cNvSpPr/>
          <p:nvPr/>
        </p:nvSpPr>
        <p:spPr>
          <a:xfrm>
            <a:off x="2032396" y="4638578"/>
            <a:ext cx="477291" cy="129711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Conv+ReLU</a:t>
            </a:r>
          </a:p>
        </p:txBody>
      </p:sp>
      <p:sp>
        <p:nvSpPr>
          <p:cNvPr id="8" name="Cube 317"/>
          <p:cNvSpPr/>
          <p:nvPr/>
        </p:nvSpPr>
        <p:spPr>
          <a:xfrm>
            <a:off x="2663695" y="4638578"/>
            <a:ext cx="477291" cy="129711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Conv+ReLU</a:t>
            </a:r>
          </a:p>
        </p:txBody>
      </p:sp>
      <p:sp>
        <p:nvSpPr>
          <p:cNvPr id="9" name="Cube 317"/>
          <p:cNvSpPr/>
          <p:nvPr/>
        </p:nvSpPr>
        <p:spPr>
          <a:xfrm>
            <a:off x="3294990" y="4638578"/>
            <a:ext cx="477291" cy="129711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Conv+ReLU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23013" y="2851059"/>
            <a:ext cx="1198166" cy="1122034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8866" y="2865611"/>
            <a:ext cx="756781" cy="1107482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23669" r="8523" b="28843"/>
          <a:stretch/>
        </p:blipFill>
        <p:spPr>
          <a:xfrm>
            <a:off x="1237719" y="3117310"/>
            <a:ext cx="876255" cy="49719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29933" r="7461" b="27373"/>
          <a:stretch/>
        </p:blipFill>
        <p:spPr>
          <a:xfrm>
            <a:off x="1237719" y="1578864"/>
            <a:ext cx="876255" cy="545777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20702" r="7461" b="16328"/>
          <a:stretch/>
        </p:blipFill>
        <p:spPr>
          <a:xfrm>
            <a:off x="1237719" y="2357691"/>
            <a:ext cx="876255" cy="497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237719" y="1594450"/>
            <a:ext cx="876255" cy="49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7719" y="2353869"/>
            <a:ext cx="876255" cy="4971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7719" y="3117310"/>
            <a:ext cx="876255" cy="49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Cubic</a:t>
            </a:r>
          </a:p>
        </p:txBody>
      </p:sp>
      <p:cxnSp>
        <p:nvCxnSpPr>
          <p:cNvPr id="18" name="Straight Arrow Connector 17"/>
          <p:cNvCxnSpPr>
            <a:stCxn id="16" idx="3"/>
            <a:endCxn id="19" idx="2"/>
          </p:cNvCxnSpPr>
          <p:nvPr/>
        </p:nvCxnSpPr>
        <p:spPr>
          <a:xfrm>
            <a:off x="2113975" y="2602465"/>
            <a:ext cx="267160" cy="590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5400000">
            <a:off x="1939867" y="2450089"/>
            <a:ext cx="1199082" cy="316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Conv+ReLU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2584" y="2347677"/>
            <a:ext cx="946283" cy="521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Residual Block</a:t>
            </a:r>
          </a:p>
        </p:txBody>
      </p:sp>
      <p:sp>
        <p:nvSpPr>
          <p:cNvPr id="21" name="Cube 317"/>
          <p:cNvSpPr/>
          <p:nvPr/>
        </p:nvSpPr>
        <p:spPr>
          <a:xfrm>
            <a:off x="178842" y="2095297"/>
            <a:ext cx="824870" cy="1007603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4850" y="2881759"/>
            <a:ext cx="217263" cy="217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21805" r="13325" b="28862"/>
          <a:stretch/>
        </p:blipFill>
        <p:spPr>
          <a:xfrm rot="5400000">
            <a:off x="193341" y="2293027"/>
            <a:ext cx="786611" cy="613906"/>
          </a:xfrm>
          <a:prstGeom prst="rect">
            <a:avLst/>
          </a:prstGeom>
          <a:ln>
            <a:noFill/>
          </a:ln>
        </p:spPr>
      </p:pic>
      <p:cxnSp>
        <p:nvCxnSpPr>
          <p:cNvPr id="24" name="Straight Arrow Connector 81"/>
          <p:cNvCxnSpPr>
            <a:stCxn id="23" idx="1"/>
            <a:endCxn id="13" idx="1"/>
          </p:cNvCxnSpPr>
          <p:nvPr/>
        </p:nvCxnSpPr>
        <p:spPr>
          <a:xfrm rot="5400000" flipH="1" flipV="1">
            <a:off x="734722" y="1703678"/>
            <a:ext cx="354921" cy="651073"/>
          </a:xfrm>
          <a:prstGeom prst="curvedConnector2">
            <a:avLst/>
          </a:prstGeom>
          <a:ln w="25400">
            <a:solidFill>
              <a:srgbClr val="FF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0"/>
            <a:endCxn id="14" idx="1"/>
          </p:cNvCxnSpPr>
          <p:nvPr/>
        </p:nvCxnSpPr>
        <p:spPr>
          <a:xfrm>
            <a:off x="893599" y="2599979"/>
            <a:ext cx="344120" cy="6308"/>
          </a:xfrm>
          <a:prstGeom prst="straightConnector1">
            <a:avLst/>
          </a:prstGeom>
          <a:ln w="25400">
            <a:solidFill>
              <a:srgbClr val="FF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82"/>
          <p:cNvCxnSpPr>
            <a:stCxn id="23" idx="3"/>
            <a:endCxn id="12" idx="1"/>
          </p:cNvCxnSpPr>
          <p:nvPr/>
        </p:nvCxnSpPr>
        <p:spPr>
          <a:xfrm rot="16200000" flipH="1">
            <a:off x="725872" y="2854058"/>
            <a:ext cx="372621" cy="651073"/>
          </a:xfrm>
          <a:prstGeom prst="curvedConnector2">
            <a:avLst/>
          </a:prstGeom>
          <a:ln w="25400">
            <a:solidFill>
              <a:srgbClr val="FF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</p:cNvCxnSpPr>
          <p:nvPr/>
        </p:nvCxnSpPr>
        <p:spPr>
          <a:xfrm>
            <a:off x="4158866" y="2608365"/>
            <a:ext cx="234631" cy="192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06213" y="2488189"/>
            <a:ext cx="543486" cy="316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• • </a:t>
            </a:r>
          </a:p>
        </p:txBody>
      </p:sp>
      <p:cxnSp>
        <p:nvCxnSpPr>
          <p:cNvPr id="29" name="Straight Arrow Connector 28"/>
          <p:cNvCxnSpPr>
            <a:endCxn id="30" idx="1"/>
          </p:cNvCxnSpPr>
          <p:nvPr/>
        </p:nvCxnSpPr>
        <p:spPr>
          <a:xfrm>
            <a:off x="4822589" y="2606443"/>
            <a:ext cx="238676" cy="1921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61265" y="2347677"/>
            <a:ext cx="946283" cy="521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Residual Block</a:t>
            </a:r>
          </a:p>
        </p:txBody>
      </p:sp>
      <p:cxnSp>
        <p:nvCxnSpPr>
          <p:cNvPr id="31" name="Straight Arrow Connector 30"/>
          <p:cNvCxnSpPr>
            <a:stCxn id="30" idx="3"/>
            <a:endCxn id="32" idx="2"/>
          </p:cNvCxnSpPr>
          <p:nvPr/>
        </p:nvCxnSpPr>
        <p:spPr>
          <a:xfrm>
            <a:off x="6007548" y="2608365"/>
            <a:ext cx="271872" cy="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5838153" y="2450089"/>
            <a:ext cx="1199082" cy="316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Conv+ReLU</a:t>
            </a:r>
          </a:p>
        </p:txBody>
      </p:sp>
      <p:cxnSp>
        <p:nvCxnSpPr>
          <p:cNvPr id="33" name="Straight Arrow Connector 32"/>
          <p:cNvCxnSpPr>
            <a:stCxn id="32" idx="0"/>
            <a:endCxn id="34" idx="2"/>
          </p:cNvCxnSpPr>
          <p:nvPr/>
        </p:nvCxnSpPr>
        <p:spPr>
          <a:xfrm>
            <a:off x="6595969" y="2608365"/>
            <a:ext cx="274014" cy="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6428715" y="2450089"/>
            <a:ext cx="1199082" cy="316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Conv+ReLU</a:t>
            </a:r>
          </a:p>
        </p:txBody>
      </p:sp>
      <p:sp>
        <p:nvSpPr>
          <p:cNvPr id="35" name="Cube 317"/>
          <p:cNvSpPr/>
          <p:nvPr/>
        </p:nvSpPr>
        <p:spPr>
          <a:xfrm>
            <a:off x="7433802" y="2099102"/>
            <a:ext cx="824870" cy="1007603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429810" y="2885565"/>
            <a:ext cx="217263" cy="217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21805" r="13325" b="28862"/>
          <a:stretch/>
        </p:blipFill>
        <p:spPr>
          <a:xfrm rot="5400000">
            <a:off x="7448300" y="2296832"/>
            <a:ext cx="786611" cy="613906"/>
          </a:xfrm>
          <a:prstGeom prst="rect">
            <a:avLst/>
          </a:prstGeom>
          <a:ln>
            <a:noFill/>
          </a:ln>
        </p:spPr>
      </p:pic>
      <p:cxnSp>
        <p:nvCxnSpPr>
          <p:cNvPr id="38" name="Straight Arrow Connector 162"/>
          <p:cNvCxnSpPr>
            <a:stCxn id="13" idx="3"/>
            <a:endCxn id="19" idx="1"/>
          </p:cNvCxnSpPr>
          <p:nvPr/>
        </p:nvCxnSpPr>
        <p:spPr>
          <a:xfrm>
            <a:off x="2113975" y="1851753"/>
            <a:ext cx="425434" cy="157070"/>
          </a:xfrm>
          <a:prstGeom prst="curvedConnector2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65"/>
          <p:cNvCxnSpPr>
            <a:stCxn id="17" idx="3"/>
            <a:endCxn id="19" idx="3"/>
          </p:cNvCxnSpPr>
          <p:nvPr/>
        </p:nvCxnSpPr>
        <p:spPr>
          <a:xfrm flipV="1">
            <a:off x="2113975" y="3207905"/>
            <a:ext cx="425434" cy="158001"/>
          </a:xfrm>
          <a:prstGeom prst="curvedConnector2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  <a:endCxn id="37" idx="2"/>
          </p:cNvCxnSpPr>
          <p:nvPr/>
        </p:nvCxnSpPr>
        <p:spPr>
          <a:xfrm flipV="1">
            <a:off x="7186531" y="2603785"/>
            <a:ext cx="348122" cy="458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39748" y="5284230"/>
            <a:ext cx="216978" cy="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78865" y="5284230"/>
            <a:ext cx="216978" cy="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00763" y="5284230"/>
            <a:ext cx="216978" cy="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50316" y="5284230"/>
            <a:ext cx="1096713" cy="0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852507" y="5271252"/>
            <a:ext cx="181695" cy="2905"/>
          </a:xfrm>
          <a:prstGeom prst="straightConnector1">
            <a:avLst/>
          </a:prstGeom>
          <a:ln w="254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81"/>
          <p:cNvCxnSpPr>
            <a:endCxn id="49" idx="0"/>
          </p:cNvCxnSpPr>
          <p:nvPr/>
        </p:nvCxnSpPr>
        <p:spPr>
          <a:xfrm flipV="1">
            <a:off x="1179436" y="5104075"/>
            <a:ext cx="2908004" cy="172195"/>
          </a:xfrm>
          <a:prstGeom prst="bentConnector4">
            <a:avLst>
              <a:gd name="adj1" fmla="val 22925"/>
              <a:gd name="adj2" fmla="val 595292"/>
            </a:avLst>
          </a:prstGeom>
          <a:ln w="25400">
            <a:solidFill>
              <a:srgbClr val="FF99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Or 48"/>
          <p:cNvSpPr/>
          <p:nvPr/>
        </p:nvSpPr>
        <p:spPr>
          <a:xfrm>
            <a:off x="3926522" y="5104075"/>
            <a:ext cx="321835" cy="360309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93750" y="3489369"/>
            <a:ext cx="2990850" cy="244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Machine Learning for Tomographic Imag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81" y="2198033"/>
            <a:ext cx="2577138" cy="3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6877982" y="5299383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Summation</a:t>
            </a:r>
          </a:p>
        </p:txBody>
      </p:sp>
    </p:spTree>
    <p:extLst>
      <p:ext uri="{BB962C8B-B14F-4D97-AF65-F5344CB8AC3E}">
        <p14:creationId xmlns:p14="http://schemas.microsoft.com/office/powerpoint/2010/main" val="347351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Going through </a:t>
            </a:r>
            <a:r>
              <a:rPr lang="en-US" dirty="0" err="1"/>
              <a:t>PreLab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4106" y="1853748"/>
            <a:ext cx="109037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</a:t>
            </a:r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#1 in</a:t>
            </a:r>
            <a:r>
              <a:rPr lang="zh-CN" alt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CN" alt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 </a:t>
            </a:r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https://www.dropbox.com/home/MIMI-F21</a:t>
            </a:r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dropbox, please email me.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Open Google Colab in a web browser: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https://colab.research.google.com/notebooks/basic_features_overview.ipynb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 to ‘File--&gt;Upload Notebook‘;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 'Hands_On_1_PreLab.ipynb' in the dialogue box;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 white square in the CT image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and write a complete report showing your work step by step.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Rule: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your homework report in the format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MI_Date_Name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“Date” specifies when the lecture was delivered, and “Name” is your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initials+last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name.  Please convert your homework report into PDF, update to LMS regularly (5 working days after assignment), and submit an integrated single PDF before the final exam.</a:t>
            </a:r>
          </a:p>
        </p:txBody>
      </p:sp>
    </p:spTree>
    <p:extLst>
      <p:ext uri="{BB962C8B-B14F-4D97-AF65-F5344CB8AC3E}">
        <p14:creationId xmlns:p14="http://schemas.microsoft.com/office/powerpoint/2010/main" val="409883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9E1DD-BE1F-4CC5-8802-A299879D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32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445"/>
          </a:xfrm>
        </p:spPr>
        <p:txBody>
          <a:bodyPr/>
          <a:lstStyle/>
          <a:p>
            <a:r>
              <a:rPr lang="en-US" sz="4400" dirty="0"/>
              <a:t>Generative Adversarial Network (GAN) Idea</a:t>
            </a:r>
          </a:p>
        </p:txBody>
      </p:sp>
      <p:pic>
        <p:nvPicPr>
          <p:cNvPr id="1026" name="Picture 2" descr="Image result for Generative adversarial network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50" y="1402730"/>
            <a:ext cx="7976924" cy="24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3915615"/>
            <a:ext cx="74961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46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691835"/>
            <a:ext cx="9262110" cy="270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4925"/>
          </a:xfrm>
        </p:spPr>
        <p:txBody>
          <a:bodyPr/>
          <a:lstStyle/>
          <a:p>
            <a:r>
              <a:rPr lang="en-US" sz="4400" dirty="0"/>
              <a:t>GAN Workflow</a:t>
            </a:r>
          </a:p>
        </p:txBody>
      </p:sp>
      <p:pic>
        <p:nvPicPr>
          <p:cNvPr id="52" name="Picture 2" descr="Machine Learning for Tomographic Im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81" y="2198033"/>
            <a:ext cx="2577138" cy="38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12" y="2050382"/>
            <a:ext cx="8113776" cy="1429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775" y="3438436"/>
            <a:ext cx="7904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5"/>
              </a:rPr>
              <a:t>https://www.kdnuggets.com/2017/11/infogan-generative-adversarial-networks-part3.html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369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65093"/>
          </a:xfrm>
        </p:spPr>
        <p:txBody>
          <a:bodyPr/>
          <a:lstStyle/>
          <a:p>
            <a:r>
              <a:rPr lang="en-US" altLang="zh-CN" sz="4400" dirty="0"/>
              <a:t>GAN Training</a:t>
            </a:r>
            <a:endParaRPr lang="zh-CN" altLang="en-US" sz="4400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749921" y="1451090"/>
            <a:ext cx="10692157" cy="4520665"/>
            <a:chOff x="1677753" y="1810001"/>
            <a:chExt cx="8836494" cy="3396442"/>
          </a:xfrm>
        </p:grpSpPr>
        <p:sp>
          <p:nvSpPr>
            <p:cNvPr id="9" name="Snip Diagonal Corner Rectangle 8"/>
            <p:cNvSpPr/>
            <p:nvPr/>
          </p:nvSpPr>
          <p:spPr>
            <a:xfrm>
              <a:off x="9743524" y="3485478"/>
              <a:ext cx="770723" cy="606237"/>
            </a:xfrm>
            <a:prstGeom prst="snip2DiagRect">
              <a:avLst/>
            </a:prstGeom>
            <a:solidFill>
              <a:srgbClr val="7030A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92552" y="3589967"/>
              <a:ext cx="668943" cy="38955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Loss</a:t>
              </a:r>
              <a:endParaRPr lang="en-US" sz="1400" b="1" i="1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740329" y="3274447"/>
              <a:ext cx="173755" cy="173755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40329" y="3487383"/>
              <a:ext cx="173755" cy="173755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40329" y="3700317"/>
              <a:ext cx="173755" cy="173755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740329" y="3913252"/>
              <a:ext cx="173755" cy="173755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740329" y="4126187"/>
              <a:ext cx="173755" cy="173755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9069842" y="3274447"/>
              <a:ext cx="173755" cy="17375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069842" y="4126187"/>
              <a:ext cx="173755" cy="173755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322707" y="2955045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322707" y="3167981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322707" y="3380916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322707" y="3593850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322707" y="3806785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322707" y="4019720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322707" y="4232654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322707" y="4445588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905086" y="2955045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905086" y="3167981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905086" y="3380916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905086" y="3593850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905086" y="3806785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905086" y="4019720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905086" y="4232654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905086" y="4445588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487463" y="2955045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487463" y="3167981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487463" y="3380916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487463" y="3593850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487463" y="3806785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487463" y="4019720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8487463" y="4232654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487463" y="4445588"/>
              <a:ext cx="173755" cy="17375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11" idx="6"/>
              <a:endCxn id="18" idx="2"/>
            </p:cNvCxnSpPr>
            <p:nvPr/>
          </p:nvCxnSpPr>
          <p:spPr bwMode="auto">
            <a:xfrm flipV="1">
              <a:off x="6914084" y="3041923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11" idx="6"/>
              <a:endCxn id="19" idx="2"/>
            </p:cNvCxnSpPr>
            <p:nvPr/>
          </p:nvCxnSpPr>
          <p:spPr bwMode="auto">
            <a:xfrm flipV="1">
              <a:off x="6914084" y="3254858"/>
              <a:ext cx="408623" cy="1064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11" idx="6"/>
              <a:endCxn id="20" idx="2"/>
            </p:cNvCxnSpPr>
            <p:nvPr/>
          </p:nvCxnSpPr>
          <p:spPr bwMode="auto">
            <a:xfrm>
              <a:off x="6914084" y="3361325"/>
              <a:ext cx="408623" cy="1064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11" idx="6"/>
              <a:endCxn id="21" idx="2"/>
            </p:cNvCxnSpPr>
            <p:nvPr/>
          </p:nvCxnSpPr>
          <p:spPr bwMode="auto">
            <a:xfrm>
              <a:off x="6914084" y="3361325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11" idx="6"/>
              <a:endCxn id="22" idx="2"/>
            </p:cNvCxnSpPr>
            <p:nvPr/>
          </p:nvCxnSpPr>
          <p:spPr bwMode="auto">
            <a:xfrm>
              <a:off x="6914084" y="3361325"/>
              <a:ext cx="408623" cy="5323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>
              <a:stCxn id="11" idx="6"/>
              <a:endCxn id="23" idx="2"/>
            </p:cNvCxnSpPr>
            <p:nvPr/>
          </p:nvCxnSpPr>
          <p:spPr bwMode="auto">
            <a:xfrm>
              <a:off x="6914084" y="3361325"/>
              <a:ext cx="408623" cy="7452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>
              <a:stCxn id="11" idx="6"/>
              <a:endCxn id="24" idx="2"/>
            </p:cNvCxnSpPr>
            <p:nvPr/>
          </p:nvCxnSpPr>
          <p:spPr bwMode="auto">
            <a:xfrm>
              <a:off x="6914084" y="3361325"/>
              <a:ext cx="408623" cy="9582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>
              <a:stCxn id="11" idx="6"/>
              <a:endCxn id="25" idx="2"/>
            </p:cNvCxnSpPr>
            <p:nvPr/>
          </p:nvCxnSpPr>
          <p:spPr bwMode="auto">
            <a:xfrm>
              <a:off x="6914084" y="3361325"/>
              <a:ext cx="408623" cy="11711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2" idx="6"/>
              <a:endCxn id="18" idx="2"/>
            </p:cNvCxnSpPr>
            <p:nvPr/>
          </p:nvCxnSpPr>
          <p:spPr bwMode="auto">
            <a:xfrm flipV="1">
              <a:off x="6914084" y="3041923"/>
              <a:ext cx="408623" cy="5323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>
              <a:stCxn id="12" idx="6"/>
              <a:endCxn id="25" idx="2"/>
            </p:cNvCxnSpPr>
            <p:nvPr/>
          </p:nvCxnSpPr>
          <p:spPr bwMode="auto">
            <a:xfrm>
              <a:off x="6914084" y="3574259"/>
              <a:ext cx="408623" cy="95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13" idx="6"/>
              <a:endCxn id="18" idx="2"/>
            </p:cNvCxnSpPr>
            <p:nvPr/>
          </p:nvCxnSpPr>
          <p:spPr bwMode="auto">
            <a:xfrm flipV="1">
              <a:off x="6914084" y="3041923"/>
              <a:ext cx="408623" cy="7452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stCxn id="13" idx="6"/>
              <a:endCxn id="25" idx="2"/>
            </p:cNvCxnSpPr>
            <p:nvPr/>
          </p:nvCxnSpPr>
          <p:spPr bwMode="auto">
            <a:xfrm>
              <a:off x="6914084" y="3787194"/>
              <a:ext cx="408623" cy="7452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>
              <a:stCxn id="14" idx="6"/>
              <a:endCxn id="18" idx="2"/>
            </p:cNvCxnSpPr>
            <p:nvPr/>
          </p:nvCxnSpPr>
          <p:spPr bwMode="auto">
            <a:xfrm flipV="1">
              <a:off x="6914084" y="3041923"/>
              <a:ext cx="408623" cy="95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>
              <a:stCxn id="14" idx="6"/>
              <a:endCxn id="25" idx="2"/>
            </p:cNvCxnSpPr>
            <p:nvPr/>
          </p:nvCxnSpPr>
          <p:spPr bwMode="auto">
            <a:xfrm>
              <a:off x="6914084" y="4000130"/>
              <a:ext cx="408623" cy="5323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>
              <a:stCxn id="15" idx="6"/>
              <a:endCxn id="18" idx="2"/>
            </p:cNvCxnSpPr>
            <p:nvPr/>
          </p:nvCxnSpPr>
          <p:spPr bwMode="auto">
            <a:xfrm flipV="1">
              <a:off x="6914084" y="3041923"/>
              <a:ext cx="408623" cy="11711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Straight Arrow Connector 56"/>
            <p:cNvCxnSpPr>
              <a:stCxn id="15" idx="6"/>
              <a:endCxn id="25" idx="2"/>
            </p:cNvCxnSpPr>
            <p:nvPr/>
          </p:nvCxnSpPr>
          <p:spPr bwMode="auto">
            <a:xfrm>
              <a:off x="6914084" y="4213063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Straight Arrow Connector 57"/>
            <p:cNvCxnSpPr>
              <a:stCxn id="18" idx="6"/>
              <a:endCxn id="26" idx="2"/>
            </p:cNvCxnSpPr>
            <p:nvPr/>
          </p:nvCxnSpPr>
          <p:spPr bwMode="auto">
            <a:xfrm>
              <a:off x="7496463" y="3041923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>
              <a:stCxn id="18" idx="6"/>
              <a:endCxn id="33" idx="2"/>
            </p:cNvCxnSpPr>
            <p:nvPr/>
          </p:nvCxnSpPr>
          <p:spPr bwMode="auto">
            <a:xfrm>
              <a:off x="7496463" y="3041923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/>
            <p:cNvCxnSpPr>
              <a:stCxn id="19" idx="6"/>
              <a:endCxn id="26" idx="2"/>
            </p:cNvCxnSpPr>
            <p:nvPr/>
          </p:nvCxnSpPr>
          <p:spPr bwMode="auto">
            <a:xfrm flipV="1">
              <a:off x="7496463" y="3041923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/>
            <p:cNvCxnSpPr>
              <a:stCxn id="19" idx="6"/>
              <a:endCxn id="33" idx="2"/>
            </p:cNvCxnSpPr>
            <p:nvPr/>
          </p:nvCxnSpPr>
          <p:spPr bwMode="auto">
            <a:xfrm>
              <a:off x="7496463" y="3254858"/>
              <a:ext cx="408623" cy="12776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/>
            <p:cNvCxnSpPr>
              <a:stCxn id="25" idx="6"/>
              <a:endCxn id="26" idx="2"/>
            </p:cNvCxnSpPr>
            <p:nvPr/>
          </p:nvCxnSpPr>
          <p:spPr bwMode="auto">
            <a:xfrm flipV="1">
              <a:off x="7496463" y="3041923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/>
            <p:cNvCxnSpPr>
              <a:stCxn id="25" idx="6"/>
              <a:endCxn id="33" idx="2"/>
            </p:cNvCxnSpPr>
            <p:nvPr/>
          </p:nvCxnSpPr>
          <p:spPr bwMode="auto">
            <a:xfrm>
              <a:off x="7496463" y="4532466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/>
            <p:cNvCxnSpPr>
              <a:stCxn id="26" idx="6"/>
              <a:endCxn id="34" idx="2"/>
            </p:cNvCxnSpPr>
            <p:nvPr/>
          </p:nvCxnSpPr>
          <p:spPr bwMode="auto">
            <a:xfrm>
              <a:off x="8078840" y="3041923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/>
            <p:cNvCxnSpPr>
              <a:stCxn id="26" idx="6"/>
              <a:endCxn id="41" idx="2"/>
            </p:cNvCxnSpPr>
            <p:nvPr/>
          </p:nvCxnSpPr>
          <p:spPr bwMode="auto">
            <a:xfrm>
              <a:off x="8078840" y="3041923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/>
            <p:cNvCxnSpPr>
              <a:stCxn id="27" idx="6"/>
              <a:endCxn id="34" idx="2"/>
            </p:cNvCxnSpPr>
            <p:nvPr/>
          </p:nvCxnSpPr>
          <p:spPr bwMode="auto">
            <a:xfrm flipV="1">
              <a:off x="8078840" y="3041923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Arrow Connector 66"/>
            <p:cNvCxnSpPr>
              <a:stCxn id="27" idx="6"/>
              <a:endCxn id="41" idx="2"/>
            </p:cNvCxnSpPr>
            <p:nvPr/>
          </p:nvCxnSpPr>
          <p:spPr bwMode="auto">
            <a:xfrm>
              <a:off x="8078840" y="3254858"/>
              <a:ext cx="408623" cy="12776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/>
            <p:cNvCxnSpPr>
              <a:stCxn id="33" idx="6"/>
              <a:endCxn id="41" idx="2"/>
            </p:cNvCxnSpPr>
            <p:nvPr/>
          </p:nvCxnSpPr>
          <p:spPr bwMode="auto">
            <a:xfrm>
              <a:off x="8078840" y="4532466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>
              <a:stCxn id="33" idx="6"/>
              <a:endCxn id="34" idx="2"/>
            </p:cNvCxnSpPr>
            <p:nvPr/>
          </p:nvCxnSpPr>
          <p:spPr bwMode="auto">
            <a:xfrm flipV="1">
              <a:off x="8078840" y="3041923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>
              <a:stCxn id="34" idx="6"/>
              <a:endCxn id="16" idx="2"/>
            </p:cNvCxnSpPr>
            <p:nvPr/>
          </p:nvCxnSpPr>
          <p:spPr bwMode="auto">
            <a:xfrm>
              <a:off x="8661219" y="3041923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34" idx="6"/>
              <a:endCxn id="17" idx="2"/>
            </p:cNvCxnSpPr>
            <p:nvPr/>
          </p:nvCxnSpPr>
          <p:spPr bwMode="auto">
            <a:xfrm>
              <a:off x="8661219" y="3041923"/>
              <a:ext cx="408623" cy="11711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>
              <a:stCxn id="35" idx="6"/>
              <a:endCxn id="16" idx="2"/>
            </p:cNvCxnSpPr>
            <p:nvPr/>
          </p:nvCxnSpPr>
          <p:spPr bwMode="auto">
            <a:xfrm>
              <a:off x="8661219" y="3254858"/>
              <a:ext cx="408623" cy="1064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>
              <a:stCxn id="35" idx="6"/>
              <a:endCxn id="17" idx="2"/>
            </p:cNvCxnSpPr>
            <p:nvPr/>
          </p:nvCxnSpPr>
          <p:spPr bwMode="auto">
            <a:xfrm>
              <a:off x="8661219" y="3254858"/>
              <a:ext cx="408623" cy="95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>
              <a:stCxn id="41" idx="6"/>
              <a:endCxn id="16" idx="2"/>
            </p:cNvCxnSpPr>
            <p:nvPr/>
          </p:nvCxnSpPr>
          <p:spPr bwMode="auto">
            <a:xfrm flipV="1">
              <a:off x="8661219" y="3361325"/>
              <a:ext cx="408623" cy="11711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>
              <a:stCxn id="41" idx="6"/>
              <a:endCxn id="17" idx="2"/>
            </p:cNvCxnSpPr>
            <p:nvPr/>
          </p:nvCxnSpPr>
          <p:spPr bwMode="auto">
            <a:xfrm flipV="1">
              <a:off x="8661219" y="4213063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>
              <a:stCxn id="20" idx="6"/>
              <a:endCxn id="26" idx="2"/>
            </p:cNvCxnSpPr>
            <p:nvPr/>
          </p:nvCxnSpPr>
          <p:spPr bwMode="auto">
            <a:xfrm flipV="1">
              <a:off x="7496463" y="3041923"/>
              <a:ext cx="408623" cy="4258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/>
            <p:cNvCxnSpPr>
              <a:stCxn id="21" idx="6"/>
              <a:endCxn id="26" idx="2"/>
            </p:cNvCxnSpPr>
            <p:nvPr/>
          </p:nvCxnSpPr>
          <p:spPr bwMode="auto">
            <a:xfrm flipV="1">
              <a:off x="7496463" y="3041923"/>
              <a:ext cx="408623" cy="63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Straight Arrow Connector 77"/>
            <p:cNvCxnSpPr>
              <a:stCxn id="22" idx="6"/>
              <a:endCxn id="26" idx="2"/>
            </p:cNvCxnSpPr>
            <p:nvPr/>
          </p:nvCxnSpPr>
          <p:spPr bwMode="auto">
            <a:xfrm flipV="1">
              <a:off x="7496463" y="3041923"/>
              <a:ext cx="408623" cy="8517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Straight Arrow Connector 78"/>
            <p:cNvCxnSpPr>
              <a:stCxn id="23" idx="6"/>
              <a:endCxn id="26" idx="2"/>
            </p:cNvCxnSpPr>
            <p:nvPr/>
          </p:nvCxnSpPr>
          <p:spPr bwMode="auto">
            <a:xfrm flipV="1">
              <a:off x="7496463" y="3041923"/>
              <a:ext cx="408623" cy="10646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/>
            <p:cNvCxnSpPr>
              <a:stCxn id="24" idx="6"/>
              <a:endCxn id="26" idx="2"/>
            </p:cNvCxnSpPr>
            <p:nvPr/>
          </p:nvCxnSpPr>
          <p:spPr bwMode="auto">
            <a:xfrm flipV="1">
              <a:off x="7496463" y="3041923"/>
              <a:ext cx="408623" cy="12776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/>
            <p:cNvCxnSpPr>
              <a:stCxn id="28" idx="6"/>
              <a:endCxn id="41" idx="2"/>
            </p:cNvCxnSpPr>
            <p:nvPr/>
          </p:nvCxnSpPr>
          <p:spPr bwMode="auto">
            <a:xfrm>
              <a:off x="8078840" y="3467792"/>
              <a:ext cx="408623" cy="10646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>
              <a:stCxn id="29" idx="6"/>
              <a:endCxn id="41" idx="2"/>
            </p:cNvCxnSpPr>
            <p:nvPr/>
          </p:nvCxnSpPr>
          <p:spPr bwMode="auto">
            <a:xfrm>
              <a:off x="8078840" y="3680729"/>
              <a:ext cx="408623" cy="8517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>
              <a:stCxn id="30" idx="6"/>
              <a:endCxn id="41" idx="2"/>
            </p:cNvCxnSpPr>
            <p:nvPr/>
          </p:nvCxnSpPr>
          <p:spPr bwMode="auto">
            <a:xfrm>
              <a:off x="8078840" y="3893663"/>
              <a:ext cx="408623" cy="6388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>
              <a:stCxn id="31" idx="6"/>
              <a:endCxn id="41" idx="2"/>
            </p:cNvCxnSpPr>
            <p:nvPr/>
          </p:nvCxnSpPr>
          <p:spPr bwMode="auto">
            <a:xfrm>
              <a:off x="8078840" y="4106598"/>
              <a:ext cx="408623" cy="4258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stCxn id="32" idx="6"/>
              <a:endCxn id="41" idx="2"/>
            </p:cNvCxnSpPr>
            <p:nvPr/>
          </p:nvCxnSpPr>
          <p:spPr bwMode="auto">
            <a:xfrm>
              <a:off x="8078840" y="4319533"/>
              <a:ext cx="408623" cy="2129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stCxn id="40" idx="6"/>
              <a:endCxn id="17" idx="2"/>
            </p:cNvCxnSpPr>
            <p:nvPr/>
          </p:nvCxnSpPr>
          <p:spPr bwMode="auto">
            <a:xfrm flipV="1">
              <a:off x="8661219" y="4213063"/>
              <a:ext cx="408623" cy="1064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>
              <a:stCxn id="19" idx="6"/>
              <a:endCxn id="27" idx="2"/>
            </p:cNvCxnSpPr>
            <p:nvPr/>
          </p:nvCxnSpPr>
          <p:spPr bwMode="auto">
            <a:xfrm>
              <a:off x="7496463" y="3254858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Straight Arrow Connector 87"/>
            <p:cNvCxnSpPr>
              <a:stCxn id="19" idx="6"/>
              <a:endCxn id="28" idx="2"/>
            </p:cNvCxnSpPr>
            <p:nvPr/>
          </p:nvCxnSpPr>
          <p:spPr bwMode="auto">
            <a:xfrm>
              <a:off x="7496463" y="3254858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/>
            <p:cNvCxnSpPr>
              <a:stCxn id="19" idx="6"/>
              <a:endCxn id="29" idx="2"/>
            </p:cNvCxnSpPr>
            <p:nvPr/>
          </p:nvCxnSpPr>
          <p:spPr bwMode="auto">
            <a:xfrm>
              <a:off x="7496463" y="3254858"/>
              <a:ext cx="408623" cy="4258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Arrow Connector 89"/>
            <p:cNvCxnSpPr>
              <a:stCxn id="19" idx="6"/>
              <a:endCxn id="30" idx="2"/>
            </p:cNvCxnSpPr>
            <p:nvPr/>
          </p:nvCxnSpPr>
          <p:spPr bwMode="auto">
            <a:xfrm>
              <a:off x="7496463" y="3254858"/>
              <a:ext cx="408623" cy="63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Arrow Connector 90"/>
            <p:cNvCxnSpPr>
              <a:stCxn id="19" idx="6"/>
              <a:endCxn id="31" idx="2"/>
            </p:cNvCxnSpPr>
            <p:nvPr/>
          </p:nvCxnSpPr>
          <p:spPr bwMode="auto">
            <a:xfrm>
              <a:off x="7496463" y="3254858"/>
              <a:ext cx="408623" cy="8517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/>
            <p:cNvCxnSpPr>
              <a:stCxn id="19" idx="6"/>
              <a:endCxn id="32" idx="2"/>
            </p:cNvCxnSpPr>
            <p:nvPr/>
          </p:nvCxnSpPr>
          <p:spPr bwMode="auto">
            <a:xfrm>
              <a:off x="7496463" y="3254858"/>
              <a:ext cx="408623" cy="10646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3" name="Straight Arrow Connector 92"/>
            <p:cNvCxnSpPr>
              <a:stCxn id="27" idx="6"/>
              <a:endCxn id="35" idx="2"/>
            </p:cNvCxnSpPr>
            <p:nvPr/>
          </p:nvCxnSpPr>
          <p:spPr bwMode="auto">
            <a:xfrm>
              <a:off x="8078840" y="3254858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4" name="Straight Arrow Connector 93"/>
            <p:cNvCxnSpPr>
              <a:stCxn id="27" idx="6"/>
              <a:endCxn id="36" idx="2"/>
            </p:cNvCxnSpPr>
            <p:nvPr/>
          </p:nvCxnSpPr>
          <p:spPr bwMode="auto">
            <a:xfrm>
              <a:off x="8078840" y="3254858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Straight Arrow Connector 94"/>
            <p:cNvCxnSpPr>
              <a:stCxn id="27" idx="6"/>
              <a:endCxn id="37" idx="2"/>
            </p:cNvCxnSpPr>
            <p:nvPr/>
          </p:nvCxnSpPr>
          <p:spPr bwMode="auto">
            <a:xfrm>
              <a:off x="8078840" y="3254858"/>
              <a:ext cx="408623" cy="4258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Straight Arrow Connector 95"/>
            <p:cNvCxnSpPr>
              <a:stCxn id="27" idx="6"/>
              <a:endCxn id="38" idx="2"/>
            </p:cNvCxnSpPr>
            <p:nvPr/>
          </p:nvCxnSpPr>
          <p:spPr bwMode="auto">
            <a:xfrm>
              <a:off x="8078840" y="3254858"/>
              <a:ext cx="408623" cy="63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7" name="Straight Arrow Connector 96"/>
            <p:cNvCxnSpPr>
              <a:stCxn id="27" idx="6"/>
              <a:endCxn id="39" idx="2"/>
            </p:cNvCxnSpPr>
            <p:nvPr/>
          </p:nvCxnSpPr>
          <p:spPr bwMode="auto">
            <a:xfrm>
              <a:off x="8078840" y="3254858"/>
              <a:ext cx="408623" cy="8517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8" name="Straight Arrow Connector 97"/>
            <p:cNvCxnSpPr>
              <a:stCxn id="27" idx="6"/>
              <a:endCxn id="40" idx="2"/>
            </p:cNvCxnSpPr>
            <p:nvPr/>
          </p:nvCxnSpPr>
          <p:spPr bwMode="auto">
            <a:xfrm>
              <a:off x="8078840" y="3254858"/>
              <a:ext cx="408623" cy="10646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9" name="TextBox 94"/>
            <p:cNvSpPr txBox="1"/>
            <p:nvPr/>
          </p:nvSpPr>
          <p:spPr>
            <a:xfrm>
              <a:off x="5435860" y="3167954"/>
              <a:ext cx="999055" cy="523220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Network Output</a:t>
              </a:r>
              <a:endParaRPr lang="en-US" sz="1400" b="1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5"/>
            <p:cNvSpPr txBox="1"/>
            <p:nvPr/>
          </p:nvSpPr>
          <p:spPr>
            <a:xfrm>
              <a:off x="5435860" y="3923150"/>
              <a:ext cx="999055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Ground Truth</a:t>
              </a:r>
              <a:endParaRPr lang="en-US" sz="1400" b="1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532716" y="3243039"/>
              <a:ext cx="173755" cy="17375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2532716" y="3455973"/>
              <a:ext cx="173755" cy="17375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2532716" y="3668908"/>
              <a:ext cx="173755" cy="17375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2532716" y="3881843"/>
              <a:ext cx="173755" cy="17375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2532716" y="4094776"/>
              <a:ext cx="173755" cy="17375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62229" y="3243039"/>
              <a:ext cx="173755" cy="17375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62229" y="3455973"/>
              <a:ext cx="173755" cy="17375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62229" y="3668908"/>
              <a:ext cx="173755" cy="17375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62229" y="3881843"/>
              <a:ext cx="173755" cy="17375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62229" y="4094776"/>
              <a:ext cx="173755" cy="17375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115094" y="2923637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115094" y="3136572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3115094" y="334950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3115094" y="3562441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3115094" y="377537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3115094" y="3988311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115094" y="420124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3115094" y="4414180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3697472" y="2923637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3697472" y="3136572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3697472" y="334950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3697472" y="3562441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3697472" y="377537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697472" y="3988311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697472" y="420124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3697472" y="4414180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279850" y="2923637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4279850" y="3136572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4279850" y="334950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279850" y="3562441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4279850" y="377537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279850" y="3988311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279850" y="4201246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279850" y="4414180"/>
              <a:ext cx="173755" cy="173754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Straight Arrow Connector 134"/>
            <p:cNvCxnSpPr>
              <a:stCxn id="101" idx="6"/>
              <a:endCxn id="111" idx="2"/>
            </p:cNvCxnSpPr>
            <p:nvPr/>
          </p:nvCxnSpPr>
          <p:spPr bwMode="auto">
            <a:xfrm flipV="1">
              <a:off x="2706470" y="3010515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6" name="Straight Arrow Connector 135"/>
            <p:cNvCxnSpPr>
              <a:stCxn id="101" idx="6"/>
              <a:endCxn id="112" idx="2"/>
            </p:cNvCxnSpPr>
            <p:nvPr/>
          </p:nvCxnSpPr>
          <p:spPr bwMode="auto">
            <a:xfrm flipV="1">
              <a:off x="2706470" y="3223449"/>
              <a:ext cx="408623" cy="1064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7" name="Straight Arrow Connector 136"/>
            <p:cNvCxnSpPr>
              <a:stCxn id="101" idx="6"/>
              <a:endCxn id="113" idx="2"/>
            </p:cNvCxnSpPr>
            <p:nvPr/>
          </p:nvCxnSpPr>
          <p:spPr bwMode="auto">
            <a:xfrm>
              <a:off x="2706470" y="3329916"/>
              <a:ext cx="408623" cy="1064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8" name="Straight Arrow Connector 137"/>
            <p:cNvCxnSpPr>
              <a:stCxn id="101" idx="6"/>
              <a:endCxn id="114" idx="2"/>
            </p:cNvCxnSpPr>
            <p:nvPr/>
          </p:nvCxnSpPr>
          <p:spPr bwMode="auto">
            <a:xfrm>
              <a:off x="2706470" y="3329916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/>
            <p:cNvCxnSpPr>
              <a:stCxn id="101" idx="6"/>
              <a:endCxn id="115" idx="2"/>
            </p:cNvCxnSpPr>
            <p:nvPr/>
          </p:nvCxnSpPr>
          <p:spPr bwMode="auto">
            <a:xfrm>
              <a:off x="2706470" y="3329916"/>
              <a:ext cx="408623" cy="5323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0" name="Straight Arrow Connector 139"/>
            <p:cNvCxnSpPr>
              <a:stCxn id="101" idx="6"/>
              <a:endCxn id="116" idx="2"/>
            </p:cNvCxnSpPr>
            <p:nvPr/>
          </p:nvCxnSpPr>
          <p:spPr bwMode="auto">
            <a:xfrm>
              <a:off x="2706470" y="3329916"/>
              <a:ext cx="408623" cy="7452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1" name="Straight Arrow Connector 140"/>
            <p:cNvCxnSpPr>
              <a:stCxn id="101" idx="6"/>
              <a:endCxn id="117" idx="2"/>
            </p:cNvCxnSpPr>
            <p:nvPr/>
          </p:nvCxnSpPr>
          <p:spPr bwMode="auto">
            <a:xfrm>
              <a:off x="2706470" y="3329916"/>
              <a:ext cx="408623" cy="9582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2" name="Straight Arrow Connector 141"/>
            <p:cNvCxnSpPr>
              <a:stCxn id="101" idx="6"/>
              <a:endCxn id="118" idx="2"/>
            </p:cNvCxnSpPr>
            <p:nvPr/>
          </p:nvCxnSpPr>
          <p:spPr bwMode="auto">
            <a:xfrm>
              <a:off x="2706470" y="3329916"/>
              <a:ext cx="408623" cy="11711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3" name="Straight Arrow Connector 142"/>
            <p:cNvCxnSpPr>
              <a:stCxn id="102" idx="6"/>
              <a:endCxn id="111" idx="2"/>
            </p:cNvCxnSpPr>
            <p:nvPr/>
          </p:nvCxnSpPr>
          <p:spPr bwMode="auto">
            <a:xfrm flipV="1">
              <a:off x="2706470" y="3010515"/>
              <a:ext cx="408623" cy="5323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4" name="Straight Arrow Connector 143"/>
            <p:cNvCxnSpPr>
              <a:stCxn id="102" idx="6"/>
              <a:endCxn id="118" idx="2"/>
            </p:cNvCxnSpPr>
            <p:nvPr/>
          </p:nvCxnSpPr>
          <p:spPr bwMode="auto">
            <a:xfrm>
              <a:off x="2706470" y="3542851"/>
              <a:ext cx="408623" cy="95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/>
            <p:cNvCxnSpPr>
              <a:stCxn id="103" idx="6"/>
              <a:endCxn id="111" idx="2"/>
            </p:cNvCxnSpPr>
            <p:nvPr/>
          </p:nvCxnSpPr>
          <p:spPr bwMode="auto">
            <a:xfrm flipV="1">
              <a:off x="2706470" y="3010515"/>
              <a:ext cx="408623" cy="7452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6" name="Straight Arrow Connector 145"/>
            <p:cNvCxnSpPr>
              <a:stCxn id="103" idx="6"/>
              <a:endCxn id="118" idx="2"/>
            </p:cNvCxnSpPr>
            <p:nvPr/>
          </p:nvCxnSpPr>
          <p:spPr bwMode="auto">
            <a:xfrm>
              <a:off x="2706470" y="3755786"/>
              <a:ext cx="408623" cy="7452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Straight Arrow Connector 146"/>
            <p:cNvCxnSpPr>
              <a:stCxn id="104" idx="6"/>
              <a:endCxn id="111" idx="2"/>
            </p:cNvCxnSpPr>
            <p:nvPr/>
          </p:nvCxnSpPr>
          <p:spPr bwMode="auto">
            <a:xfrm flipV="1">
              <a:off x="2706470" y="3010515"/>
              <a:ext cx="408623" cy="95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/>
            <p:cNvCxnSpPr>
              <a:stCxn id="104" idx="6"/>
              <a:endCxn id="118" idx="2"/>
            </p:cNvCxnSpPr>
            <p:nvPr/>
          </p:nvCxnSpPr>
          <p:spPr bwMode="auto">
            <a:xfrm>
              <a:off x="2706470" y="3968720"/>
              <a:ext cx="408623" cy="5323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9" name="Straight Arrow Connector 148"/>
            <p:cNvCxnSpPr>
              <a:stCxn id="105" idx="6"/>
              <a:endCxn id="111" idx="2"/>
            </p:cNvCxnSpPr>
            <p:nvPr/>
          </p:nvCxnSpPr>
          <p:spPr bwMode="auto">
            <a:xfrm flipV="1">
              <a:off x="2706470" y="3010515"/>
              <a:ext cx="408623" cy="11711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0" name="Straight Arrow Connector 149"/>
            <p:cNvCxnSpPr>
              <a:stCxn id="105" idx="6"/>
              <a:endCxn id="118" idx="2"/>
            </p:cNvCxnSpPr>
            <p:nvPr/>
          </p:nvCxnSpPr>
          <p:spPr bwMode="auto">
            <a:xfrm>
              <a:off x="2706470" y="4181655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/>
            <p:cNvCxnSpPr>
              <a:stCxn id="111" idx="6"/>
              <a:endCxn id="119" idx="2"/>
            </p:cNvCxnSpPr>
            <p:nvPr/>
          </p:nvCxnSpPr>
          <p:spPr bwMode="auto">
            <a:xfrm>
              <a:off x="3288849" y="3010514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2" name="Straight Arrow Connector 151"/>
            <p:cNvCxnSpPr>
              <a:stCxn id="111" idx="6"/>
              <a:endCxn id="126" idx="2"/>
            </p:cNvCxnSpPr>
            <p:nvPr/>
          </p:nvCxnSpPr>
          <p:spPr bwMode="auto">
            <a:xfrm>
              <a:off x="3288849" y="3010515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" name="Straight Arrow Connector 152"/>
            <p:cNvCxnSpPr>
              <a:stCxn id="112" idx="6"/>
              <a:endCxn id="119" idx="2"/>
            </p:cNvCxnSpPr>
            <p:nvPr/>
          </p:nvCxnSpPr>
          <p:spPr bwMode="auto">
            <a:xfrm flipV="1">
              <a:off x="3288849" y="3010515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/>
            <p:cNvCxnSpPr>
              <a:stCxn id="112" idx="6"/>
              <a:endCxn id="126" idx="2"/>
            </p:cNvCxnSpPr>
            <p:nvPr/>
          </p:nvCxnSpPr>
          <p:spPr bwMode="auto">
            <a:xfrm>
              <a:off x="3288849" y="3223449"/>
              <a:ext cx="408623" cy="12776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5" name="Straight Arrow Connector 154"/>
            <p:cNvCxnSpPr>
              <a:stCxn id="118" idx="6"/>
              <a:endCxn id="119" idx="2"/>
            </p:cNvCxnSpPr>
            <p:nvPr/>
          </p:nvCxnSpPr>
          <p:spPr bwMode="auto">
            <a:xfrm flipV="1">
              <a:off x="3288849" y="3010515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6" name="Straight Arrow Connector 155"/>
            <p:cNvCxnSpPr>
              <a:stCxn id="118" idx="6"/>
              <a:endCxn id="126" idx="2"/>
            </p:cNvCxnSpPr>
            <p:nvPr/>
          </p:nvCxnSpPr>
          <p:spPr bwMode="auto">
            <a:xfrm>
              <a:off x="3288849" y="4501056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7" name="Straight Arrow Connector 156"/>
            <p:cNvCxnSpPr>
              <a:stCxn id="119" idx="6"/>
              <a:endCxn id="127" idx="2"/>
            </p:cNvCxnSpPr>
            <p:nvPr/>
          </p:nvCxnSpPr>
          <p:spPr bwMode="auto">
            <a:xfrm>
              <a:off x="3871227" y="3010514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8" name="Straight Arrow Connector 157"/>
            <p:cNvCxnSpPr>
              <a:stCxn id="119" idx="6"/>
              <a:endCxn id="134" idx="2"/>
            </p:cNvCxnSpPr>
            <p:nvPr/>
          </p:nvCxnSpPr>
          <p:spPr bwMode="auto">
            <a:xfrm>
              <a:off x="3871227" y="3010515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/>
            <p:cNvCxnSpPr>
              <a:stCxn id="120" idx="6"/>
              <a:endCxn id="127" idx="2"/>
            </p:cNvCxnSpPr>
            <p:nvPr/>
          </p:nvCxnSpPr>
          <p:spPr bwMode="auto">
            <a:xfrm flipV="1">
              <a:off x="3871227" y="3010515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0" name="Straight Arrow Connector 159"/>
            <p:cNvCxnSpPr>
              <a:stCxn id="120" idx="6"/>
              <a:endCxn id="134" idx="2"/>
            </p:cNvCxnSpPr>
            <p:nvPr/>
          </p:nvCxnSpPr>
          <p:spPr bwMode="auto">
            <a:xfrm>
              <a:off x="3871227" y="3223449"/>
              <a:ext cx="408623" cy="12776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1" name="Straight Arrow Connector 160"/>
            <p:cNvCxnSpPr>
              <a:stCxn id="126" idx="6"/>
              <a:endCxn id="134" idx="2"/>
            </p:cNvCxnSpPr>
            <p:nvPr/>
          </p:nvCxnSpPr>
          <p:spPr bwMode="auto">
            <a:xfrm>
              <a:off x="3871227" y="4501056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2" name="Straight Arrow Connector 161"/>
            <p:cNvCxnSpPr>
              <a:stCxn id="126" idx="6"/>
              <a:endCxn id="127" idx="2"/>
            </p:cNvCxnSpPr>
            <p:nvPr/>
          </p:nvCxnSpPr>
          <p:spPr bwMode="auto">
            <a:xfrm flipV="1">
              <a:off x="3871227" y="3010515"/>
              <a:ext cx="408623" cy="14905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3" name="Straight Arrow Connector 162"/>
            <p:cNvCxnSpPr>
              <a:stCxn id="127" idx="6"/>
              <a:endCxn id="106" idx="2"/>
            </p:cNvCxnSpPr>
            <p:nvPr/>
          </p:nvCxnSpPr>
          <p:spPr bwMode="auto">
            <a:xfrm>
              <a:off x="4453605" y="3010515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4" name="Straight Arrow Connector 163"/>
            <p:cNvCxnSpPr>
              <a:stCxn id="127" idx="6"/>
              <a:endCxn id="110" idx="2"/>
            </p:cNvCxnSpPr>
            <p:nvPr/>
          </p:nvCxnSpPr>
          <p:spPr bwMode="auto">
            <a:xfrm>
              <a:off x="4453605" y="3010515"/>
              <a:ext cx="408623" cy="11711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/>
            <p:cNvCxnSpPr>
              <a:stCxn id="128" idx="6"/>
              <a:endCxn id="106" idx="2"/>
            </p:cNvCxnSpPr>
            <p:nvPr/>
          </p:nvCxnSpPr>
          <p:spPr bwMode="auto">
            <a:xfrm>
              <a:off x="4453605" y="3223449"/>
              <a:ext cx="408623" cy="1064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6" name="Straight Arrow Connector 165"/>
            <p:cNvCxnSpPr>
              <a:stCxn id="128" idx="6"/>
              <a:endCxn id="110" idx="2"/>
            </p:cNvCxnSpPr>
            <p:nvPr/>
          </p:nvCxnSpPr>
          <p:spPr bwMode="auto">
            <a:xfrm>
              <a:off x="4453605" y="3223449"/>
              <a:ext cx="408623" cy="9582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7" name="Straight Arrow Connector 166"/>
            <p:cNvCxnSpPr>
              <a:stCxn id="134" idx="6"/>
              <a:endCxn id="106" idx="2"/>
            </p:cNvCxnSpPr>
            <p:nvPr/>
          </p:nvCxnSpPr>
          <p:spPr bwMode="auto">
            <a:xfrm flipV="1">
              <a:off x="4453605" y="3329916"/>
              <a:ext cx="408623" cy="11711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8" name="Straight Arrow Connector 167"/>
            <p:cNvCxnSpPr>
              <a:stCxn id="134" idx="6"/>
              <a:endCxn id="110" idx="2"/>
            </p:cNvCxnSpPr>
            <p:nvPr/>
          </p:nvCxnSpPr>
          <p:spPr bwMode="auto">
            <a:xfrm flipV="1">
              <a:off x="4453605" y="4181655"/>
              <a:ext cx="408623" cy="3194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9" name="Straight Arrow Connector 168"/>
            <p:cNvCxnSpPr>
              <a:stCxn id="113" idx="6"/>
              <a:endCxn id="119" idx="2"/>
            </p:cNvCxnSpPr>
            <p:nvPr/>
          </p:nvCxnSpPr>
          <p:spPr bwMode="auto">
            <a:xfrm flipV="1">
              <a:off x="3288849" y="3010515"/>
              <a:ext cx="408623" cy="4258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0" name="Straight Arrow Connector 169"/>
            <p:cNvCxnSpPr>
              <a:stCxn id="114" idx="6"/>
              <a:endCxn id="119" idx="2"/>
            </p:cNvCxnSpPr>
            <p:nvPr/>
          </p:nvCxnSpPr>
          <p:spPr bwMode="auto">
            <a:xfrm flipV="1">
              <a:off x="3288849" y="3010515"/>
              <a:ext cx="408623" cy="63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/>
            <p:cNvCxnSpPr>
              <a:stCxn id="115" idx="6"/>
              <a:endCxn id="119" idx="2"/>
            </p:cNvCxnSpPr>
            <p:nvPr/>
          </p:nvCxnSpPr>
          <p:spPr bwMode="auto">
            <a:xfrm flipV="1">
              <a:off x="3288849" y="3010515"/>
              <a:ext cx="408623" cy="8517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2" name="Straight Arrow Connector 171"/>
            <p:cNvCxnSpPr>
              <a:stCxn id="116" idx="6"/>
              <a:endCxn id="119" idx="2"/>
            </p:cNvCxnSpPr>
            <p:nvPr/>
          </p:nvCxnSpPr>
          <p:spPr bwMode="auto">
            <a:xfrm flipV="1">
              <a:off x="3288849" y="3010515"/>
              <a:ext cx="408623" cy="10646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3" name="Straight Arrow Connector 172"/>
            <p:cNvCxnSpPr>
              <a:stCxn id="117" idx="6"/>
              <a:endCxn id="119" idx="2"/>
            </p:cNvCxnSpPr>
            <p:nvPr/>
          </p:nvCxnSpPr>
          <p:spPr bwMode="auto">
            <a:xfrm flipV="1">
              <a:off x="3288849" y="3010515"/>
              <a:ext cx="408623" cy="12776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4" name="Straight Arrow Connector 173"/>
            <p:cNvCxnSpPr>
              <a:stCxn id="121" idx="6"/>
              <a:endCxn id="134" idx="2"/>
            </p:cNvCxnSpPr>
            <p:nvPr/>
          </p:nvCxnSpPr>
          <p:spPr bwMode="auto">
            <a:xfrm>
              <a:off x="3871227" y="3436384"/>
              <a:ext cx="408623" cy="10646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5" name="Straight Arrow Connector 174"/>
            <p:cNvCxnSpPr>
              <a:stCxn id="122" idx="6"/>
              <a:endCxn id="134" idx="2"/>
            </p:cNvCxnSpPr>
            <p:nvPr/>
          </p:nvCxnSpPr>
          <p:spPr bwMode="auto">
            <a:xfrm>
              <a:off x="3871227" y="3649319"/>
              <a:ext cx="408623" cy="8517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6" name="Straight Arrow Connector 175"/>
            <p:cNvCxnSpPr>
              <a:stCxn id="123" idx="6"/>
              <a:endCxn id="134" idx="2"/>
            </p:cNvCxnSpPr>
            <p:nvPr/>
          </p:nvCxnSpPr>
          <p:spPr bwMode="auto">
            <a:xfrm>
              <a:off x="3871227" y="3862253"/>
              <a:ext cx="408623" cy="6388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7" name="Straight Arrow Connector 176"/>
            <p:cNvCxnSpPr>
              <a:stCxn id="124" idx="6"/>
              <a:endCxn id="134" idx="2"/>
            </p:cNvCxnSpPr>
            <p:nvPr/>
          </p:nvCxnSpPr>
          <p:spPr bwMode="auto">
            <a:xfrm>
              <a:off x="3871227" y="4075188"/>
              <a:ext cx="408623" cy="4258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8" name="Straight Arrow Connector 177"/>
            <p:cNvCxnSpPr>
              <a:stCxn id="125" idx="6"/>
              <a:endCxn id="134" idx="2"/>
            </p:cNvCxnSpPr>
            <p:nvPr/>
          </p:nvCxnSpPr>
          <p:spPr bwMode="auto">
            <a:xfrm>
              <a:off x="3871227" y="4288124"/>
              <a:ext cx="408623" cy="2129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9" name="Straight Arrow Connector 178"/>
            <p:cNvCxnSpPr>
              <a:stCxn id="129" idx="6"/>
              <a:endCxn id="107" idx="2"/>
            </p:cNvCxnSpPr>
            <p:nvPr/>
          </p:nvCxnSpPr>
          <p:spPr bwMode="auto">
            <a:xfrm>
              <a:off x="4453605" y="3436384"/>
              <a:ext cx="408623" cy="1064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0" name="Straight Arrow Connector 179"/>
            <p:cNvCxnSpPr>
              <a:stCxn id="130" idx="6"/>
              <a:endCxn id="108" idx="2"/>
            </p:cNvCxnSpPr>
            <p:nvPr/>
          </p:nvCxnSpPr>
          <p:spPr bwMode="auto">
            <a:xfrm>
              <a:off x="4453605" y="3649319"/>
              <a:ext cx="408623" cy="1064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1" name="Straight Arrow Connector 180"/>
            <p:cNvCxnSpPr>
              <a:stCxn id="133" idx="6"/>
              <a:endCxn id="110" idx="2"/>
            </p:cNvCxnSpPr>
            <p:nvPr/>
          </p:nvCxnSpPr>
          <p:spPr bwMode="auto">
            <a:xfrm flipV="1">
              <a:off x="4453605" y="4181655"/>
              <a:ext cx="408623" cy="1064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2" name="Straight Arrow Connector 181"/>
            <p:cNvCxnSpPr>
              <a:stCxn id="132" idx="6"/>
              <a:endCxn id="109" idx="2"/>
            </p:cNvCxnSpPr>
            <p:nvPr/>
          </p:nvCxnSpPr>
          <p:spPr bwMode="auto">
            <a:xfrm flipV="1">
              <a:off x="4453605" y="3968720"/>
              <a:ext cx="408623" cy="1064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3" name="Straight Arrow Connector 182"/>
            <p:cNvCxnSpPr>
              <a:stCxn id="131" idx="6"/>
              <a:endCxn id="108" idx="2"/>
            </p:cNvCxnSpPr>
            <p:nvPr/>
          </p:nvCxnSpPr>
          <p:spPr bwMode="auto">
            <a:xfrm flipV="1">
              <a:off x="4453605" y="3755786"/>
              <a:ext cx="408623" cy="1064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4" name="Straight Arrow Connector 183"/>
            <p:cNvCxnSpPr>
              <a:stCxn id="112" idx="6"/>
              <a:endCxn id="120" idx="2"/>
            </p:cNvCxnSpPr>
            <p:nvPr/>
          </p:nvCxnSpPr>
          <p:spPr bwMode="auto">
            <a:xfrm>
              <a:off x="3288849" y="3223449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5" name="Straight Arrow Connector 184"/>
            <p:cNvCxnSpPr>
              <a:stCxn id="112" idx="6"/>
              <a:endCxn id="121" idx="2"/>
            </p:cNvCxnSpPr>
            <p:nvPr/>
          </p:nvCxnSpPr>
          <p:spPr bwMode="auto">
            <a:xfrm>
              <a:off x="3288849" y="3223449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6" name="Straight Arrow Connector 185"/>
            <p:cNvCxnSpPr>
              <a:stCxn id="112" idx="6"/>
              <a:endCxn id="122" idx="2"/>
            </p:cNvCxnSpPr>
            <p:nvPr/>
          </p:nvCxnSpPr>
          <p:spPr bwMode="auto">
            <a:xfrm>
              <a:off x="3288849" y="3223449"/>
              <a:ext cx="408623" cy="4258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7" name="Straight Arrow Connector 186"/>
            <p:cNvCxnSpPr>
              <a:stCxn id="112" idx="6"/>
              <a:endCxn id="123" idx="2"/>
            </p:cNvCxnSpPr>
            <p:nvPr/>
          </p:nvCxnSpPr>
          <p:spPr bwMode="auto">
            <a:xfrm>
              <a:off x="3288849" y="3223449"/>
              <a:ext cx="408623" cy="63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8" name="Straight Arrow Connector 187"/>
            <p:cNvCxnSpPr>
              <a:stCxn id="112" idx="6"/>
              <a:endCxn id="124" idx="2"/>
            </p:cNvCxnSpPr>
            <p:nvPr/>
          </p:nvCxnSpPr>
          <p:spPr bwMode="auto">
            <a:xfrm>
              <a:off x="3288849" y="3223449"/>
              <a:ext cx="408623" cy="8517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9" name="Straight Arrow Connector 188"/>
            <p:cNvCxnSpPr>
              <a:stCxn id="112" idx="6"/>
              <a:endCxn id="125" idx="2"/>
            </p:cNvCxnSpPr>
            <p:nvPr/>
          </p:nvCxnSpPr>
          <p:spPr bwMode="auto">
            <a:xfrm>
              <a:off x="3288849" y="3223449"/>
              <a:ext cx="408623" cy="10646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0" name="Straight Arrow Connector 189"/>
            <p:cNvCxnSpPr>
              <a:stCxn id="120" idx="6"/>
              <a:endCxn id="128" idx="2"/>
            </p:cNvCxnSpPr>
            <p:nvPr/>
          </p:nvCxnSpPr>
          <p:spPr bwMode="auto">
            <a:xfrm>
              <a:off x="3871227" y="3223449"/>
              <a:ext cx="4086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1" name="Straight Arrow Connector 190"/>
            <p:cNvCxnSpPr>
              <a:stCxn id="120" idx="6"/>
              <a:endCxn id="129" idx="2"/>
            </p:cNvCxnSpPr>
            <p:nvPr/>
          </p:nvCxnSpPr>
          <p:spPr bwMode="auto">
            <a:xfrm>
              <a:off x="3871227" y="3223449"/>
              <a:ext cx="408623" cy="2129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2" name="Straight Arrow Connector 191"/>
            <p:cNvCxnSpPr>
              <a:stCxn id="120" idx="6"/>
              <a:endCxn id="130" idx="2"/>
            </p:cNvCxnSpPr>
            <p:nvPr/>
          </p:nvCxnSpPr>
          <p:spPr bwMode="auto">
            <a:xfrm>
              <a:off x="3871227" y="3223449"/>
              <a:ext cx="408623" cy="4258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3" name="Straight Arrow Connector 192"/>
            <p:cNvCxnSpPr>
              <a:stCxn id="120" idx="6"/>
              <a:endCxn id="131" idx="2"/>
            </p:cNvCxnSpPr>
            <p:nvPr/>
          </p:nvCxnSpPr>
          <p:spPr bwMode="auto">
            <a:xfrm>
              <a:off x="3871227" y="3223449"/>
              <a:ext cx="408623" cy="6388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4" name="Straight Arrow Connector 193"/>
            <p:cNvCxnSpPr>
              <a:stCxn id="120" idx="6"/>
              <a:endCxn id="132" idx="2"/>
            </p:cNvCxnSpPr>
            <p:nvPr/>
          </p:nvCxnSpPr>
          <p:spPr bwMode="auto">
            <a:xfrm>
              <a:off x="3871227" y="3223449"/>
              <a:ext cx="408623" cy="8517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5" name="Straight Arrow Connector 194"/>
            <p:cNvCxnSpPr>
              <a:stCxn id="120" idx="6"/>
              <a:endCxn id="133" idx="2"/>
            </p:cNvCxnSpPr>
            <p:nvPr/>
          </p:nvCxnSpPr>
          <p:spPr bwMode="auto">
            <a:xfrm>
              <a:off x="3871227" y="3223449"/>
              <a:ext cx="408623" cy="10646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6" name="TextBox 194"/>
            <p:cNvSpPr txBox="1"/>
            <p:nvPr/>
          </p:nvSpPr>
          <p:spPr>
            <a:xfrm>
              <a:off x="7003412" y="3543959"/>
              <a:ext cx="2240186" cy="4616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Discriminator</a:t>
              </a:r>
              <a:endPara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97" name="TextBox 195"/>
            <p:cNvSpPr txBox="1"/>
            <p:nvPr/>
          </p:nvSpPr>
          <p:spPr>
            <a:xfrm>
              <a:off x="8889819" y="4319530"/>
              <a:ext cx="999055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1400" i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Synthetic</a:t>
              </a:r>
              <a:endParaRPr lang="en-US" sz="14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198" name="Elbow Connector 197"/>
            <p:cNvCxnSpPr>
              <a:stCxn id="9" idx="3"/>
              <a:endCxn id="214" idx="0"/>
            </p:cNvCxnSpPr>
            <p:nvPr/>
          </p:nvCxnSpPr>
          <p:spPr>
            <a:xfrm rot="16200000" flipV="1">
              <a:off x="8613194" y="1969786"/>
              <a:ext cx="648413" cy="2382972"/>
            </a:xfrm>
            <a:prstGeom prst="bentConnector3">
              <a:avLst>
                <a:gd name="adj1" fmla="val 159228"/>
              </a:avLst>
            </a:prstGeom>
            <a:ln w="63500">
              <a:solidFill>
                <a:srgbClr val="7030A0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/>
            <p:cNvCxnSpPr>
              <a:stCxn id="9" idx="1"/>
              <a:endCxn id="215" idx="2"/>
            </p:cNvCxnSpPr>
            <p:nvPr/>
          </p:nvCxnSpPr>
          <p:spPr>
            <a:xfrm rot="5400000">
              <a:off x="6647823" y="1246348"/>
              <a:ext cx="635696" cy="6326431"/>
            </a:xfrm>
            <a:prstGeom prst="bentConnector3">
              <a:avLst>
                <a:gd name="adj1" fmla="val 152558"/>
              </a:avLst>
            </a:prstGeom>
            <a:ln w="63500">
              <a:solidFill>
                <a:srgbClr val="7030A0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08" idx="6"/>
              <a:endCxn id="99" idx="1"/>
            </p:cNvCxnSpPr>
            <p:nvPr/>
          </p:nvCxnSpPr>
          <p:spPr>
            <a:xfrm flipV="1">
              <a:off x="5035984" y="3429564"/>
              <a:ext cx="399876" cy="32622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00" idx="3"/>
              <a:endCxn id="13" idx="2"/>
            </p:cNvCxnSpPr>
            <p:nvPr/>
          </p:nvCxnSpPr>
          <p:spPr>
            <a:xfrm flipV="1">
              <a:off x="6434915" y="3787195"/>
              <a:ext cx="305414" cy="39756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99" idx="3"/>
              <a:endCxn id="13" idx="2"/>
            </p:cNvCxnSpPr>
            <p:nvPr/>
          </p:nvCxnSpPr>
          <p:spPr>
            <a:xfrm>
              <a:off x="6434915" y="3429564"/>
              <a:ext cx="305414" cy="35763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06" idx="6"/>
              <a:endCxn id="99" idx="1"/>
            </p:cNvCxnSpPr>
            <p:nvPr/>
          </p:nvCxnSpPr>
          <p:spPr>
            <a:xfrm>
              <a:off x="5035984" y="3329916"/>
              <a:ext cx="399876" cy="99648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10" idx="6"/>
              <a:endCxn id="99" idx="1"/>
            </p:cNvCxnSpPr>
            <p:nvPr/>
          </p:nvCxnSpPr>
          <p:spPr>
            <a:xfrm flipV="1">
              <a:off x="5035984" y="3429564"/>
              <a:ext cx="399876" cy="752089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99" idx="3"/>
              <a:endCxn id="11" idx="2"/>
            </p:cNvCxnSpPr>
            <p:nvPr/>
          </p:nvCxnSpPr>
          <p:spPr>
            <a:xfrm flipV="1">
              <a:off x="6434915" y="3361325"/>
              <a:ext cx="305414" cy="68239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99" idx="3"/>
              <a:endCxn id="15" idx="2"/>
            </p:cNvCxnSpPr>
            <p:nvPr/>
          </p:nvCxnSpPr>
          <p:spPr>
            <a:xfrm>
              <a:off x="6434915" y="3429564"/>
              <a:ext cx="305414" cy="78350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100" idx="3"/>
              <a:endCxn id="15" idx="2"/>
            </p:cNvCxnSpPr>
            <p:nvPr/>
          </p:nvCxnSpPr>
          <p:spPr>
            <a:xfrm>
              <a:off x="6434915" y="4184760"/>
              <a:ext cx="305414" cy="2830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00" idx="3"/>
              <a:endCxn id="11" idx="2"/>
            </p:cNvCxnSpPr>
            <p:nvPr/>
          </p:nvCxnSpPr>
          <p:spPr>
            <a:xfrm flipV="1">
              <a:off x="6434915" y="3361325"/>
              <a:ext cx="305414" cy="82343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9"/>
            <p:cNvSpPr txBox="1"/>
            <p:nvPr/>
          </p:nvSpPr>
          <p:spPr>
            <a:xfrm>
              <a:off x="8657192" y="2951365"/>
              <a:ext cx="999055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1400" i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Real</a:t>
              </a:r>
              <a:endParaRPr lang="en-US" sz="14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10" name="TextBox 210"/>
            <p:cNvSpPr txBox="1"/>
            <p:nvPr/>
          </p:nvSpPr>
          <p:spPr>
            <a:xfrm>
              <a:off x="2809567" y="3517231"/>
              <a:ext cx="1943146" cy="4616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b="1" i="1" dirty="0">
                  <a:solidFill>
                    <a:srgbClr val="0000FF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Generator</a:t>
              </a:r>
              <a:endParaRPr lang="en-US" b="1" i="1" dirty="0">
                <a:solidFill>
                  <a:srgbClr val="0000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11" name="TextBox 211"/>
            <p:cNvSpPr txBox="1"/>
            <p:nvPr/>
          </p:nvSpPr>
          <p:spPr>
            <a:xfrm>
              <a:off x="8388841" y="2471436"/>
              <a:ext cx="999055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1400" i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Tuning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212" name="Straight Arrow Connector 211"/>
            <p:cNvCxnSpPr>
              <a:stCxn id="16" idx="6"/>
              <a:endCxn id="9" idx="2"/>
            </p:cNvCxnSpPr>
            <p:nvPr/>
          </p:nvCxnSpPr>
          <p:spPr>
            <a:xfrm>
              <a:off x="9243597" y="3361325"/>
              <a:ext cx="499927" cy="42727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17" idx="6"/>
              <a:endCxn id="9" idx="2"/>
            </p:cNvCxnSpPr>
            <p:nvPr/>
          </p:nvCxnSpPr>
          <p:spPr>
            <a:xfrm flipV="1">
              <a:off x="9243597" y="3788597"/>
              <a:ext cx="499927" cy="424468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/>
            <p:cNvSpPr/>
            <p:nvPr/>
          </p:nvSpPr>
          <p:spPr bwMode="auto">
            <a:xfrm>
              <a:off x="6595740" y="2837065"/>
              <a:ext cx="2300347" cy="189034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/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403919" y="2837065"/>
              <a:ext cx="2797072" cy="1890346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/>
            </a:p>
          </p:txBody>
        </p:sp>
        <p:sp>
          <p:nvSpPr>
            <p:cNvPr id="216" name="TextBox 233"/>
            <p:cNvSpPr txBox="1"/>
            <p:nvPr/>
          </p:nvSpPr>
          <p:spPr>
            <a:xfrm>
              <a:off x="5468707" y="4740221"/>
              <a:ext cx="999055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1400" i="1" dirty="0">
                  <a:solidFill>
                    <a:srgbClr val="0000FF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Tuning</a:t>
              </a:r>
              <a:endParaRPr lang="en-US" sz="1400" i="1" dirty="0">
                <a:solidFill>
                  <a:srgbClr val="0000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1677753" y="3489368"/>
              <a:ext cx="854961" cy="530352"/>
              <a:chOff x="1022718" y="4251960"/>
              <a:chExt cx="854961" cy="530352"/>
            </a:xfrm>
          </p:grpSpPr>
          <p:sp>
            <p:nvSpPr>
              <p:cNvPr id="220" name="Right Arrow 219"/>
              <p:cNvSpPr/>
              <p:nvPr/>
            </p:nvSpPr>
            <p:spPr bwMode="auto">
              <a:xfrm>
                <a:off x="1026264" y="4251960"/>
                <a:ext cx="851415" cy="530352"/>
              </a:xfrm>
              <a:prstGeom prst="rightArrow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800" dirty="0" err="1"/>
              </a:p>
            </p:txBody>
          </p:sp>
          <p:sp>
            <p:nvSpPr>
              <p:cNvPr id="221" name="TextBox 192"/>
              <p:cNvSpPr txBox="1"/>
              <p:nvPr/>
            </p:nvSpPr>
            <p:spPr>
              <a:xfrm>
                <a:off x="1022718" y="4363248"/>
                <a:ext cx="620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  <a:cs typeface="+mn-cs"/>
                  </a:defRPr>
                </a:lvl9pPr>
              </a:lstStyle>
              <a:p>
                <a:r>
                  <a:rPr lang="en-US" altLang="zh-CN" sz="1400" b="1" i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Input</a:t>
                </a:r>
                <a:endParaRPr lang="en-US" sz="1400" b="1" i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TextBox 245"/>
            <p:cNvSpPr txBox="1"/>
            <p:nvPr/>
          </p:nvSpPr>
          <p:spPr>
            <a:xfrm>
              <a:off x="8366002" y="1810001"/>
              <a:ext cx="999055" cy="8309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  <a:cs typeface="+mn-cs"/>
                </a:defRPr>
              </a:lvl9pPr>
            </a:lstStyle>
            <a:p>
              <a:pPr algn="ctr"/>
              <a:r>
                <a:rPr lang="en-US" altLang="zh-CN" sz="48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+</a:t>
              </a:r>
              <a:endPara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 bwMode="auto">
            <a:xfrm>
              <a:off x="5834058" y="5206443"/>
              <a:ext cx="268351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9102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be 27"/>
          <p:cNvSpPr/>
          <p:nvPr/>
        </p:nvSpPr>
        <p:spPr>
          <a:xfrm>
            <a:off x="709557" y="5000241"/>
            <a:ext cx="10560205" cy="1169887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One-dimensional Example</a:t>
            </a:r>
          </a:p>
        </p:txBody>
      </p:sp>
      <p:sp>
        <p:nvSpPr>
          <p:cNvPr id="3" name="Oval 2"/>
          <p:cNvSpPr/>
          <p:nvPr/>
        </p:nvSpPr>
        <p:spPr>
          <a:xfrm>
            <a:off x="4103650" y="2259106"/>
            <a:ext cx="624468" cy="624468"/>
          </a:xfrm>
          <a:prstGeom prst="ellipse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900000">
            <a:off x="3919505" y="2720898"/>
            <a:ext cx="680224" cy="1081668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800000">
            <a:off x="3598754" y="3487622"/>
            <a:ext cx="293582" cy="1132122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700000">
            <a:off x="3443248" y="4399191"/>
            <a:ext cx="288500" cy="801715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800000">
            <a:off x="4456416" y="3587983"/>
            <a:ext cx="293582" cy="1014360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0700000">
            <a:off x="4762896" y="4413163"/>
            <a:ext cx="288500" cy="723104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700000">
            <a:off x="4604774" y="2803785"/>
            <a:ext cx="228651" cy="723104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700000">
            <a:off x="3794666" y="2632813"/>
            <a:ext cx="228651" cy="723104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900000">
            <a:off x="3404550" y="2586138"/>
            <a:ext cx="228651" cy="723104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7146" y="2476252"/>
            <a:ext cx="1447145" cy="47143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7530" y="3387628"/>
            <a:ext cx="174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Generator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97616" y="2444032"/>
            <a:ext cx="5700678" cy="3030718"/>
            <a:chOff x="4397616" y="2444032"/>
            <a:chExt cx="5700678" cy="3030718"/>
          </a:xfrm>
        </p:grpSpPr>
        <p:sp>
          <p:nvSpPr>
            <p:cNvPr id="15" name="Oval 14"/>
            <p:cNvSpPr/>
            <p:nvPr/>
          </p:nvSpPr>
          <p:spPr>
            <a:xfrm>
              <a:off x="7072606" y="2444032"/>
              <a:ext cx="624468" cy="624468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0700000" flipH="1">
              <a:off x="7200996" y="2961005"/>
              <a:ext cx="680224" cy="108166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6940959" y="3687099"/>
              <a:ext cx="293582" cy="1014360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20700000">
              <a:off x="6713983" y="4393401"/>
              <a:ext cx="288500" cy="723104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8900000">
              <a:off x="8348173" y="3597517"/>
              <a:ext cx="284541" cy="187723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 rot="7200000">
              <a:off x="8092992" y="2656708"/>
              <a:ext cx="197744" cy="1301221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6418366" y="2479965"/>
              <a:ext cx="188252" cy="1370045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397616" y="3164987"/>
              <a:ext cx="1592043" cy="70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31404" y="2489219"/>
              <a:ext cx="2166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Discriminator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460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18876" y="1815804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675"/>
          </a:xfrm>
        </p:spPr>
        <p:txBody>
          <a:bodyPr/>
          <a:lstStyle/>
          <a:p>
            <a:r>
              <a:rPr lang="en-US" sz="4400" dirty="0"/>
              <a:t>Adversarial Learning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76" y="6071497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0313" y="1551256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8877" y="6083696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0969" y="3963141"/>
            <a:ext cx="38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988" y="1661570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07597" y="3776771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11616" y="5119567"/>
            <a:ext cx="1746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Data/</a:t>
            </a:r>
          </a:p>
          <a:p>
            <a:pPr algn="ctr"/>
            <a:r>
              <a:rPr lang="en-US" sz="1800" b="1" dirty="0">
                <a:solidFill>
                  <a:srgbClr val="0000FF"/>
                </a:solidFill>
              </a:rPr>
              <a:t>Target/Real Distribution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0067" y="4208146"/>
            <a:ext cx="1746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Synthetic/</a:t>
            </a: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Source/Fake Distribution</a:t>
            </a:r>
          </a:p>
        </p:txBody>
      </p:sp>
      <p:pic>
        <p:nvPicPr>
          <p:cNvPr id="40964" name="Picture 4" descr="Image result for women man face distributions manif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99" y="2527840"/>
            <a:ext cx="4329641" cy="28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9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Optimal Discriminator</a:t>
            </a:r>
          </a:p>
        </p:txBody>
      </p:sp>
      <p:pic>
        <p:nvPicPr>
          <p:cNvPr id="39938" name="Picture 2" descr="Image result for overlapped gaus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1" y="2260120"/>
            <a:ext cx="54197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94535" y="2738225"/>
                <a:ext cx="4123886" cy="524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Optimal Discriminator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35" y="2738225"/>
                <a:ext cx="4123886" cy="524374"/>
              </a:xfrm>
              <a:prstGeom prst="rect">
                <a:avLst/>
              </a:prstGeom>
              <a:blipFill>
                <a:blip r:embed="rId3"/>
                <a:stretch>
                  <a:fillRect l="-4431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32214" y="3722964"/>
            <a:ext cx="3189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3309" y="3722964"/>
            <a:ext cx="3189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9512" y="3722964"/>
            <a:ext cx="4615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new datum, if discriminator function is greater than 0.5, the datum should belong to Class 1 (blue); otherwise, it comes more likely from Class 2 (green)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333750" y="2342230"/>
            <a:ext cx="0" cy="3526091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Optimal Generator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41" y="1655327"/>
            <a:ext cx="10304318" cy="42744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7614" y="6158632"/>
            <a:ext cx="8908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https://towardsdatascience.com/understanding-generative-adversarial-networks-gans-cd6e4651a29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234742" y="1655327"/>
            <a:ext cx="174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1425" y="4369952"/>
            <a:ext cx="174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baseline="-25000" dirty="0"/>
              <a:t>2</a:t>
            </a:r>
          </a:p>
        </p:txBody>
      </p:sp>
      <p:sp>
        <p:nvSpPr>
          <p:cNvPr id="3" name="Down Arrow 2"/>
          <p:cNvSpPr/>
          <p:nvPr/>
        </p:nvSpPr>
        <p:spPr>
          <a:xfrm>
            <a:off x="6667500" y="2345855"/>
            <a:ext cx="662492" cy="120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13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675"/>
          </a:xfrm>
        </p:spPr>
        <p:txBody>
          <a:bodyPr/>
          <a:lstStyle/>
          <a:p>
            <a:r>
              <a:rPr lang="en-US" sz="4400" dirty="0"/>
              <a:t>Initial Interplay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586381" y="3742800"/>
            <a:ext cx="38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76" y="1441229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23329" y="1595463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523329" y="5851156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4766" y="1330915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330" y="5851848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sp>
        <p:nvSpPr>
          <p:cNvPr id="34" name="Freeform 33"/>
          <p:cNvSpPr/>
          <p:nvPr/>
        </p:nvSpPr>
        <p:spPr>
          <a:xfrm>
            <a:off x="503775" y="1586746"/>
            <a:ext cx="2423604" cy="4270160"/>
          </a:xfrm>
          <a:custGeom>
            <a:avLst/>
            <a:gdLst>
              <a:gd name="connsiteX0" fmla="*/ 0 w 2423604"/>
              <a:gd name="connsiteY0" fmla="*/ 4270160 h 4270160"/>
              <a:gd name="connsiteX1" fmla="*/ 506027 w 2423604"/>
              <a:gd name="connsiteY1" fmla="*/ 4270160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604" h="4270160">
                <a:moveTo>
                  <a:pt x="0" y="4270160"/>
                </a:moveTo>
                <a:lnTo>
                  <a:pt x="506027" y="4270160"/>
                </a:lnTo>
                <a:lnTo>
                  <a:pt x="1207363" y="0"/>
                </a:lnTo>
                <a:lnTo>
                  <a:pt x="242360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117416" y="1319408"/>
            <a:ext cx="0" cy="45202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1386043" y="3708715"/>
            <a:ext cx="38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FF0000"/>
                </a:solidFill>
              </a:rPr>
              <a:t>Likelihood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9241552" y="1583956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9241552" y="5839649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242989" y="1319408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41553" y="5851848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42664" y="1429722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433800" y="4996758"/>
            <a:ext cx="758112" cy="8488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2185" y="3556430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4908" y="3562073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119410" y="1593135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5119410" y="5848828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120847" y="1328587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19411" y="5851848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20522" y="1438901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11658" y="5005937"/>
            <a:ext cx="758112" cy="8488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612766" y="3571252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sp>
        <p:nvSpPr>
          <p:cNvPr id="52" name="Freeform 51"/>
          <p:cNvSpPr/>
          <p:nvPr/>
        </p:nvSpPr>
        <p:spPr>
          <a:xfrm>
            <a:off x="5107000" y="1584909"/>
            <a:ext cx="2423604" cy="4270160"/>
          </a:xfrm>
          <a:custGeom>
            <a:avLst/>
            <a:gdLst>
              <a:gd name="connsiteX0" fmla="*/ 0 w 2423604"/>
              <a:gd name="connsiteY0" fmla="*/ 4270160 h 4270160"/>
              <a:gd name="connsiteX1" fmla="*/ 506027 w 2423604"/>
              <a:gd name="connsiteY1" fmla="*/ 4270160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604" h="4270160">
                <a:moveTo>
                  <a:pt x="0" y="4270160"/>
                </a:moveTo>
                <a:lnTo>
                  <a:pt x="506027" y="4270160"/>
                </a:lnTo>
                <a:lnTo>
                  <a:pt x="1207363" y="0"/>
                </a:lnTo>
                <a:lnTo>
                  <a:pt x="242360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513956" y="5318434"/>
            <a:ext cx="1335572" cy="388300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7772345" y="5318434"/>
            <a:ext cx="1335572" cy="388300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40672" y="5851848"/>
            <a:ext cx="148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9900"/>
                </a:solidFill>
              </a:rPr>
              <a:t>Improve Generator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06432" y="5851848"/>
            <a:ext cx="1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9900"/>
                </a:solidFill>
              </a:rPr>
              <a:t>Improve Discriminator</a:t>
            </a:r>
          </a:p>
        </p:txBody>
      </p:sp>
      <p:sp>
        <p:nvSpPr>
          <p:cNvPr id="56" name="Freeform 55"/>
          <p:cNvSpPr/>
          <p:nvPr/>
        </p:nvSpPr>
        <p:spPr>
          <a:xfrm>
            <a:off x="9221997" y="1586425"/>
            <a:ext cx="2395029" cy="4260210"/>
          </a:xfrm>
          <a:custGeom>
            <a:avLst/>
            <a:gdLst>
              <a:gd name="connsiteX0" fmla="*/ 0 w 2423604"/>
              <a:gd name="connsiteY0" fmla="*/ 4270160 h 4270160"/>
              <a:gd name="connsiteX1" fmla="*/ 506027 w 2423604"/>
              <a:gd name="connsiteY1" fmla="*/ 4270160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060225 w 2423604"/>
              <a:gd name="connsiteY3" fmla="*/ 610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081307 w 2423604"/>
              <a:gd name="connsiteY4" fmla="*/ 144337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38087 w 2423604"/>
              <a:gd name="connsiteY4" fmla="*/ 3321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199601 w 2423604"/>
              <a:gd name="connsiteY2" fmla="*/ 2132366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1395"/>
              <a:gd name="connsiteX1" fmla="*/ 1198177 w 2423604"/>
              <a:gd name="connsiteY1" fmla="*/ 4271395 h 4271395"/>
              <a:gd name="connsiteX2" fmla="*/ 1199601 w 2423604"/>
              <a:gd name="connsiteY2" fmla="*/ 2132366 h 4271395"/>
              <a:gd name="connsiteX3" fmla="*/ 1913469 w 2423604"/>
              <a:gd name="connsiteY3" fmla="*/ 2134586 h 4271395"/>
              <a:gd name="connsiteX4" fmla="*/ 1905036 w 2423604"/>
              <a:gd name="connsiteY4" fmla="*/ 11185 h 4271395"/>
              <a:gd name="connsiteX5" fmla="*/ 2423604 w 2423604"/>
              <a:gd name="connsiteY5" fmla="*/ 0 h 4271395"/>
              <a:gd name="connsiteX0" fmla="*/ 0 w 2395029"/>
              <a:gd name="connsiteY0" fmla="*/ 4258975 h 4260210"/>
              <a:gd name="connsiteX1" fmla="*/ 1198177 w 2395029"/>
              <a:gd name="connsiteY1" fmla="*/ 4260210 h 4260210"/>
              <a:gd name="connsiteX2" fmla="*/ 1199601 w 2395029"/>
              <a:gd name="connsiteY2" fmla="*/ 2121181 h 4260210"/>
              <a:gd name="connsiteX3" fmla="*/ 1913469 w 2395029"/>
              <a:gd name="connsiteY3" fmla="*/ 2123401 h 4260210"/>
              <a:gd name="connsiteX4" fmla="*/ 1905036 w 2395029"/>
              <a:gd name="connsiteY4" fmla="*/ 0 h 4260210"/>
              <a:gd name="connsiteX5" fmla="*/ 2395029 w 2395029"/>
              <a:gd name="connsiteY5" fmla="*/ 3102 h 42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029" h="4260210">
                <a:moveTo>
                  <a:pt x="0" y="4258975"/>
                </a:moveTo>
                <a:lnTo>
                  <a:pt x="1198177" y="4260210"/>
                </a:lnTo>
                <a:cubicBezTo>
                  <a:pt x="1198652" y="3563075"/>
                  <a:pt x="1199126" y="2818316"/>
                  <a:pt x="1199601" y="2121181"/>
                </a:cubicBezTo>
                <a:lnTo>
                  <a:pt x="1913469" y="2123401"/>
                </a:lnTo>
                <a:lnTo>
                  <a:pt x="1905036" y="0"/>
                </a:lnTo>
                <a:lnTo>
                  <a:pt x="2395029" y="310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79454" y="3241580"/>
            <a:ext cx="335195" cy="320451"/>
          </a:xfrm>
          <a:prstGeom prst="ellipse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9" name="Rectangle 48"/>
          <p:cNvSpPr/>
          <p:nvPr/>
        </p:nvSpPr>
        <p:spPr>
          <a:xfrm rot="20700000" flipH="1">
            <a:off x="1948369" y="3506869"/>
            <a:ext cx="365123" cy="555067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7" name="Rectangle 56"/>
          <p:cNvSpPr/>
          <p:nvPr/>
        </p:nvSpPr>
        <p:spPr>
          <a:xfrm rot="2700000">
            <a:off x="1812255" y="3867494"/>
            <a:ext cx="150654" cy="544477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8" name="Rectangle 57"/>
          <p:cNvSpPr/>
          <p:nvPr/>
        </p:nvSpPr>
        <p:spPr>
          <a:xfrm rot="20700000">
            <a:off x="1686956" y="4241914"/>
            <a:ext cx="154858" cy="371067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9" name="Rectangle 58"/>
          <p:cNvSpPr/>
          <p:nvPr/>
        </p:nvSpPr>
        <p:spPr>
          <a:xfrm rot="18900000">
            <a:off x="2487939" y="3831368"/>
            <a:ext cx="152733" cy="796130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 rot="7200000">
            <a:off x="2429500" y="3335355"/>
            <a:ext cx="101474" cy="698455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1" name="Rectangle 60"/>
          <p:cNvSpPr/>
          <p:nvPr/>
        </p:nvSpPr>
        <p:spPr>
          <a:xfrm rot="5400000">
            <a:off x="1701950" y="3243845"/>
            <a:ext cx="96603" cy="735398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072390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675"/>
          </a:xfrm>
        </p:spPr>
        <p:txBody>
          <a:bodyPr/>
          <a:lstStyle/>
          <a:p>
            <a:r>
              <a:rPr lang="en-US" sz="4400" dirty="0"/>
              <a:t>Further Improvement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586381" y="3742800"/>
            <a:ext cx="38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76" y="1441229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23329" y="1595463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523329" y="5851156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4766" y="1330915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330" y="5851848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117416" y="1319408"/>
            <a:ext cx="0" cy="45202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1386043" y="3708715"/>
            <a:ext cx="38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FF0000"/>
                </a:solidFill>
              </a:rPr>
              <a:t>Likelihood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9241552" y="1583956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9241552" y="5839649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242989" y="1319408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41553" y="5851848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42664" y="1429722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08900" y="4996758"/>
            <a:ext cx="758112" cy="8488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2185" y="3556430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4908" y="3562073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119410" y="1593135"/>
          <a:ext cx="239274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">
                  <a:extLst>
                    <a:ext uri="{9D8B030D-6E8A-4147-A177-3AD203B41FA5}">
                      <a16:colId xmlns:a16="http://schemas.microsoft.com/office/drawing/2014/main" val="287376977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100738442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37028738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408493271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845627303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196451559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58954107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891348184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3391922631"/>
                    </a:ext>
                  </a:extLst>
                </a:gridCol>
                <a:gridCol w="239274">
                  <a:extLst>
                    <a:ext uri="{9D8B030D-6E8A-4147-A177-3AD203B41FA5}">
                      <a16:colId xmlns:a16="http://schemas.microsoft.com/office/drawing/2014/main" val="203174023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75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37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628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9008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74320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225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190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37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10909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12472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3466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37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0986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921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3958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6071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6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9063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1531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5119410" y="5848828"/>
            <a:ext cx="2863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120847" y="1328587"/>
            <a:ext cx="0" cy="4520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19411" y="5851848"/>
            <a:ext cx="23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20522" y="1438901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1.0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11659" y="5005937"/>
            <a:ext cx="723878" cy="8488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612766" y="3571252"/>
            <a:ext cx="4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0.5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13956" y="5318434"/>
            <a:ext cx="1335572" cy="388300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7772345" y="5318434"/>
            <a:ext cx="1335572" cy="388300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40672" y="5851848"/>
            <a:ext cx="148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9900"/>
                </a:solidFill>
              </a:rPr>
              <a:t>Improve Generator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06432" y="5851848"/>
            <a:ext cx="1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9900"/>
                </a:solidFill>
              </a:rPr>
              <a:t>Improve Discriminator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035537" y="5181600"/>
            <a:ext cx="473904" cy="6764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9247398" y="3606446"/>
            <a:ext cx="2388185" cy="2240190"/>
          </a:xfrm>
          <a:custGeom>
            <a:avLst/>
            <a:gdLst>
              <a:gd name="connsiteX0" fmla="*/ 0 w 2423604"/>
              <a:gd name="connsiteY0" fmla="*/ 4270160 h 4270160"/>
              <a:gd name="connsiteX1" fmla="*/ 506027 w 2423604"/>
              <a:gd name="connsiteY1" fmla="*/ 4270160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060225 w 2423604"/>
              <a:gd name="connsiteY3" fmla="*/ 610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081307 w 2423604"/>
              <a:gd name="connsiteY4" fmla="*/ 144337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38087 w 2423604"/>
              <a:gd name="connsiteY4" fmla="*/ 3321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199601 w 2423604"/>
              <a:gd name="connsiteY2" fmla="*/ 2132366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1395"/>
              <a:gd name="connsiteX1" fmla="*/ 1198177 w 2423604"/>
              <a:gd name="connsiteY1" fmla="*/ 4271395 h 4271395"/>
              <a:gd name="connsiteX2" fmla="*/ 1199601 w 2423604"/>
              <a:gd name="connsiteY2" fmla="*/ 2132366 h 4271395"/>
              <a:gd name="connsiteX3" fmla="*/ 1913469 w 2423604"/>
              <a:gd name="connsiteY3" fmla="*/ 2134586 h 4271395"/>
              <a:gd name="connsiteX4" fmla="*/ 1905036 w 2423604"/>
              <a:gd name="connsiteY4" fmla="*/ 11185 h 4271395"/>
              <a:gd name="connsiteX5" fmla="*/ 2423604 w 2423604"/>
              <a:gd name="connsiteY5" fmla="*/ 0 h 4271395"/>
              <a:gd name="connsiteX0" fmla="*/ 0 w 2395029"/>
              <a:gd name="connsiteY0" fmla="*/ 4258975 h 4260210"/>
              <a:gd name="connsiteX1" fmla="*/ 1198177 w 2395029"/>
              <a:gd name="connsiteY1" fmla="*/ 4260210 h 4260210"/>
              <a:gd name="connsiteX2" fmla="*/ 1199601 w 2395029"/>
              <a:gd name="connsiteY2" fmla="*/ 2121181 h 4260210"/>
              <a:gd name="connsiteX3" fmla="*/ 1913469 w 2395029"/>
              <a:gd name="connsiteY3" fmla="*/ 2123401 h 4260210"/>
              <a:gd name="connsiteX4" fmla="*/ 1905036 w 2395029"/>
              <a:gd name="connsiteY4" fmla="*/ 0 h 4260210"/>
              <a:gd name="connsiteX5" fmla="*/ 2395029 w 2395029"/>
              <a:gd name="connsiteY5" fmla="*/ 3102 h 4260210"/>
              <a:gd name="connsiteX0" fmla="*/ 0 w 2395029"/>
              <a:gd name="connsiteY0" fmla="*/ 4258975 h 4260210"/>
              <a:gd name="connsiteX1" fmla="*/ 1198177 w 2395029"/>
              <a:gd name="connsiteY1" fmla="*/ 4260210 h 4260210"/>
              <a:gd name="connsiteX2" fmla="*/ 1199601 w 2395029"/>
              <a:gd name="connsiteY2" fmla="*/ 2121181 h 4260210"/>
              <a:gd name="connsiteX3" fmla="*/ 1443569 w 2395029"/>
              <a:gd name="connsiteY3" fmla="*/ 2098001 h 4260210"/>
              <a:gd name="connsiteX4" fmla="*/ 1905036 w 2395029"/>
              <a:gd name="connsiteY4" fmla="*/ 0 h 4260210"/>
              <a:gd name="connsiteX5" fmla="*/ 2395029 w 2395029"/>
              <a:gd name="connsiteY5" fmla="*/ 3102 h 4260210"/>
              <a:gd name="connsiteX0" fmla="*/ 0 w 2395029"/>
              <a:gd name="connsiteY0" fmla="*/ 4255873 h 4257108"/>
              <a:gd name="connsiteX1" fmla="*/ 1198177 w 2395029"/>
              <a:gd name="connsiteY1" fmla="*/ 4257108 h 4257108"/>
              <a:gd name="connsiteX2" fmla="*/ 1199601 w 2395029"/>
              <a:gd name="connsiteY2" fmla="*/ 2118079 h 4257108"/>
              <a:gd name="connsiteX3" fmla="*/ 1443569 w 2395029"/>
              <a:gd name="connsiteY3" fmla="*/ 2094899 h 4257108"/>
              <a:gd name="connsiteX4" fmla="*/ 1447836 w 2395029"/>
              <a:gd name="connsiteY4" fmla="*/ 2003498 h 4257108"/>
              <a:gd name="connsiteX5" fmla="*/ 2395029 w 2395029"/>
              <a:gd name="connsiteY5" fmla="*/ 0 h 4257108"/>
              <a:gd name="connsiteX0" fmla="*/ 0 w 2395029"/>
              <a:gd name="connsiteY0" fmla="*/ 4255873 h 4257108"/>
              <a:gd name="connsiteX1" fmla="*/ 1198177 w 2395029"/>
              <a:gd name="connsiteY1" fmla="*/ 4257108 h 4257108"/>
              <a:gd name="connsiteX2" fmla="*/ 1199601 w 2395029"/>
              <a:gd name="connsiteY2" fmla="*/ 2118079 h 4257108"/>
              <a:gd name="connsiteX3" fmla="*/ 1443569 w 2395029"/>
              <a:gd name="connsiteY3" fmla="*/ 2094899 h 4257108"/>
              <a:gd name="connsiteX4" fmla="*/ 1447836 w 2395029"/>
              <a:gd name="connsiteY4" fmla="*/ 2003498 h 4257108"/>
              <a:gd name="connsiteX5" fmla="*/ 1611103 w 2395029"/>
              <a:gd name="connsiteY5" fmla="*/ 1687073 h 4257108"/>
              <a:gd name="connsiteX6" fmla="*/ 2395029 w 2395029"/>
              <a:gd name="connsiteY6" fmla="*/ 0 h 4257108"/>
              <a:gd name="connsiteX0" fmla="*/ 0 w 2395029"/>
              <a:gd name="connsiteY0" fmla="*/ 4255873 h 4257108"/>
              <a:gd name="connsiteX1" fmla="*/ 1198177 w 2395029"/>
              <a:gd name="connsiteY1" fmla="*/ 4257108 h 4257108"/>
              <a:gd name="connsiteX2" fmla="*/ 1199601 w 2395029"/>
              <a:gd name="connsiteY2" fmla="*/ 2118079 h 4257108"/>
              <a:gd name="connsiteX3" fmla="*/ 1443569 w 2395029"/>
              <a:gd name="connsiteY3" fmla="*/ 2094899 h 4257108"/>
              <a:gd name="connsiteX4" fmla="*/ 1447836 w 2395029"/>
              <a:gd name="connsiteY4" fmla="*/ 2003498 h 4257108"/>
              <a:gd name="connsiteX5" fmla="*/ 1903203 w 2395029"/>
              <a:gd name="connsiteY5" fmla="*/ 2017273 h 4257108"/>
              <a:gd name="connsiteX6" fmla="*/ 2395029 w 2395029"/>
              <a:gd name="connsiteY6" fmla="*/ 0 h 4257108"/>
              <a:gd name="connsiteX0" fmla="*/ 0 w 1925129"/>
              <a:gd name="connsiteY0" fmla="*/ 2252375 h 2253610"/>
              <a:gd name="connsiteX1" fmla="*/ 1198177 w 1925129"/>
              <a:gd name="connsiteY1" fmla="*/ 2253610 h 2253610"/>
              <a:gd name="connsiteX2" fmla="*/ 1199601 w 1925129"/>
              <a:gd name="connsiteY2" fmla="*/ 114581 h 2253610"/>
              <a:gd name="connsiteX3" fmla="*/ 1443569 w 1925129"/>
              <a:gd name="connsiteY3" fmla="*/ 91401 h 2253610"/>
              <a:gd name="connsiteX4" fmla="*/ 1447836 w 1925129"/>
              <a:gd name="connsiteY4" fmla="*/ 0 h 2253610"/>
              <a:gd name="connsiteX5" fmla="*/ 1903203 w 1925129"/>
              <a:gd name="connsiteY5" fmla="*/ 13775 h 2253610"/>
              <a:gd name="connsiteX6" fmla="*/ 1925129 w 1925129"/>
              <a:gd name="connsiteY6" fmla="*/ 320602 h 2253610"/>
              <a:gd name="connsiteX0" fmla="*/ 0 w 1925436"/>
              <a:gd name="connsiteY0" fmla="*/ 2252375 h 2253610"/>
              <a:gd name="connsiteX1" fmla="*/ 1198177 w 1925436"/>
              <a:gd name="connsiteY1" fmla="*/ 2253610 h 2253610"/>
              <a:gd name="connsiteX2" fmla="*/ 1199601 w 1925436"/>
              <a:gd name="connsiteY2" fmla="*/ 114581 h 2253610"/>
              <a:gd name="connsiteX3" fmla="*/ 1443569 w 1925436"/>
              <a:gd name="connsiteY3" fmla="*/ 91401 h 2253610"/>
              <a:gd name="connsiteX4" fmla="*/ 1447836 w 1925436"/>
              <a:gd name="connsiteY4" fmla="*/ 0 h 2253610"/>
              <a:gd name="connsiteX5" fmla="*/ 1903203 w 1925436"/>
              <a:gd name="connsiteY5" fmla="*/ 13775 h 2253610"/>
              <a:gd name="connsiteX6" fmla="*/ 1925129 w 1925436"/>
              <a:gd name="connsiteY6" fmla="*/ 320602 h 2253610"/>
              <a:gd name="connsiteX7" fmla="*/ 1915903 w 1925436"/>
              <a:gd name="connsiteY7" fmla="*/ 242375 h 2253610"/>
              <a:gd name="connsiteX0" fmla="*/ 0 w 2217240"/>
              <a:gd name="connsiteY0" fmla="*/ 2252375 h 2253610"/>
              <a:gd name="connsiteX1" fmla="*/ 1198177 w 2217240"/>
              <a:gd name="connsiteY1" fmla="*/ 2253610 h 2253610"/>
              <a:gd name="connsiteX2" fmla="*/ 1199601 w 2217240"/>
              <a:gd name="connsiteY2" fmla="*/ 114581 h 2253610"/>
              <a:gd name="connsiteX3" fmla="*/ 1443569 w 2217240"/>
              <a:gd name="connsiteY3" fmla="*/ 91401 h 2253610"/>
              <a:gd name="connsiteX4" fmla="*/ 1447836 w 2217240"/>
              <a:gd name="connsiteY4" fmla="*/ 0 h 2253610"/>
              <a:gd name="connsiteX5" fmla="*/ 1903203 w 2217240"/>
              <a:gd name="connsiteY5" fmla="*/ 13775 h 2253610"/>
              <a:gd name="connsiteX6" fmla="*/ 2217229 w 2217240"/>
              <a:gd name="connsiteY6" fmla="*/ 206302 h 2253610"/>
              <a:gd name="connsiteX7" fmla="*/ 1915903 w 2217240"/>
              <a:gd name="connsiteY7" fmla="*/ 242375 h 2253610"/>
              <a:gd name="connsiteX0" fmla="*/ 0 w 2284243"/>
              <a:gd name="connsiteY0" fmla="*/ 2252375 h 2253610"/>
              <a:gd name="connsiteX1" fmla="*/ 1198177 w 2284243"/>
              <a:gd name="connsiteY1" fmla="*/ 2253610 h 2253610"/>
              <a:gd name="connsiteX2" fmla="*/ 1199601 w 2284243"/>
              <a:gd name="connsiteY2" fmla="*/ 114581 h 2253610"/>
              <a:gd name="connsiteX3" fmla="*/ 1443569 w 2284243"/>
              <a:gd name="connsiteY3" fmla="*/ 91401 h 2253610"/>
              <a:gd name="connsiteX4" fmla="*/ 1447836 w 2284243"/>
              <a:gd name="connsiteY4" fmla="*/ 0 h 2253610"/>
              <a:gd name="connsiteX5" fmla="*/ 1903203 w 2284243"/>
              <a:gd name="connsiteY5" fmla="*/ 13775 h 2253610"/>
              <a:gd name="connsiteX6" fmla="*/ 2217229 w 2284243"/>
              <a:gd name="connsiteY6" fmla="*/ 206302 h 2253610"/>
              <a:gd name="connsiteX7" fmla="*/ 2284203 w 2284243"/>
              <a:gd name="connsiteY7" fmla="*/ 331275 h 2253610"/>
              <a:gd name="connsiteX0" fmla="*/ 0 w 2284210"/>
              <a:gd name="connsiteY0" fmla="*/ 2252375 h 2253610"/>
              <a:gd name="connsiteX1" fmla="*/ 1198177 w 2284210"/>
              <a:gd name="connsiteY1" fmla="*/ 2253610 h 2253610"/>
              <a:gd name="connsiteX2" fmla="*/ 1199601 w 2284210"/>
              <a:gd name="connsiteY2" fmla="*/ 114581 h 2253610"/>
              <a:gd name="connsiteX3" fmla="*/ 1443569 w 2284210"/>
              <a:gd name="connsiteY3" fmla="*/ 91401 h 2253610"/>
              <a:gd name="connsiteX4" fmla="*/ 1447836 w 2284210"/>
              <a:gd name="connsiteY4" fmla="*/ 0 h 2253610"/>
              <a:gd name="connsiteX5" fmla="*/ 1903203 w 2284210"/>
              <a:gd name="connsiteY5" fmla="*/ 13775 h 2253610"/>
              <a:gd name="connsiteX6" fmla="*/ 1925129 w 2284210"/>
              <a:gd name="connsiteY6" fmla="*/ 168202 h 2253610"/>
              <a:gd name="connsiteX7" fmla="*/ 2284203 w 2284210"/>
              <a:gd name="connsiteY7" fmla="*/ 331275 h 2253610"/>
              <a:gd name="connsiteX0" fmla="*/ 0 w 2385808"/>
              <a:gd name="connsiteY0" fmla="*/ 2252375 h 2253610"/>
              <a:gd name="connsiteX1" fmla="*/ 1198177 w 2385808"/>
              <a:gd name="connsiteY1" fmla="*/ 2253610 h 2253610"/>
              <a:gd name="connsiteX2" fmla="*/ 1199601 w 2385808"/>
              <a:gd name="connsiteY2" fmla="*/ 114581 h 2253610"/>
              <a:gd name="connsiteX3" fmla="*/ 1443569 w 2385808"/>
              <a:gd name="connsiteY3" fmla="*/ 91401 h 2253610"/>
              <a:gd name="connsiteX4" fmla="*/ 1447836 w 2385808"/>
              <a:gd name="connsiteY4" fmla="*/ 0 h 2253610"/>
              <a:gd name="connsiteX5" fmla="*/ 1903203 w 2385808"/>
              <a:gd name="connsiteY5" fmla="*/ 13775 h 2253610"/>
              <a:gd name="connsiteX6" fmla="*/ 1925129 w 2385808"/>
              <a:gd name="connsiteY6" fmla="*/ 168202 h 2253610"/>
              <a:gd name="connsiteX7" fmla="*/ 2385803 w 2385808"/>
              <a:gd name="connsiteY7" fmla="*/ 229675 h 2253610"/>
              <a:gd name="connsiteX0" fmla="*/ 0 w 2385808"/>
              <a:gd name="connsiteY0" fmla="*/ 2252375 h 2253610"/>
              <a:gd name="connsiteX1" fmla="*/ 1198177 w 2385808"/>
              <a:gd name="connsiteY1" fmla="*/ 2253610 h 2253610"/>
              <a:gd name="connsiteX2" fmla="*/ 1199601 w 2385808"/>
              <a:gd name="connsiteY2" fmla="*/ 114581 h 2253610"/>
              <a:gd name="connsiteX3" fmla="*/ 1424519 w 2385808"/>
              <a:gd name="connsiteY3" fmla="*/ 129501 h 2253610"/>
              <a:gd name="connsiteX4" fmla="*/ 1447836 w 2385808"/>
              <a:gd name="connsiteY4" fmla="*/ 0 h 2253610"/>
              <a:gd name="connsiteX5" fmla="*/ 1903203 w 2385808"/>
              <a:gd name="connsiteY5" fmla="*/ 13775 h 2253610"/>
              <a:gd name="connsiteX6" fmla="*/ 1925129 w 2385808"/>
              <a:gd name="connsiteY6" fmla="*/ 168202 h 2253610"/>
              <a:gd name="connsiteX7" fmla="*/ 2385803 w 2385808"/>
              <a:gd name="connsiteY7" fmla="*/ 229675 h 2253610"/>
              <a:gd name="connsiteX0" fmla="*/ 0 w 2385808"/>
              <a:gd name="connsiteY0" fmla="*/ 2252375 h 2253610"/>
              <a:gd name="connsiteX1" fmla="*/ 1198177 w 2385808"/>
              <a:gd name="connsiteY1" fmla="*/ 2253610 h 2253610"/>
              <a:gd name="connsiteX2" fmla="*/ 1199601 w 2385808"/>
              <a:gd name="connsiteY2" fmla="*/ 114581 h 2253610"/>
              <a:gd name="connsiteX3" fmla="*/ 1424519 w 2385808"/>
              <a:gd name="connsiteY3" fmla="*/ 129501 h 2253610"/>
              <a:gd name="connsiteX4" fmla="*/ 1438311 w 2385808"/>
              <a:gd name="connsiteY4" fmla="*/ 0 h 2253610"/>
              <a:gd name="connsiteX5" fmla="*/ 1903203 w 2385808"/>
              <a:gd name="connsiteY5" fmla="*/ 13775 h 2253610"/>
              <a:gd name="connsiteX6" fmla="*/ 1925129 w 2385808"/>
              <a:gd name="connsiteY6" fmla="*/ 168202 h 2253610"/>
              <a:gd name="connsiteX7" fmla="*/ 2385803 w 2385808"/>
              <a:gd name="connsiteY7" fmla="*/ 229675 h 2253610"/>
              <a:gd name="connsiteX0" fmla="*/ 0 w 2385808"/>
              <a:gd name="connsiteY0" fmla="*/ 2252375 h 2253610"/>
              <a:gd name="connsiteX1" fmla="*/ 1198177 w 2385808"/>
              <a:gd name="connsiteY1" fmla="*/ 2253610 h 2253610"/>
              <a:gd name="connsiteX2" fmla="*/ 1199601 w 2385808"/>
              <a:gd name="connsiteY2" fmla="*/ 114581 h 2253610"/>
              <a:gd name="connsiteX3" fmla="*/ 1424519 w 2385808"/>
              <a:gd name="connsiteY3" fmla="*/ 129501 h 2253610"/>
              <a:gd name="connsiteX4" fmla="*/ 1438311 w 2385808"/>
              <a:gd name="connsiteY4" fmla="*/ 0 h 2253610"/>
              <a:gd name="connsiteX5" fmla="*/ 1912728 w 2385808"/>
              <a:gd name="connsiteY5" fmla="*/ 4250 h 2253610"/>
              <a:gd name="connsiteX6" fmla="*/ 1925129 w 2385808"/>
              <a:gd name="connsiteY6" fmla="*/ 168202 h 2253610"/>
              <a:gd name="connsiteX7" fmla="*/ 2385803 w 2385808"/>
              <a:gd name="connsiteY7" fmla="*/ 229675 h 2253610"/>
              <a:gd name="connsiteX0" fmla="*/ 0 w 2385808"/>
              <a:gd name="connsiteY0" fmla="*/ 2252375 h 2253610"/>
              <a:gd name="connsiteX1" fmla="*/ 1198177 w 2385808"/>
              <a:gd name="connsiteY1" fmla="*/ 2253610 h 2253610"/>
              <a:gd name="connsiteX2" fmla="*/ 1199601 w 2385808"/>
              <a:gd name="connsiteY2" fmla="*/ 114581 h 2253610"/>
              <a:gd name="connsiteX3" fmla="*/ 1424519 w 2385808"/>
              <a:gd name="connsiteY3" fmla="*/ 129501 h 2253610"/>
              <a:gd name="connsiteX4" fmla="*/ 1438311 w 2385808"/>
              <a:gd name="connsiteY4" fmla="*/ 0 h 2253610"/>
              <a:gd name="connsiteX5" fmla="*/ 1912728 w 2385808"/>
              <a:gd name="connsiteY5" fmla="*/ 4250 h 2253610"/>
              <a:gd name="connsiteX6" fmla="*/ 1910841 w 2385808"/>
              <a:gd name="connsiteY6" fmla="*/ 101527 h 2253610"/>
              <a:gd name="connsiteX7" fmla="*/ 2385803 w 2385808"/>
              <a:gd name="connsiteY7" fmla="*/ 229675 h 2253610"/>
              <a:gd name="connsiteX0" fmla="*/ 0 w 2390571"/>
              <a:gd name="connsiteY0" fmla="*/ 2252375 h 2253610"/>
              <a:gd name="connsiteX1" fmla="*/ 1198177 w 2390571"/>
              <a:gd name="connsiteY1" fmla="*/ 2253610 h 2253610"/>
              <a:gd name="connsiteX2" fmla="*/ 1199601 w 2390571"/>
              <a:gd name="connsiteY2" fmla="*/ 114581 h 2253610"/>
              <a:gd name="connsiteX3" fmla="*/ 1424519 w 2390571"/>
              <a:gd name="connsiteY3" fmla="*/ 129501 h 2253610"/>
              <a:gd name="connsiteX4" fmla="*/ 1438311 w 2390571"/>
              <a:gd name="connsiteY4" fmla="*/ 0 h 2253610"/>
              <a:gd name="connsiteX5" fmla="*/ 1912728 w 2390571"/>
              <a:gd name="connsiteY5" fmla="*/ 4250 h 2253610"/>
              <a:gd name="connsiteX6" fmla="*/ 1910841 w 2390571"/>
              <a:gd name="connsiteY6" fmla="*/ 101527 h 2253610"/>
              <a:gd name="connsiteX7" fmla="*/ 2390566 w 2390571"/>
              <a:gd name="connsiteY7" fmla="*/ 105850 h 2253610"/>
              <a:gd name="connsiteX0" fmla="*/ 0 w 2390571"/>
              <a:gd name="connsiteY0" fmla="*/ 2252375 h 2253610"/>
              <a:gd name="connsiteX1" fmla="*/ 1198177 w 2390571"/>
              <a:gd name="connsiteY1" fmla="*/ 2253610 h 2253610"/>
              <a:gd name="connsiteX2" fmla="*/ 1199601 w 2390571"/>
              <a:gd name="connsiteY2" fmla="*/ 114581 h 2253610"/>
              <a:gd name="connsiteX3" fmla="*/ 1424519 w 2390571"/>
              <a:gd name="connsiteY3" fmla="*/ 129501 h 2253610"/>
              <a:gd name="connsiteX4" fmla="*/ 1438311 w 2390571"/>
              <a:gd name="connsiteY4" fmla="*/ 0 h 2253610"/>
              <a:gd name="connsiteX5" fmla="*/ 1912728 w 2390571"/>
              <a:gd name="connsiteY5" fmla="*/ 4250 h 2253610"/>
              <a:gd name="connsiteX6" fmla="*/ 1910841 w 2390571"/>
              <a:gd name="connsiteY6" fmla="*/ 101527 h 2253610"/>
              <a:gd name="connsiteX7" fmla="*/ 2390566 w 2390571"/>
              <a:gd name="connsiteY7" fmla="*/ 115375 h 2253610"/>
              <a:gd name="connsiteX0" fmla="*/ 0 w 2390571"/>
              <a:gd name="connsiteY0" fmla="*/ 2252375 h 2253610"/>
              <a:gd name="connsiteX1" fmla="*/ 1198177 w 2390571"/>
              <a:gd name="connsiteY1" fmla="*/ 2253610 h 2253610"/>
              <a:gd name="connsiteX2" fmla="*/ 1199601 w 2390571"/>
              <a:gd name="connsiteY2" fmla="*/ 114581 h 2253610"/>
              <a:gd name="connsiteX3" fmla="*/ 1424519 w 2390571"/>
              <a:gd name="connsiteY3" fmla="*/ 129501 h 2253610"/>
              <a:gd name="connsiteX4" fmla="*/ 1419261 w 2390571"/>
              <a:gd name="connsiteY4" fmla="*/ 0 h 2253610"/>
              <a:gd name="connsiteX5" fmla="*/ 1912728 w 2390571"/>
              <a:gd name="connsiteY5" fmla="*/ 4250 h 2253610"/>
              <a:gd name="connsiteX6" fmla="*/ 1910841 w 2390571"/>
              <a:gd name="connsiteY6" fmla="*/ 101527 h 2253610"/>
              <a:gd name="connsiteX7" fmla="*/ 2390566 w 2390571"/>
              <a:gd name="connsiteY7" fmla="*/ 115375 h 2253610"/>
              <a:gd name="connsiteX0" fmla="*/ 0 w 2390571"/>
              <a:gd name="connsiteY0" fmla="*/ 2252375 h 2253610"/>
              <a:gd name="connsiteX1" fmla="*/ 1198177 w 2390571"/>
              <a:gd name="connsiteY1" fmla="*/ 2253610 h 2253610"/>
              <a:gd name="connsiteX2" fmla="*/ 1199601 w 2390571"/>
              <a:gd name="connsiteY2" fmla="*/ 114581 h 2253610"/>
              <a:gd name="connsiteX3" fmla="*/ 1434044 w 2390571"/>
              <a:gd name="connsiteY3" fmla="*/ 119976 h 2253610"/>
              <a:gd name="connsiteX4" fmla="*/ 1419261 w 2390571"/>
              <a:gd name="connsiteY4" fmla="*/ 0 h 2253610"/>
              <a:gd name="connsiteX5" fmla="*/ 1912728 w 2390571"/>
              <a:gd name="connsiteY5" fmla="*/ 4250 h 2253610"/>
              <a:gd name="connsiteX6" fmla="*/ 1910841 w 2390571"/>
              <a:gd name="connsiteY6" fmla="*/ 101527 h 2253610"/>
              <a:gd name="connsiteX7" fmla="*/ 2390566 w 2390571"/>
              <a:gd name="connsiteY7" fmla="*/ 115375 h 2253610"/>
              <a:gd name="connsiteX0" fmla="*/ 0 w 2395334"/>
              <a:gd name="connsiteY0" fmla="*/ 2252375 h 2253610"/>
              <a:gd name="connsiteX1" fmla="*/ 1198177 w 2395334"/>
              <a:gd name="connsiteY1" fmla="*/ 2253610 h 2253610"/>
              <a:gd name="connsiteX2" fmla="*/ 1199601 w 2395334"/>
              <a:gd name="connsiteY2" fmla="*/ 114581 h 2253610"/>
              <a:gd name="connsiteX3" fmla="*/ 1434044 w 2395334"/>
              <a:gd name="connsiteY3" fmla="*/ 119976 h 2253610"/>
              <a:gd name="connsiteX4" fmla="*/ 1419261 w 2395334"/>
              <a:gd name="connsiteY4" fmla="*/ 0 h 2253610"/>
              <a:gd name="connsiteX5" fmla="*/ 1912728 w 2395334"/>
              <a:gd name="connsiteY5" fmla="*/ 4250 h 2253610"/>
              <a:gd name="connsiteX6" fmla="*/ 1910841 w 2395334"/>
              <a:gd name="connsiteY6" fmla="*/ 101527 h 2253610"/>
              <a:gd name="connsiteX7" fmla="*/ 2395329 w 2395334"/>
              <a:gd name="connsiteY7" fmla="*/ 96325 h 2253610"/>
              <a:gd name="connsiteX0" fmla="*/ 0 w 2395334"/>
              <a:gd name="connsiteY0" fmla="*/ 2252375 h 2253610"/>
              <a:gd name="connsiteX1" fmla="*/ 1198177 w 2395334"/>
              <a:gd name="connsiteY1" fmla="*/ 2253610 h 2253610"/>
              <a:gd name="connsiteX2" fmla="*/ 1199601 w 2395334"/>
              <a:gd name="connsiteY2" fmla="*/ 114581 h 2253610"/>
              <a:gd name="connsiteX3" fmla="*/ 1434044 w 2395334"/>
              <a:gd name="connsiteY3" fmla="*/ 119976 h 2253610"/>
              <a:gd name="connsiteX4" fmla="*/ 1419261 w 2395334"/>
              <a:gd name="connsiteY4" fmla="*/ 0 h 2253610"/>
              <a:gd name="connsiteX5" fmla="*/ 1912728 w 2395334"/>
              <a:gd name="connsiteY5" fmla="*/ 4250 h 2253610"/>
              <a:gd name="connsiteX6" fmla="*/ 1906079 w 2395334"/>
              <a:gd name="connsiteY6" fmla="*/ 106289 h 2253610"/>
              <a:gd name="connsiteX7" fmla="*/ 2395329 w 2395334"/>
              <a:gd name="connsiteY7" fmla="*/ 96325 h 2253610"/>
              <a:gd name="connsiteX0" fmla="*/ 0 w 2404859"/>
              <a:gd name="connsiteY0" fmla="*/ 2252375 h 2253610"/>
              <a:gd name="connsiteX1" fmla="*/ 1198177 w 2404859"/>
              <a:gd name="connsiteY1" fmla="*/ 2253610 h 2253610"/>
              <a:gd name="connsiteX2" fmla="*/ 1199601 w 2404859"/>
              <a:gd name="connsiteY2" fmla="*/ 114581 h 2253610"/>
              <a:gd name="connsiteX3" fmla="*/ 1434044 w 2404859"/>
              <a:gd name="connsiteY3" fmla="*/ 119976 h 2253610"/>
              <a:gd name="connsiteX4" fmla="*/ 1419261 w 2404859"/>
              <a:gd name="connsiteY4" fmla="*/ 0 h 2253610"/>
              <a:gd name="connsiteX5" fmla="*/ 1912728 w 2404859"/>
              <a:gd name="connsiteY5" fmla="*/ 4250 h 2253610"/>
              <a:gd name="connsiteX6" fmla="*/ 1906079 w 2404859"/>
              <a:gd name="connsiteY6" fmla="*/ 106289 h 2253610"/>
              <a:gd name="connsiteX7" fmla="*/ 2404854 w 2404859"/>
              <a:gd name="connsiteY7" fmla="*/ 120137 h 2253610"/>
              <a:gd name="connsiteX0" fmla="*/ 0 w 2404854"/>
              <a:gd name="connsiteY0" fmla="*/ 2252375 h 2253610"/>
              <a:gd name="connsiteX1" fmla="*/ 1198177 w 2404854"/>
              <a:gd name="connsiteY1" fmla="*/ 2253610 h 2253610"/>
              <a:gd name="connsiteX2" fmla="*/ 1199601 w 2404854"/>
              <a:gd name="connsiteY2" fmla="*/ 114581 h 2253610"/>
              <a:gd name="connsiteX3" fmla="*/ 1434044 w 2404854"/>
              <a:gd name="connsiteY3" fmla="*/ 119976 h 2253610"/>
              <a:gd name="connsiteX4" fmla="*/ 1419261 w 2404854"/>
              <a:gd name="connsiteY4" fmla="*/ 0 h 2253610"/>
              <a:gd name="connsiteX5" fmla="*/ 1912728 w 2404854"/>
              <a:gd name="connsiteY5" fmla="*/ 4250 h 2253610"/>
              <a:gd name="connsiteX6" fmla="*/ 1906079 w 2404854"/>
              <a:gd name="connsiteY6" fmla="*/ 106289 h 2253610"/>
              <a:gd name="connsiteX7" fmla="*/ 2404854 w 2404854"/>
              <a:gd name="connsiteY7" fmla="*/ 120137 h 2253610"/>
              <a:gd name="connsiteX0" fmla="*/ 0 w 2404854"/>
              <a:gd name="connsiteY0" fmla="*/ 2266662 h 2267897"/>
              <a:gd name="connsiteX1" fmla="*/ 1198177 w 2404854"/>
              <a:gd name="connsiteY1" fmla="*/ 2267897 h 2267897"/>
              <a:gd name="connsiteX2" fmla="*/ 1199601 w 2404854"/>
              <a:gd name="connsiteY2" fmla="*/ 128868 h 2267897"/>
              <a:gd name="connsiteX3" fmla="*/ 1434044 w 2404854"/>
              <a:gd name="connsiteY3" fmla="*/ 134263 h 2267897"/>
              <a:gd name="connsiteX4" fmla="*/ 1433549 w 2404854"/>
              <a:gd name="connsiteY4" fmla="*/ 0 h 2267897"/>
              <a:gd name="connsiteX5" fmla="*/ 1912728 w 2404854"/>
              <a:gd name="connsiteY5" fmla="*/ 18537 h 2267897"/>
              <a:gd name="connsiteX6" fmla="*/ 1906079 w 2404854"/>
              <a:gd name="connsiteY6" fmla="*/ 120576 h 2267897"/>
              <a:gd name="connsiteX7" fmla="*/ 2404854 w 2404854"/>
              <a:gd name="connsiteY7" fmla="*/ 134424 h 2267897"/>
              <a:gd name="connsiteX0" fmla="*/ 0 w 2404854"/>
              <a:gd name="connsiteY0" fmla="*/ 2266662 h 2267897"/>
              <a:gd name="connsiteX1" fmla="*/ 1198177 w 2404854"/>
              <a:gd name="connsiteY1" fmla="*/ 2267897 h 2267897"/>
              <a:gd name="connsiteX2" fmla="*/ 1199601 w 2404854"/>
              <a:gd name="connsiteY2" fmla="*/ 128868 h 2267897"/>
              <a:gd name="connsiteX3" fmla="*/ 1434044 w 2404854"/>
              <a:gd name="connsiteY3" fmla="*/ 134263 h 2267897"/>
              <a:gd name="connsiteX4" fmla="*/ 1433549 w 2404854"/>
              <a:gd name="connsiteY4" fmla="*/ 0 h 2267897"/>
              <a:gd name="connsiteX5" fmla="*/ 1912728 w 2404854"/>
              <a:gd name="connsiteY5" fmla="*/ 18537 h 2267897"/>
              <a:gd name="connsiteX6" fmla="*/ 1910841 w 2404854"/>
              <a:gd name="connsiteY6" fmla="*/ 239638 h 2267897"/>
              <a:gd name="connsiteX7" fmla="*/ 2404854 w 2404854"/>
              <a:gd name="connsiteY7" fmla="*/ 134424 h 2267897"/>
              <a:gd name="connsiteX0" fmla="*/ 0 w 2395329"/>
              <a:gd name="connsiteY0" fmla="*/ 2266662 h 2267897"/>
              <a:gd name="connsiteX1" fmla="*/ 1198177 w 2395329"/>
              <a:gd name="connsiteY1" fmla="*/ 2267897 h 2267897"/>
              <a:gd name="connsiteX2" fmla="*/ 1199601 w 2395329"/>
              <a:gd name="connsiteY2" fmla="*/ 128868 h 2267897"/>
              <a:gd name="connsiteX3" fmla="*/ 1434044 w 2395329"/>
              <a:gd name="connsiteY3" fmla="*/ 134263 h 2267897"/>
              <a:gd name="connsiteX4" fmla="*/ 1433549 w 2395329"/>
              <a:gd name="connsiteY4" fmla="*/ 0 h 2267897"/>
              <a:gd name="connsiteX5" fmla="*/ 1912728 w 2395329"/>
              <a:gd name="connsiteY5" fmla="*/ 18537 h 2267897"/>
              <a:gd name="connsiteX6" fmla="*/ 1910841 w 2395329"/>
              <a:gd name="connsiteY6" fmla="*/ 239638 h 2267897"/>
              <a:gd name="connsiteX7" fmla="*/ 2395329 w 2395329"/>
              <a:gd name="connsiteY7" fmla="*/ 243962 h 2267897"/>
              <a:gd name="connsiteX0" fmla="*/ 0 w 2395329"/>
              <a:gd name="connsiteY0" fmla="*/ 2266662 h 2267897"/>
              <a:gd name="connsiteX1" fmla="*/ 1198177 w 2395329"/>
              <a:gd name="connsiteY1" fmla="*/ 2267897 h 2267897"/>
              <a:gd name="connsiteX2" fmla="*/ 1199601 w 2395329"/>
              <a:gd name="connsiteY2" fmla="*/ 128868 h 2267897"/>
              <a:gd name="connsiteX3" fmla="*/ 1434044 w 2395329"/>
              <a:gd name="connsiteY3" fmla="*/ 134263 h 2267897"/>
              <a:gd name="connsiteX4" fmla="*/ 1433549 w 2395329"/>
              <a:gd name="connsiteY4" fmla="*/ 0 h 2267897"/>
              <a:gd name="connsiteX5" fmla="*/ 1912728 w 2395329"/>
              <a:gd name="connsiteY5" fmla="*/ 18537 h 2267897"/>
              <a:gd name="connsiteX6" fmla="*/ 1910841 w 2395329"/>
              <a:gd name="connsiteY6" fmla="*/ 258688 h 2267897"/>
              <a:gd name="connsiteX7" fmla="*/ 2395329 w 2395329"/>
              <a:gd name="connsiteY7" fmla="*/ 243962 h 2267897"/>
              <a:gd name="connsiteX0" fmla="*/ 0 w 2395329"/>
              <a:gd name="connsiteY0" fmla="*/ 2266662 h 2267897"/>
              <a:gd name="connsiteX1" fmla="*/ 1198177 w 2395329"/>
              <a:gd name="connsiteY1" fmla="*/ 2267897 h 2267897"/>
              <a:gd name="connsiteX2" fmla="*/ 1194838 w 2395329"/>
              <a:gd name="connsiteY2" fmla="*/ 143155 h 2267897"/>
              <a:gd name="connsiteX3" fmla="*/ 1434044 w 2395329"/>
              <a:gd name="connsiteY3" fmla="*/ 134263 h 2267897"/>
              <a:gd name="connsiteX4" fmla="*/ 1433549 w 2395329"/>
              <a:gd name="connsiteY4" fmla="*/ 0 h 2267897"/>
              <a:gd name="connsiteX5" fmla="*/ 1912728 w 2395329"/>
              <a:gd name="connsiteY5" fmla="*/ 18537 h 2267897"/>
              <a:gd name="connsiteX6" fmla="*/ 1910841 w 2395329"/>
              <a:gd name="connsiteY6" fmla="*/ 258688 h 2267897"/>
              <a:gd name="connsiteX7" fmla="*/ 2395329 w 2395329"/>
              <a:gd name="connsiteY7" fmla="*/ 243962 h 2267897"/>
              <a:gd name="connsiteX0" fmla="*/ 0 w 2395329"/>
              <a:gd name="connsiteY0" fmla="*/ 2248125 h 2249360"/>
              <a:gd name="connsiteX1" fmla="*/ 1198177 w 2395329"/>
              <a:gd name="connsiteY1" fmla="*/ 2249360 h 2249360"/>
              <a:gd name="connsiteX2" fmla="*/ 1194838 w 2395329"/>
              <a:gd name="connsiteY2" fmla="*/ 124618 h 2249360"/>
              <a:gd name="connsiteX3" fmla="*/ 1434044 w 2395329"/>
              <a:gd name="connsiteY3" fmla="*/ 115726 h 2249360"/>
              <a:gd name="connsiteX4" fmla="*/ 1419262 w 2395329"/>
              <a:gd name="connsiteY4" fmla="*/ 5276 h 2249360"/>
              <a:gd name="connsiteX5" fmla="*/ 1912728 w 2395329"/>
              <a:gd name="connsiteY5" fmla="*/ 0 h 2249360"/>
              <a:gd name="connsiteX6" fmla="*/ 1910841 w 2395329"/>
              <a:gd name="connsiteY6" fmla="*/ 240151 h 2249360"/>
              <a:gd name="connsiteX7" fmla="*/ 2395329 w 2395329"/>
              <a:gd name="connsiteY7" fmla="*/ 225425 h 2249360"/>
              <a:gd name="connsiteX0" fmla="*/ 0 w 2395329"/>
              <a:gd name="connsiteY0" fmla="*/ 2271424 h 2272659"/>
              <a:gd name="connsiteX1" fmla="*/ 1198177 w 2395329"/>
              <a:gd name="connsiteY1" fmla="*/ 2272659 h 2272659"/>
              <a:gd name="connsiteX2" fmla="*/ 1194838 w 2395329"/>
              <a:gd name="connsiteY2" fmla="*/ 147917 h 2272659"/>
              <a:gd name="connsiteX3" fmla="*/ 1434044 w 2395329"/>
              <a:gd name="connsiteY3" fmla="*/ 139025 h 2272659"/>
              <a:gd name="connsiteX4" fmla="*/ 1428787 w 2395329"/>
              <a:gd name="connsiteY4" fmla="*/ 0 h 2272659"/>
              <a:gd name="connsiteX5" fmla="*/ 1912728 w 2395329"/>
              <a:gd name="connsiteY5" fmla="*/ 23299 h 2272659"/>
              <a:gd name="connsiteX6" fmla="*/ 1910841 w 2395329"/>
              <a:gd name="connsiteY6" fmla="*/ 263450 h 2272659"/>
              <a:gd name="connsiteX7" fmla="*/ 2395329 w 2395329"/>
              <a:gd name="connsiteY7" fmla="*/ 248724 h 2272659"/>
              <a:gd name="connsiteX0" fmla="*/ 0 w 2395329"/>
              <a:gd name="connsiteY0" fmla="*/ 2271424 h 2272659"/>
              <a:gd name="connsiteX1" fmla="*/ 1198177 w 2395329"/>
              <a:gd name="connsiteY1" fmla="*/ 2272659 h 2272659"/>
              <a:gd name="connsiteX2" fmla="*/ 1194838 w 2395329"/>
              <a:gd name="connsiteY2" fmla="*/ 147917 h 2272659"/>
              <a:gd name="connsiteX3" fmla="*/ 1434044 w 2395329"/>
              <a:gd name="connsiteY3" fmla="*/ 139025 h 2272659"/>
              <a:gd name="connsiteX4" fmla="*/ 1428787 w 2395329"/>
              <a:gd name="connsiteY4" fmla="*/ 0 h 2272659"/>
              <a:gd name="connsiteX5" fmla="*/ 1912728 w 2395329"/>
              <a:gd name="connsiteY5" fmla="*/ 23299 h 2272659"/>
              <a:gd name="connsiteX6" fmla="*/ 1910841 w 2395329"/>
              <a:gd name="connsiteY6" fmla="*/ 263450 h 2272659"/>
              <a:gd name="connsiteX7" fmla="*/ 2395329 w 2395329"/>
              <a:gd name="connsiteY7" fmla="*/ 248724 h 2272659"/>
              <a:gd name="connsiteX0" fmla="*/ 0 w 2395329"/>
              <a:gd name="connsiteY0" fmla="*/ 2271424 h 2272659"/>
              <a:gd name="connsiteX1" fmla="*/ 1198177 w 2395329"/>
              <a:gd name="connsiteY1" fmla="*/ 2272659 h 2272659"/>
              <a:gd name="connsiteX2" fmla="*/ 1194838 w 2395329"/>
              <a:gd name="connsiteY2" fmla="*/ 147917 h 2272659"/>
              <a:gd name="connsiteX3" fmla="*/ 1434044 w 2395329"/>
              <a:gd name="connsiteY3" fmla="*/ 139025 h 2272659"/>
              <a:gd name="connsiteX4" fmla="*/ 1428787 w 2395329"/>
              <a:gd name="connsiteY4" fmla="*/ 0 h 2272659"/>
              <a:gd name="connsiteX5" fmla="*/ 1912728 w 2395329"/>
              <a:gd name="connsiteY5" fmla="*/ 23299 h 2272659"/>
              <a:gd name="connsiteX6" fmla="*/ 1913222 w 2395329"/>
              <a:gd name="connsiteY6" fmla="*/ 253925 h 2272659"/>
              <a:gd name="connsiteX7" fmla="*/ 2395329 w 2395329"/>
              <a:gd name="connsiteY7" fmla="*/ 248724 h 2272659"/>
              <a:gd name="connsiteX0" fmla="*/ 0 w 2395329"/>
              <a:gd name="connsiteY0" fmla="*/ 2261899 h 2263134"/>
              <a:gd name="connsiteX1" fmla="*/ 1198177 w 2395329"/>
              <a:gd name="connsiteY1" fmla="*/ 2263134 h 2263134"/>
              <a:gd name="connsiteX2" fmla="*/ 1194838 w 2395329"/>
              <a:gd name="connsiteY2" fmla="*/ 138392 h 2263134"/>
              <a:gd name="connsiteX3" fmla="*/ 1434044 w 2395329"/>
              <a:gd name="connsiteY3" fmla="*/ 129500 h 2263134"/>
              <a:gd name="connsiteX4" fmla="*/ 1435931 w 2395329"/>
              <a:gd name="connsiteY4" fmla="*/ 0 h 2263134"/>
              <a:gd name="connsiteX5" fmla="*/ 1912728 w 2395329"/>
              <a:gd name="connsiteY5" fmla="*/ 13774 h 2263134"/>
              <a:gd name="connsiteX6" fmla="*/ 1913222 w 2395329"/>
              <a:gd name="connsiteY6" fmla="*/ 244400 h 2263134"/>
              <a:gd name="connsiteX7" fmla="*/ 2395329 w 2395329"/>
              <a:gd name="connsiteY7" fmla="*/ 239199 h 2263134"/>
              <a:gd name="connsiteX0" fmla="*/ 0 w 2395329"/>
              <a:gd name="connsiteY0" fmla="*/ 2249992 h 2251227"/>
              <a:gd name="connsiteX1" fmla="*/ 1198177 w 2395329"/>
              <a:gd name="connsiteY1" fmla="*/ 2251227 h 2251227"/>
              <a:gd name="connsiteX2" fmla="*/ 1194838 w 2395329"/>
              <a:gd name="connsiteY2" fmla="*/ 126485 h 2251227"/>
              <a:gd name="connsiteX3" fmla="*/ 1434044 w 2395329"/>
              <a:gd name="connsiteY3" fmla="*/ 117593 h 2251227"/>
              <a:gd name="connsiteX4" fmla="*/ 1435931 w 2395329"/>
              <a:gd name="connsiteY4" fmla="*/ 0 h 2251227"/>
              <a:gd name="connsiteX5" fmla="*/ 1912728 w 2395329"/>
              <a:gd name="connsiteY5" fmla="*/ 1867 h 2251227"/>
              <a:gd name="connsiteX6" fmla="*/ 1913222 w 2395329"/>
              <a:gd name="connsiteY6" fmla="*/ 232493 h 2251227"/>
              <a:gd name="connsiteX7" fmla="*/ 2395329 w 2395329"/>
              <a:gd name="connsiteY7" fmla="*/ 227292 h 2251227"/>
              <a:gd name="connsiteX0" fmla="*/ 0 w 2395329"/>
              <a:gd name="connsiteY0" fmla="*/ 2248125 h 2249360"/>
              <a:gd name="connsiteX1" fmla="*/ 1198177 w 2395329"/>
              <a:gd name="connsiteY1" fmla="*/ 2249360 h 2249360"/>
              <a:gd name="connsiteX2" fmla="*/ 1194838 w 2395329"/>
              <a:gd name="connsiteY2" fmla="*/ 124618 h 2249360"/>
              <a:gd name="connsiteX3" fmla="*/ 1434044 w 2395329"/>
              <a:gd name="connsiteY3" fmla="*/ 115726 h 2249360"/>
              <a:gd name="connsiteX4" fmla="*/ 1435931 w 2395329"/>
              <a:gd name="connsiteY4" fmla="*/ 7658 h 2249360"/>
              <a:gd name="connsiteX5" fmla="*/ 1912728 w 2395329"/>
              <a:gd name="connsiteY5" fmla="*/ 0 h 2249360"/>
              <a:gd name="connsiteX6" fmla="*/ 1913222 w 2395329"/>
              <a:gd name="connsiteY6" fmla="*/ 230626 h 2249360"/>
              <a:gd name="connsiteX7" fmla="*/ 2395329 w 2395329"/>
              <a:gd name="connsiteY7" fmla="*/ 225425 h 2249360"/>
              <a:gd name="connsiteX0" fmla="*/ 0 w 2395329"/>
              <a:gd name="connsiteY0" fmla="*/ 2240467 h 2241702"/>
              <a:gd name="connsiteX1" fmla="*/ 1198177 w 2395329"/>
              <a:gd name="connsiteY1" fmla="*/ 2241702 h 2241702"/>
              <a:gd name="connsiteX2" fmla="*/ 1194838 w 2395329"/>
              <a:gd name="connsiteY2" fmla="*/ 116960 h 2241702"/>
              <a:gd name="connsiteX3" fmla="*/ 1434044 w 2395329"/>
              <a:gd name="connsiteY3" fmla="*/ 108068 h 2241702"/>
              <a:gd name="connsiteX4" fmla="*/ 1435931 w 2395329"/>
              <a:gd name="connsiteY4" fmla="*/ 0 h 2241702"/>
              <a:gd name="connsiteX5" fmla="*/ 1912728 w 2395329"/>
              <a:gd name="connsiteY5" fmla="*/ 4248 h 2241702"/>
              <a:gd name="connsiteX6" fmla="*/ 1913222 w 2395329"/>
              <a:gd name="connsiteY6" fmla="*/ 222968 h 2241702"/>
              <a:gd name="connsiteX7" fmla="*/ 2395329 w 2395329"/>
              <a:gd name="connsiteY7" fmla="*/ 217767 h 2241702"/>
              <a:gd name="connsiteX0" fmla="*/ 0 w 2395329"/>
              <a:gd name="connsiteY0" fmla="*/ 2240467 h 2241702"/>
              <a:gd name="connsiteX1" fmla="*/ 1198177 w 2395329"/>
              <a:gd name="connsiteY1" fmla="*/ 2241702 h 2241702"/>
              <a:gd name="connsiteX2" fmla="*/ 1192456 w 2395329"/>
              <a:gd name="connsiteY2" fmla="*/ 105054 h 2241702"/>
              <a:gd name="connsiteX3" fmla="*/ 1434044 w 2395329"/>
              <a:gd name="connsiteY3" fmla="*/ 108068 h 2241702"/>
              <a:gd name="connsiteX4" fmla="*/ 1435931 w 2395329"/>
              <a:gd name="connsiteY4" fmla="*/ 0 h 2241702"/>
              <a:gd name="connsiteX5" fmla="*/ 1912728 w 2395329"/>
              <a:gd name="connsiteY5" fmla="*/ 4248 h 2241702"/>
              <a:gd name="connsiteX6" fmla="*/ 1913222 w 2395329"/>
              <a:gd name="connsiteY6" fmla="*/ 222968 h 2241702"/>
              <a:gd name="connsiteX7" fmla="*/ 2395329 w 2395329"/>
              <a:gd name="connsiteY7" fmla="*/ 217767 h 2241702"/>
              <a:gd name="connsiteX0" fmla="*/ 0 w 2395329"/>
              <a:gd name="connsiteY0" fmla="*/ 2236219 h 2237454"/>
              <a:gd name="connsiteX1" fmla="*/ 1198177 w 2395329"/>
              <a:gd name="connsiteY1" fmla="*/ 2237454 h 2237454"/>
              <a:gd name="connsiteX2" fmla="*/ 1192456 w 2395329"/>
              <a:gd name="connsiteY2" fmla="*/ 100806 h 2237454"/>
              <a:gd name="connsiteX3" fmla="*/ 1434044 w 2395329"/>
              <a:gd name="connsiteY3" fmla="*/ 103820 h 2237454"/>
              <a:gd name="connsiteX4" fmla="*/ 1438312 w 2395329"/>
              <a:gd name="connsiteY4" fmla="*/ 236259 h 2237454"/>
              <a:gd name="connsiteX5" fmla="*/ 1912728 w 2395329"/>
              <a:gd name="connsiteY5" fmla="*/ 0 h 2237454"/>
              <a:gd name="connsiteX6" fmla="*/ 1913222 w 2395329"/>
              <a:gd name="connsiteY6" fmla="*/ 218720 h 2237454"/>
              <a:gd name="connsiteX7" fmla="*/ 2395329 w 2395329"/>
              <a:gd name="connsiteY7" fmla="*/ 213519 h 2237454"/>
              <a:gd name="connsiteX0" fmla="*/ 0 w 2395329"/>
              <a:gd name="connsiteY0" fmla="*/ 2304209 h 2305444"/>
              <a:gd name="connsiteX1" fmla="*/ 1198177 w 2395329"/>
              <a:gd name="connsiteY1" fmla="*/ 2305444 h 2305444"/>
              <a:gd name="connsiteX2" fmla="*/ 1192456 w 2395329"/>
              <a:gd name="connsiteY2" fmla="*/ 168796 h 2305444"/>
              <a:gd name="connsiteX3" fmla="*/ 1434044 w 2395329"/>
              <a:gd name="connsiteY3" fmla="*/ 171810 h 2305444"/>
              <a:gd name="connsiteX4" fmla="*/ 1438312 w 2395329"/>
              <a:gd name="connsiteY4" fmla="*/ 304249 h 2305444"/>
              <a:gd name="connsiteX5" fmla="*/ 1912728 w 2395329"/>
              <a:gd name="connsiteY5" fmla="*/ 67990 h 2305444"/>
              <a:gd name="connsiteX6" fmla="*/ 1963229 w 2395329"/>
              <a:gd name="connsiteY6" fmla="*/ 17629 h 2305444"/>
              <a:gd name="connsiteX7" fmla="*/ 2395329 w 2395329"/>
              <a:gd name="connsiteY7" fmla="*/ 281509 h 2305444"/>
              <a:gd name="connsiteX0" fmla="*/ 0 w 2395329"/>
              <a:gd name="connsiteY0" fmla="*/ 2296567 h 2297802"/>
              <a:gd name="connsiteX1" fmla="*/ 1198177 w 2395329"/>
              <a:gd name="connsiteY1" fmla="*/ 2297802 h 2297802"/>
              <a:gd name="connsiteX2" fmla="*/ 1192456 w 2395329"/>
              <a:gd name="connsiteY2" fmla="*/ 161154 h 2297802"/>
              <a:gd name="connsiteX3" fmla="*/ 1434044 w 2395329"/>
              <a:gd name="connsiteY3" fmla="*/ 164168 h 2297802"/>
              <a:gd name="connsiteX4" fmla="*/ 1438312 w 2395329"/>
              <a:gd name="connsiteY4" fmla="*/ 296607 h 2297802"/>
              <a:gd name="connsiteX5" fmla="*/ 1922253 w 2395329"/>
              <a:gd name="connsiteY5" fmla="*/ 250848 h 2297802"/>
              <a:gd name="connsiteX6" fmla="*/ 1963229 w 2395329"/>
              <a:gd name="connsiteY6" fmla="*/ 9987 h 2297802"/>
              <a:gd name="connsiteX7" fmla="*/ 2395329 w 2395329"/>
              <a:gd name="connsiteY7" fmla="*/ 273867 h 2297802"/>
              <a:gd name="connsiteX0" fmla="*/ 0 w 2395329"/>
              <a:gd name="connsiteY0" fmla="*/ 2295774 h 2297009"/>
              <a:gd name="connsiteX1" fmla="*/ 1198177 w 2395329"/>
              <a:gd name="connsiteY1" fmla="*/ 2297009 h 2297009"/>
              <a:gd name="connsiteX2" fmla="*/ 1192456 w 2395329"/>
              <a:gd name="connsiteY2" fmla="*/ 160361 h 2297009"/>
              <a:gd name="connsiteX3" fmla="*/ 1434044 w 2395329"/>
              <a:gd name="connsiteY3" fmla="*/ 163375 h 2297009"/>
              <a:gd name="connsiteX4" fmla="*/ 1438312 w 2395329"/>
              <a:gd name="connsiteY4" fmla="*/ 295814 h 2297009"/>
              <a:gd name="connsiteX5" fmla="*/ 1910347 w 2395329"/>
              <a:gd name="connsiteY5" fmla="*/ 288155 h 2297009"/>
              <a:gd name="connsiteX6" fmla="*/ 1963229 w 2395329"/>
              <a:gd name="connsiteY6" fmla="*/ 9194 h 2297009"/>
              <a:gd name="connsiteX7" fmla="*/ 2395329 w 2395329"/>
              <a:gd name="connsiteY7" fmla="*/ 273074 h 2297009"/>
              <a:gd name="connsiteX0" fmla="*/ 0 w 2395329"/>
              <a:gd name="connsiteY0" fmla="*/ 2260795 h 2262030"/>
              <a:gd name="connsiteX1" fmla="*/ 1198177 w 2395329"/>
              <a:gd name="connsiteY1" fmla="*/ 2262030 h 2262030"/>
              <a:gd name="connsiteX2" fmla="*/ 1192456 w 2395329"/>
              <a:gd name="connsiteY2" fmla="*/ 125382 h 2262030"/>
              <a:gd name="connsiteX3" fmla="*/ 1434044 w 2395329"/>
              <a:gd name="connsiteY3" fmla="*/ 128396 h 2262030"/>
              <a:gd name="connsiteX4" fmla="*/ 1438312 w 2395329"/>
              <a:gd name="connsiteY4" fmla="*/ 260835 h 2262030"/>
              <a:gd name="connsiteX5" fmla="*/ 1910347 w 2395329"/>
              <a:gd name="connsiteY5" fmla="*/ 253176 h 2262030"/>
              <a:gd name="connsiteX6" fmla="*/ 1915604 w 2395329"/>
              <a:gd name="connsiteY6" fmla="*/ 9934 h 2262030"/>
              <a:gd name="connsiteX7" fmla="*/ 2395329 w 2395329"/>
              <a:gd name="connsiteY7" fmla="*/ 238095 h 2262030"/>
              <a:gd name="connsiteX0" fmla="*/ 0 w 2388185"/>
              <a:gd name="connsiteY0" fmla="*/ 2260795 h 2262030"/>
              <a:gd name="connsiteX1" fmla="*/ 1198177 w 2388185"/>
              <a:gd name="connsiteY1" fmla="*/ 2262030 h 2262030"/>
              <a:gd name="connsiteX2" fmla="*/ 1192456 w 2388185"/>
              <a:gd name="connsiteY2" fmla="*/ 125382 h 2262030"/>
              <a:gd name="connsiteX3" fmla="*/ 1434044 w 2388185"/>
              <a:gd name="connsiteY3" fmla="*/ 128396 h 2262030"/>
              <a:gd name="connsiteX4" fmla="*/ 1438312 w 2388185"/>
              <a:gd name="connsiteY4" fmla="*/ 260835 h 2262030"/>
              <a:gd name="connsiteX5" fmla="*/ 1910347 w 2388185"/>
              <a:gd name="connsiteY5" fmla="*/ 253176 h 2262030"/>
              <a:gd name="connsiteX6" fmla="*/ 1915604 w 2388185"/>
              <a:gd name="connsiteY6" fmla="*/ 9934 h 2262030"/>
              <a:gd name="connsiteX7" fmla="*/ 2388185 w 2388185"/>
              <a:gd name="connsiteY7" fmla="*/ 26164 h 2262030"/>
              <a:gd name="connsiteX0" fmla="*/ 0 w 2388185"/>
              <a:gd name="connsiteY0" fmla="*/ 2249163 h 2250398"/>
              <a:gd name="connsiteX1" fmla="*/ 1198177 w 2388185"/>
              <a:gd name="connsiteY1" fmla="*/ 2250398 h 2250398"/>
              <a:gd name="connsiteX2" fmla="*/ 1192456 w 2388185"/>
              <a:gd name="connsiteY2" fmla="*/ 113750 h 2250398"/>
              <a:gd name="connsiteX3" fmla="*/ 1434044 w 2388185"/>
              <a:gd name="connsiteY3" fmla="*/ 116764 h 2250398"/>
              <a:gd name="connsiteX4" fmla="*/ 1438312 w 2388185"/>
              <a:gd name="connsiteY4" fmla="*/ 249203 h 2250398"/>
              <a:gd name="connsiteX5" fmla="*/ 1910347 w 2388185"/>
              <a:gd name="connsiteY5" fmla="*/ 241544 h 2250398"/>
              <a:gd name="connsiteX6" fmla="*/ 1910842 w 2388185"/>
              <a:gd name="connsiteY6" fmla="*/ 10208 h 2250398"/>
              <a:gd name="connsiteX7" fmla="*/ 2388185 w 2388185"/>
              <a:gd name="connsiteY7" fmla="*/ 14532 h 2250398"/>
              <a:gd name="connsiteX0" fmla="*/ 0 w 2388185"/>
              <a:gd name="connsiteY0" fmla="*/ 2249163 h 2250398"/>
              <a:gd name="connsiteX1" fmla="*/ 1198177 w 2388185"/>
              <a:gd name="connsiteY1" fmla="*/ 2250398 h 2250398"/>
              <a:gd name="connsiteX2" fmla="*/ 1192456 w 2388185"/>
              <a:gd name="connsiteY2" fmla="*/ 113750 h 2250398"/>
              <a:gd name="connsiteX3" fmla="*/ 1434044 w 2388185"/>
              <a:gd name="connsiteY3" fmla="*/ 116764 h 2250398"/>
              <a:gd name="connsiteX4" fmla="*/ 1435931 w 2388185"/>
              <a:gd name="connsiteY4" fmla="*/ 239678 h 2250398"/>
              <a:gd name="connsiteX5" fmla="*/ 1910347 w 2388185"/>
              <a:gd name="connsiteY5" fmla="*/ 241544 h 2250398"/>
              <a:gd name="connsiteX6" fmla="*/ 1910842 w 2388185"/>
              <a:gd name="connsiteY6" fmla="*/ 10208 h 2250398"/>
              <a:gd name="connsiteX7" fmla="*/ 2388185 w 2388185"/>
              <a:gd name="connsiteY7" fmla="*/ 14532 h 2250398"/>
              <a:gd name="connsiteX0" fmla="*/ 0 w 2388185"/>
              <a:gd name="connsiteY0" fmla="*/ 2249218 h 2250453"/>
              <a:gd name="connsiteX1" fmla="*/ 1198177 w 2388185"/>
              <a:gd name="connsiteY1" fmla="*/ 2250453 h 2250453"/>
              <a:gd name="connsiteX2" fmla="*/ 1192456 w 2388185"/>
              <a:gd name="connsiteY2" fmla="*/ 113805 h 2250453"/>
              <a:gd name="connsiteX3" fmla="*/ 1434044 w 2388185"/>
              <a:gd name="connsiteY3" fmla="*/ 116819 h 2250453"/>
              <a:gd name="connsiteX4" fmla="*/ 1435931 w 2388185"/>
              <a:gd name="connsiteY4" fmla="*/ 239733 h 2250453"/>
              <a:gd name="connsiteX5" fmla="*/ 1922254 w 2388185"/>
              <a:gd name="connsiteY5" fmla="*/ 239218 h 2250453"/>
              <a:gd name="connsiteX6" fmla="*/ 1910842 w 2388185"/>
              <a:gd name="connsiteY6" fmla="*/ 10263 h 2250453"/>
              <a:gd name="connsiteX7" fmla="*/ 2388185 w 2388185"/>
              <a:gd name="connsiteY7" fmla="*/ 14587 h 2250453"/>
              <a:gd name="connsiteX0" fmla="*/ 0 w 2388185"/>
              <a:gd name="connsiteY0" fmla="*/ 2249275 h 2250510"/>
              <a:gd name="connsiteX1" fmla="*/ 1198177 w 2388185"/>
              <a:gd name="connsiteY1" fmla="*/ 2250510 h 2250510"/>
              <a:gd name="connsiteX2" fmla="*/ 1192456 w 2388185"/>
              <a:gd name="connsiteY2" fmla="*/ 113862 h 2250510"/>
              <a:gd name="connsiteX3" fmla="*/ 1434044 w 2388185"/>
              <a:gd name="connsiteY3" fmla="*/ 116876 h 2250510"/>
              <a:gd name="connsiteX4" fmla="*/ 1435931 w 2388185"/>
              <a:gd name="connsiteY4" fmla="*/ 239790 h 2250510"/>
              <a:gd name="connsiteX5" fmla="*/ 1912729 w 2388185"/>
              <a:gd name="connsiteY5" fmla="*/ 236894 h 2250510"/>
              <a:gd name="connsiteX6" fmla="*/ 1910842 w 2388185"/>
              <a:gd name="connsiteY6" fmla="*/ 10320 h 2250510"/>
              <a:gd name="connsiteX7" fmla="*/ 2388185 w 2388185"/>
              <a:gd name="connsiteY7" fmla="*/ 14644 h 2250510"/>
              <a:gd name="connsiteX0" fmla="*/ 0 w 2388185"/>
              <a:gd name="connsiteY0" fmla="*/ 2256933 h 2258168"/>
              <a:gd name="connsiteX1" fmla="*/ 1198177 w 2388185"/>
              <a:gd name="connsiteY1" fmla="*/ 2258168 h 2258168"/>
              <a:gd name="connsiteX2" fmla="*/ 1192456 w 2388185"/>
              <a:gd name="connsiteY2" fmla="*/ 121520 h 2258168"/>
              <a:gd name="connsiteX3" fmla="*/ 1434044 w 2388185"/>
              <a:gd name="connsiteY3" fmla="*/ 124534 h 2258168"/>
              <a:gd name="connsiteX4" fmla="*/ 1435931 w 2388185"/>
              <a:gd name="connsiteY4" fmla="*/ 247448 h 2258168"/>
              <a:gd name="connsiteX5" fmla="*/ 1912729 w 2388185"/>
              <a:gd name="connsiteY5" fmla="*/ 244552 h 2258168"/>
              <a:gd name="connsiteX6" fmla="*/ 1910842 w 2388185"/>
              <a:gd name="connsiteY6" fmla="*/ 17978 h 2258168"/>
              <a:gd name="connsiteX7" fmla="*/ 2388185 w 2388185"/>
              <a:gd name="connsiteY7" fmla="*/ 22302 h 2258168"/>
              <a:gd name="connsiteX0" fmla="*/ 0 w 2388185"/>
              <a:gd name="connsiteY0" fmla="*/ 2256933 h 2258168"/>
              <a:gd name="connsiteX1" fmla="*/ 1198177 w 2388185"/>
              <a:gd name="connsiteY1" fmla="*/ 2258168 h 2258168"/>
              <a:gd name="connsiteX2" fmla="*/ 1192456 w 2388185"/>
              <a:gd name="connsiteY2" fmla="*/ 121520 h 2258168"/>
              <a:gd name="connsiteX3" fmla="*/ 1434044 w 2388185"/>
              <a:gd name="connsiteY3" fmla="*/ 124534 h 2258168"/>
              <a:gd name="connsiteX4" fmla="*/ 1435931 w 2388185"/>
              <a:gd name="connsiteY4" fmla="*/ 247448 h 2258168"/>
              <a:gd name="connsiteX5" fmla="*/ 1912729 w 2388185"/>
              <a:gd name="connsiteY5" fmla="*/ 244552 h 2258168"/>
              <a:gd name="connsiteX6" fmla="*/ 1910842 w 2388185"/>
              <a:gd name="connsiteY6" fmla="*/ 17978 h 2258168"/>
              <a:gd name="connsiteX7" fmla="*/ 2388185 w 2388185"/>
              <a:gd name="connsiteY7" fmla="*/ 22302 h 2258168"/>
              <a:gd name="connsiteX0" fmla="*/ 0 w 2388185"/>
              <a:gd name="connsiteY0" fmla="*/ 2256445 h 2257680"/>
              <a:gd name="connsiteX1" fmla="*/ 1198177 w 2388185"/>
              <a:gd name="connsiteY1" fmla="*/ 2257680 h 2257680"/>
              <a:gd name="connsiteX2" fmla="*/ 1192456 w 2388185"/>
              <a:gd name="connsiteY2" fmla="*/ 121032 h 2257680"/>
              <a:gd name="connsiteX3" fmla="*/ 1434044 w 2388185"/>
              <a:gd name="connsiteY3" fmla="*/ 124046 h 2257680"/>
              <a:gd name="connsiteX4" fmla="*/ 1435931 w 2388185"/>
              <a:gd name="connsiteY4" fmla="*/ 246960 h 2257680"/>
              <a:gd name="connsiteX5" fmla="*/ 1910348 w 2388185"/>
              <a:gd name="connsiteY5" fmla="*/ 251207 h 2257680"/>
              <a:gd name="connsiteX6" fmla="*/ 1910842 w 2388185"/>
              <a:gd name="connsiteY6" fmla="*/ 17490 h 2257680"/>
              <a:gd name="connsiteX7" fmla="*/ 2388185 w 2388185"/>
              <a:gd name="connsiteY7" fmla="*/ 21814 h 225768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0348 w 2388185"/>
              <a:gd name="connsiteY5" fmla="*/ 233717 h 2240190"/>
              <a:gd name="connsiteX6" fmla="*/ 1910842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2729 w 2388185"/>
              <a:gd name="connsiteY5" fmla="*/ 231336 h 2240190"/>
              <a:gd name="connsiteX6" fmla="*/ 1910842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2729 w 2388185"/>
              <a:gd name="connsiteY5" fmla="*/ 231336 h 2240190"/>
              <a:gd name="connsiteX6" fmla="*/ 1910842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2729 w 2388185"/>
              <a:gd name="connsiteY5" fmla="*/ 231336 h 2240190"/>
              <a:gd name="connsiteX6" fmla="*/ 1910842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2729 w 2388185"/>
              <a:gd name="connsiteY5" fmla="*/ 231336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2729 w 2388185"/>
              <a:gd name="connsiteY5" fmla="*/ 231336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2729 w 2388185"/>
              <a:gd name="connsiteY5" fmla="*/ 231336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9470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28787 w 2388185"/>
              <a:gd name="connsiteY4" fmla="*/ 215183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27090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8313 w 2388185"/>
              <a:gd name="connsiteY4" fmla="*/ 222328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17566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17566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  <a:gd name="connsiteX0" fmla="*/ 0 w 2388185"/>
              <a:gd name="connsiteY0" fmla="*/ 2238955 h 2240190"/>
              <a:gd name="connsiteX1" fmla="*/ 1198177 w 2388185"/>
              <a:gd name="connsiteY1" fmla="*/ 2240190 h 2240190"/>
              <a:gd name="connsiteX2" fmla="*/ 1192456 w 2388185"/>
              <a:gd name="connsiteY2" fmla="*/ 103542 h 2240190"/>
              <a:gd name="connsiteX3" fmla="*/ 1434044 w 2388185"/>
              <a:gd name="connsiteY3" fmla="*/ 106556 h 2240190"/>
              <a:gd name="connsiteX4" fmla="*/ 1435931 w 2388185"/>
              <a:gd name="connsiteY4" fmla="*/ 217566 h 2240190"/>
              <a:gd name="connsiteX5" fmla="*/ 1915110 w 2388185"/>
              <a:gd name="connsiteY5" fmla="*/ 217048 h 2240190"/>
              <a:gd name="connsiteX6" fmla="*/ 1915604 w 2388185"/>
              <a:gd name="connsiteY6" fmla="*/ 0 h 2240190"/>
              <a:gd name="connsiteX7" fmla="*/ 2388185 w 2388185"/>
              <a:gd name="connsiteY7" fmla="*/ 4324 h 2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185" h="2240190">
                <a:moveTo>
                  <a:pt x="0" y="2238955"/>
                </a:moveTo>
                <a:lnTo>
                  <a:pt x="1198177" y="2240190"/>
                </a:lnTo>
                <a:cubicBezTo>
                  <a:pt x="1198652" y="1543055"/>
                  <a:pt x="1191981" y="800677"/>
                  <a:pt x="1192456" y="103542"/>
                </a:cubicBezTo>
                <a:lnTo>
                  <a:pt x="1434044" y="106556"/>
                </a:lnTo>
                <a:lnTo>
                  <a:pt x="1435931" y="217566"/>
                </a:lnTo>
                <a:lnTo>
                  <a:pt x="1915110" y="217048"/>
                </a:lnTo>
                <a:cubicBezTo>
                  <a:pt x="1912893" y="96280"/>
                  <a:pt x="1915438" y="154106"/>
                  <a:pt x="1915604" y="0"/>
                </a:cubicBezTo>
                <a:lnTo>
                  <a:pt x="2388185" y="432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22497" y="1586425"/>
            <a:ext cx="2395029" cy="4260210"/>
          </a:xfrm>
          <a:custGeom>
            <a:avLst/>
            <a:gdLst>
              <a:gd name="connsiteX0" fmla="*/ 0 w 2423604"/>
              <a:gd name="connsiteY0" fmla="*/ 4270160 h 4270160"/>
              <a:gd name="connsiteX1" fmla="*/ 506027 w 2423604"/>
              <a:gd name="connsiteY1" fmla="*/ 4270160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060225 w 2423604"/>
              <a:gd name="connsiteY3" fmla="*/ 610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081307 w 2423604"/>
              <a:gd name="connsiteY4" fmla="*/ 144337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38087 w 2423604"/>
              <a:gd name="connsiteY4" fmla="*/ 3321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199601 w 2423604"/>
              <a:gd name="connsiteY2" fmla="*/ 2132366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1395"/>
              <a:gd name="connsiteX1" fmla="*/ 1198177 w 2423604"/>
              <a:gd name="connsiteY1" fmla="*/ 4271395 h 4271395"/>
              <a:gd name="connsiteX2" fmla="*/ 1199601 w 2423604"/>
              <a:gd name="connsiteY2" fmla="*/ 2132366 h 4271395"/>
              <a:gd name="connsiteX3" fmla="*/ 1913469 w 2423604"/>
              <a:gd name="connsiteY3" fmla="*/ 2134586 h 4271395"/>
              <a:gd name="connsiteX4" fmla="*/ 1905036 w 2423604"/>
              <a:gd name="connsiteY4" fmla="*/ 11185 h 4271395"/>
              <a:gd name="connsiteX5" fmla="*/ 2423604 w 2423604"/>
              <a:gd name="connsiteY5" fmla="*/ 0 h 4271395"/>
              <a:gd name="connsiteX0" fmla="*/ 0 w 2395029"/>
              <a:gd name="connsiteY0" fmla="*/ 4258975 h 4260210"/>
              <a:gd name="connsiteX1" fmla="*/ 1198177 w 2395029"/>
              <a:gd name="connsiteY1" fmla="*/ 4260210 h 4260210"/>
              <a:gd name="connsiteX2" fmla="*/ 1199601 w 2395029"/>
              <a:gd name="connsiteY2" fmla="*/ 2121181 h 4260210"/>
              <a:gd name="connsiteX3" fmla="*/ 1913469 w 2395029"/>
              <a:gd name="connsiteY3" fmla="*/ 2123401 h 4260210"/>
              <a:gd name="connsiteX4" fmla="*/ 1905036 w 2395029"/>
              <a:gd name="connsiteY4" fmla="*/ 0 h 4260210"/>
              <a:gd name="connsiteX5" fmla="*/ 2395029 w 2395029"/>
              <a:gd name="connsiteY5" fmla="*/ 3102 h 42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029" h="4260210">
                <a:moveTo>
                  <a:pt x="0" y="4258975"/>
                </a:moveTo>
                <a:lnTo>
                  <a:pt x="1198177" y="4260210"/>
                </a:lnTo>
                <a:cubicBezTo>
                  <a:pt x="1198652" y="3563075"/>
                  <a:pt x="1199126" y="2818316"/>
                  <a:pt x="1199601" y="2121181"/>
                </a:cubicBezTo>
                <a:lnTo>
                  <a:pt x="1913469" y="2123401"/>
                </a:lnTo>
                <a:lnTo>
                  <a:pt x="1905036" y="0"/>
                </a:lnTo>
                <a:lnTo>
                  <a:pt x="2395029" y="310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439159" y="4993237"/>
            <a:ext cx="723878" cy="8488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1163037" y="5168900"/>
            <a:ext cx="473904" cy="6764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07197" y="1586425"/>
            <a:ext cx="2395029" cy="4260210"/>
          </a:xfrm>
          <a:custGeom>
            <a:avLst/>
            <a:gdLst>
              <a:gd name="connsiteX0" fmla="*/ 0 w 2423604"/>
              <a:gd name="connsiteY0" fmla="*/ 4270160 h 4270160"/>
              <a:gd name="connsiteX1" fmla="*/ 506027 w 2423604"/>
              <a:gd name="connsiteY1" fmla="*/ 4270160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07363 w 2423604"/>
              <a:gd name="connsiteY2" fmla="*/ 0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423604 w 2423604"/>
              <a:gd name="connsiteY3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2060225 w 2423604"/>
              <a:gd name="connsiteY3" fmla="*/ 610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423604 w 2423604"/>
              <a:gd name="connsiteY4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2081307 w 2423604"/>
              <a:gd name="connsiteY4" fmla="*/ 144337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38087 w 2423604"/>
              <a:gd name="connsiteY4" fmla="*/ 33219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218651 w 2423604"/>
              <a:gd name="connsiteY2" fmla="*/ 2156178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0160"/>
              <a:gd name="connsiteX1" fmla="*/ 1217227 w 2423604"/>
              <a:gd name="connsiteY1" fmla="*/ 4247582 h 4270160"/>
              <a:gd name="connsiteX2" fmla="*/ 1199601 w 2423604"/>
              <a:gd name="connsiteY2" fmla="*/ 2132366 h 4270160"/>
              <a:gd name="connsiteX3" fmla="*/ 1913469 w 2423604"/>
              <a:gd name="connsiteY3" fmla="*/ 2134586 h 4270160"/>
              <a:gd name="connsiteX4" fmla="*/ 1905036 w 2423604"/>
              <a:gd name="connsiteY4" fmla="*/ 11185 h 4270160"/>
              <a:gd name="connsiteX5" fmla="*/ 2423604 w 2423604"/>
              <a:gd name="connsiteY5" fmla="*/ 0 h 4270160"/>
              <a:gd name="connsiteX0" fmla="*/ 0 w 2423604"/>
              <a:gd name="connsiteY0" fmla="*/ 4270160 h 4271395"/>
              <a:gd name="connsiteX1" fmla="*/ 1198177 w 2423604"/>
              <a:gd name="connsiteY1" fmla="*/ 4271395 h 4271395"/>
              <a:gd name="connsiteX2" fmla="*/ 1199601 w 2423604"/>
              <a:gd name="connsiteY2" fmla="*/ 2132366 h 4271395"/>
              <a:gd name="connsiteX3" fmla="*/ 1913469 w 2423604"/>
              <a:gd name="connsiteY3" fmla="*/ 2134586 h 4271395"/>
              <a:gd name="connsiteX4" fmla="*/ 1905036 w 2423604"/>
              <a:gd name="connsiteY4" fmla="*/ 11185 h 4271395"/>
              <a:gd name="connsiteX5" fmla="*/ 2423604 w 2423604"/>
              <a:gd name="connsiteY5" fmla="*/ 0 h 4271395"/>
              <a:gd name="connsiteX0" fmla="*/ 0 w 2395029"/>
              <a:gd name="connsiteY0" fmla="*/ 4258975 h 4260210"/>
              <a:gd name="connsiteX1" fmla="*/ 1198177 w 2395029"/>
              <a:gd name="connsiteY1" fmla="*/ 4260210 h 4260210"/>
              <a:gd name="connsiteX2" fmla="*/ 1199601 w 2395029"/>
              <a:gd name="connsiteY2" fmla="*/ 2121181 h 4260210"/>
              <a:gd name="connsiteX3" fmla="*/ 1913469 w 2395029"/>
              <a:gd name="connsiteY3" fmla="*/ 2123401 h 4260210"/>
              <a:gd name="connsiteX4" fmla="*/ 1905036 w 2395029"/>
              <a:gd name="connsiteY4" fmla="*/ 0 h 4260210"/>
              <a:gd name="connsiteX5" fmla="*/ 2395029 w 2395029"/>
              <a:gd name="connsiteY5" fmla="*/ 3102 h 42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029" h="4260210">
                <a:moveTo>
                  <a:pt x="0" y="4258975"/>
                </a:moveTo>
                <a:lnTo>
                  <a:pt x="1198177" y="4260210"/>
                </a:lnTo>
                <a:cubicBezTo>
                  <a:pt x="1198652" y="3563075"/>
                  <a:pt x="1199126" y="2818316"/>
                  <a:pt x="1199601" y="2121181"/>
                </a:cubicBezTo>
                <a:lnTo>
                  <a:pt x="1913469" y="2123401"/>
                </a:lnTo>
                <a:lnTo>
                  <a:pt x="1905036" y="0"/>
                </a:lnTo>
                <a:lnTo>
                  <a:pt x="2395029" y="310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5C86-73F3-4FB2-A6E7-CD264D59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0B33-6011-45F8-B9D3-49FB92D0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12" y="1945879"/>
            <a:ext cx="11984592" cy="43088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All hands-on files shared via </a:t>
            </a:r>
            <a:r>
              <a:rPr lang="en-US" sz="2800" dirty="0">
                <a:solidFill>
                  <a:srgbClr val="FF0000"/>
                </a:solidFill>
              </a:rPr>
              <a:t>Google Drive </a:t>
            </a:r>
            <a:r>
              <a:rPr lang="en-US" sz="2800" dirty="0"/>
              <a:t>&amp; executed in </a:t>
            </a:r>
            <a:r>
              <a:rPr lang="en-US" sz="2800" dirty="0">
                <a:solidFill>
                  <a:srgbClr val="FF0000"/>
                </a:solidFill>
              </a:rPr>
              <a:t>Google Colab</a:t>
            </a:r>
          </a:p>
          <a:p>
            <a:pPr marL="68580" indent="0">
              <a:buNone/>
            </a:pPr>
            <a:r>
              <a:rPr lang="en-US" sz="2800" dirty="0"/>
              <a:t>		</a:t>
            </a:r>
            <a:r>
              <a:rPr lang="en-US" sz="2800" dirty="0">
                <a:solidFill>
                  <a:srgbClr val="FF0000"/>
                </a:solidFill>
              </a:rPr>
              <a:t>You need to use your Gmail account</a:t>
            </a:r>
          </a:p>
          <a:p>
            <a:r>
              <a:rPr lang="en-US" sz="2800" dirty="0"/>
              <a:t>Visit Chris’ dedicated teaching drive for MIMI-F21:</a:t>
            </a:r>
          </a:p>
          <a:p>
            <a:pPr marL="454914" lvl="1" indent="0">
              <a:buNone/>
            </a:pPr>
            <a:r>
              <a:rPr lang="en-US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https://drive.google.com/drive/folders/17k_O0SEuI_JGKLv5PCbffYiV0Nvp_y5Z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/>
              <a:t>For example, all files for Hands-on 1:</a:t>
            </a:r>
          </a:p>
          <a:p>
            <a:pPr marL="68580" indent="0">
              <a:buNone/>
            </a:pPr>
            <a:r>
              <a:rPr lang="en-US" sz="2800" dirty="0"/>
              <a:t>    </a:t>
            </a:r>
            <a:r>
              <a:rPr lang="en-US" sz="2800" dirty="0">
                <a:solidFill>
                  <a:srgbClr val="009900"/>
                </a:solidFill>
              </a:rPr>
              <a:t>You can go to the sub-folder “hands_on_1”, or click</a:t>
            </a:r>
          </a:p>
          <a:p>
            <a:pPr marL="454914" lvl="1" indent="0">
              <a:buNone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https://drive.google.com/drive/folders/1-1D-wHOn1Z_WZTx2p-WEZC01_vEivzlv?usp=sharing</a:t>
            </a:r>
            <a:endParaRPr lang="en-US" sz="2200" dirty="0"/>
          </a:p>
          <a:p>
            <a:pPr lvl="1"/>
            <a:r>
              <a:rPr lang="en-US" sz="2800" dirty="0">
                <a:solidFill>
                  <a:srgbClr val="009900"/>
                </a:solidFill>
              </a:rPr>
              <a:t>View the README</a:t>
            </a:r>
          </a:p>
          <a:p>
            <a:pPr lvl="1"/>
            <a:r>
              <a:rPr lang="en-US" sz="2800" dirty="0">
                <a:solidFill>
                  <a:srgbClr val="009900"/>
                </a:solidFill>
              </a:rPr>
              <a:t>Run the Prelab code with Google Colab</a:t>
            </a:r>
          </a:p>
          <a:p>
            <a:pPr lvl="1"/>
            <a:r>
              <a:rPr lang="en-US" sz="2800" dirty="0">
                <a:solidFill>
                  <a:srgbClr val="009900"/>
                </a:solidFill>
              </a:rPr>
              <a:t>Watch the lecture video</a:t>
            </a:r>
          </a:p>
          <a:p>
            <a:pPr marL="454914" lvl="1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1A35C-CBBD-4A08-A8A2-92EAA9B7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>
              <a:defRPr/>
            </a:pPr>
            <a:fld id="{497C6A27-C62F-4789-8D4F-AF7F735C11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18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09675"/>
          </a:xfrm>
        </p:spPr>
        <p:txBody>
          <a:bodyPr/>
          <a:lstStyle/>
          <a:p>
            <a:r>
              <a:rPr lang="en-US" altLang="zh-CN" sz="4000" dirty="0"/>
              <a:t>Homework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4093" y="1667238"/>
            <a:ext cx="10515600" cy="4668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Hands-on 1: </a:t>
            </a:r>
            <a:r>
              <a:rPr lang="en-US" sz="2400" dirty="0"/>
              <a:t>Alter aspects of the neural network, data, etc. and report the results. Try to achieve a superior network performance. Some ideas for alteration: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Network architecture (neurons, layers)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Network activation function(s)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Learning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epochs/batch sizes</a:t>
            </a:r>
          </a:p>
          <a:p>
            <a:pPr marL="68580" indent="0" algn="just">
              <a:buNone/>
            </a:pPr>
            <a:r>
              <a:rPr lang="en-US" sz="2400" dirty="0">
                <a:solidFill>
                  <a:srgbClr val="FFC000"/>
                </a:solidFill>
              </a:rPr>
              <a:t>Optional Problem</a:t>
            </a:r>
          </a:p>
          <a:p>
            <a:pPr marL="68580" indent="0" algn="just">
              <a:buNone/>
            </a:pPr>
            <a:r>
              <a:rPr lang="en-US" sz="2400" dirty="0">
                <a:solidFill>
                  <a:srgbClr val="FFC000"/>
                </a:solidFill>
                <a:hlinkClick r:id="rId2"/>
              </a:rPr>
              <a:t>https://gertjanvandenburg.com/blog/autoencoder/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</a:p>
          <a:p>
            <a:pPr marL="68580" indent="0" algn="just">
              <a:buNone/>
            </a:pPr>
            <a:r>
              <a:rPr lang="en-US" sz="2400" dirty="0">
                <a:solidFill>
                  <a:srgbClr val="FFC000"/>
                </a:solidFill>
              </a:rPr>
              <a:t>In reference to the above link, please develop a simple MNIST autoencoder in Colab/TensorFlow</a:t>
            </a:r>
          </a:p>
        </p:txBody>
      </p:sp>
    </p:spTree>
    <p:extLst>
      <p:ext uri="{BB962C8B-B14F-4D97-AF65-F5344CB8AC3E}">
        <p14:creationId xmlns:p14="http://schemas.microsoft.com/office/powerpoint/2010/main" val="333591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2BC0-3110-254E-AAED-B3C70BCF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Colab &amp; Google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1" y="1740410"/>
            <a:ext cx="9847748" cy="49278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950A-E000-D94A-B0B7-80D474AF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740" y="3133790"/>
            <a:ext cx="4373591" cy="182639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400" dirty="0">
                <a:solidFill>
                  <a:srgbClr val="FF9900"/>
                </a:solidFill>
              </a:rPr>
              <a:t>You must upload data to your google drive so that you can read in the Jupyter notebook. Please mount your gdrive to Colab!</a:t>
            </a:r>
          </a:p>
        </p:txBody>
      </p:sp>
    </p:spTree>
    <p:extLst>
      <p:ext uri="{BB962C8B-B14F-4D97-AF65-F5344CB8AC3E}">
        <p14:creationId xmlns:p14="http://schemas.microsoft.com/office/powerpoint/2010/main" val="41510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96634-BBF2-4BF1-89A4-ABC7EE6E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6" y="0"/>
            <a:ext cx="11669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1CB688-685B-4200-AAB3-16BC15B6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20"/>
            <a:ext cx="12192000" cy="66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D92C16-72AF-4C97-A1D0-C8E0023B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73" y="176973"/>
            <a:ext cx="10454114" cy="6590886"/>
          </a:xfrm>
        </p:spPr>
      </p:pic>
    </p:spTree>
    <p:extLst>
      <p:ext uri="{BB962C8B-B14F-4D97-AF65-F5344CB8AC3E}">
        <p14:creationId xmlns:p14="http://schemas.microsoft.com/office/powerpoint/2010/main" val="322905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61234A-D418-4A35-97DC-7D136C394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14"/>
            <a:ext cx="12192000" cy="63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19820</TotalTime>
  <Words>1160</Words>
  <Application>Microsoft Office PowerPoint</Application>
  <PresentationFormat>Widescreen</PresentationFormat>
  <Paragraphs>258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Cambria Math</vt:lpstr>
      <vt:lpstr>Corbel</vt:lpstr>
      <vt:lpstr>Wingdings</vt:lpstr>
      <vt:lpstr>Wingdings 2</vt:lpstr>
      <vt:lpstr>Metro</vt:lpstr>
      <vt:lpstr>PowerPoint Presentation</vt:lpstr>
      <vt:lpstr>MI Schedule for F21</vt:lpstr>
      <vt:lpstr>Homework: Going through PreLab</vt:lpstr>
      <vt:lpstr>Hands-on Announcement</vt:lpstr>
      <vt:lpstr>Linking Colab &amp; Google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Programming vs Data-driven Learning</vt:lpstr>
      <vt:lpstr>Basic Unit: Artificial Neuron</vt:lpstr>
      <vt:lpstr>Not All Configurations Insightful/Useful</vt:lpstr>
      <vt:lpstr>PowerPoint Presentation</vt:lpstr>
      <vt:lpstr>Outline</vt:lpstr>
      <vt:lpstr>Feed Forward 5-Layer Network for 3 Classes</vt:lpstr>
      <vt:lpstr>Sigmoid vs ReLU</vt:lpstr>
      <vt:lpstr>Feed Forward 1-layer Network for 10 Classes</vt:lpstr>
      <vt:lpstr>Derivation of Softmax Function</vt:lpstr>
      <vt:lpstr>Derivation of Sigmoid Function</vt:lpstr>
      <vt:lpstr>CNN: Face Recognition</vt:lpstr>
      <vt:lpstr>CNN: Breast Cancer Screening</vt:lpstr>
      <vt:lpstr>Convolutional Layer</vt:lpstr>
      <vt:lpstr>Stride &amp; Padding</vt:lpstr>
      <vt:lpstr>Outline</vt:lpstr>
      <vt:lpstr>Auto-encoder</vt:lpstr>
      <vt:lpstr>U-Net</vt:lpstr>
      <vt:lpstr>Res-Net</vt:lpstr>
      <vt:lpstr>PowerPoint Presentation</vt:lpstr>
      <vt:lpstr>Generative Adversarial Network (GAN) Idea</vt:lpstr>
      <vt:lpstr>GAN Workflow</vt:lpstr>
      <vt:lpstr>GAN Training</vt:lpstr>
      <vt:lpstr>One-dimensional Example</vt:lpstr>
      <vt:lpstr>Adversarial Learning</vt:lpstr>
      <vt:lpstr>Optimal Discriminator</vt:lpstr>
      <vt:lpstr>Optimal Generator</vt:lpstr>
      <vt:lpstr>Initial Interplay</vt:lpstr>
      <vt:lpstr>Further Improvement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3057</cp:revision>
  <cp:lastPrinted>2012-03-08T21:40:16Z</cp:lastPrinted>
  <dcterms:created xsi:type="dcterms:W3CDTF">2006-10-23T16:36:06Z</dcterms:created>
  <dcterms:modified xsi:type="dcterms:W3CDTF">2021-09-13T19:05:38Z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