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53"/>
  </p:notesMasterIdLst>
  <p:handoutMasterIdLst>
    <p:handoutMasterId r:id="rId54"/>
  </p:handoutMasterIdLst>
  <p:sldIdLst>
    <p:sldId id="1214" r:id="rId5"/>
    <p:sldId id="980" r:id="rId6"/>
    <p:sldId id="1650" r:id="rId7"/>
    <p:sldId id="1649" r:id="rId8"/>
    <p:sldId id="1651" r:id="rId9"/>
    <p:sldId id="1603" r:id="rId10"/>
    <p:sldId id="1633" r:id="rId11"/>
    <p:sldId id="1648" r:id="rId12"/>
    <p:sldId id="1634" r:id="rId13"/>
    <p:sldId id="1560" r:id="rId14"/>
    <p:sldId id="1653" r:id="rId15"/>
    <p:sldId id="1654" r:id="rId16"/>
    <p:sldId id="1565" r:id="rId17"/>
    <p:sldId id="1566" r:id="rId18"/>
    <p:sldId id="1616" r:id="rId19"/>
    <p:sldId id="1617" r:id="rId20"/>
    <p:sldId id="1618" r:id="rId21"/>
    <p:sldId id="1621" r:id="rId22"/>
    <p:sldId id="1619" r:id="rId23"/>
    <p:sldId id="1666" r:id="rId24"/>
    <p:sldId id="1646" r:id="rId25"/>
    <p:sldId id="1645" r:id="rId26"/>
    <p:sldId id="1632" r:id="rId27"/>
    <p:sldId id="1664" r:id="rId28"/>
    <p:sldId id="1636" r:id="rId29"/>
    <p:sldId id="1588" r:id="rId30"/>
    <p:sldId id="1660" r:id="rId31"/>
    <p:sldId id="1661" r:id="rId32"/>
    <p:sldId id="1644" r:id="rId33"/>
    <p:sldId id="1567" r:id="rId34"/>
    <p:sldId id="1570" r:id="rId35"/>
    <p:sldId id="1572" r:id="rId36"/>
    <p:sldId id="1647" r:id="rId37"/>
    <p:sldId id="1656" r:id="rId38"/>
    <p:sldId id="1657" r:id="rId39"/>
    <p:sldId id="1582" r:id="rId40"/>
    <p:sldId id="1573" r:id="rId41"/>
    <p:sldId id="1667" r:id="rId42"/>
    <p:sldId id="1668" r:id="rId43"/>
    <p:sldId id="1665" r:id="rId44"/>
    <p:sldId id="1663" r:id="rId45"/>
    <p:sldId id="1662" r:id="rId46"/>
    <p:sldId id="1596" r:id="rId47"/>
    <p:sldId id="1595" r:id="rId48"/>
    <p:sldId id="1597" r:id="rId49"/>
    <p:sldId id="1559" r:id="rId50"/>
    <p:sldId id="1669" r:id="rId51"/>
    <p:sldId id="1670" r:id="rId5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FF"/>
    <a:srgbClr val="FF9900"/>
    <a:srgbClr val="009900"/>
    <a:srgbClr val="33CC33"/>
    <a:srgbClr val="CCFFFF"/>
    <a:srgbClr val="CC0000"/>
    <a:srgbClr val="C5F3FF"/>
    <a:srgbClr val="0033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2" autoAdjust="0"/>
    <p:restoredTop sz="93172" autoAdjust="0"/>
  </p:normalViewPr>
  <p:slideViewPr>
    <p:cSldViewPr snapToGrid="0">
      <p:cViewPr varScale="1">
        <p:scale>
          <a:sx n="59" d="100"/>
          <a:sy n="59" d="100"/>
        </p:scale>
        <p:origin x="75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62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deman, Christopher" userId="43b95ad6-b8e0-40d3-ac51-68d3541aa8c0" providerId="ADAL" clId="{A9F4076C-89F1-4403-B736-298ECBB652C2}"/>
    <pc:docChg chg="undo modSld">
      <pc:chgData name="Wiedeman, Christopher" userId="43b95ad6-b8e0-40d3-ac51-68d3541aa8c0" providerId="ADAL" clId="{A9F4076C-89F1-4403-B736-298ECBB652C2}" dt="2019-08-30T02:16:14.413" v="69" actId="20577"/>
      <pc:docMkLst>
        <pc:docMk/>
      </pc:docMkLst>
      <pc:sldChg chg="modSp">
        <pc:chgData name="Wiedeman, Christopher" userId="43b95ad6-b8e0-40d3-ac51-68d3541aa8c0" providerId="ADAL" clId="{A9F4076C-89F1-4403-B736-298ECBB652C2}" dt="2019-08-30T02:16:14.413" v="69" actId="20577"/>
        <pc:sldMkLst>
          <pc:docMk/>
          <pc:sldMk cId="918274785" sldId="1562"/>
        </pc:sldMkLst>
        <pc:spChg chg="mod">
          <ac:chgData name="Wiedeman, Christopher" userId="43b95ad6-b8e0-40d3-ac51-68d3541aa8c0" providerId="ADAL" clId="{A9F4076C-89F1-4403-B736-298ECBB652C2}" dt="2019-08-30T02:16:14.413" v="69" actId="20577"/>
          <ac:spMkLst>
            <pc:docMk/>
            <pc:sldMk cId="918274785" sldId="1562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4316-6637-4CE1-9B72-F0CA3A461E3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BF9BD-D9D2-4553-9EC6-6BBB2D7F9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7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1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656-96AB-4B78-8EA5-C82FE78C7608}" type="datetime1">
              <a:rPr lang="en-US" smtClean="0"/>
              <a:t>9/3/2021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9340-0AFB-4924-A558-5568C060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AD0C-DDA8-41F8-B355-8FC9FC1D91D6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A215-C6CD-4E2F-96B1-2280DCFB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C58-476B-4006-B784-E343E3609029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3724-F38A-4329-8323-400DF434F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264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342900">
              <a:buFont typeface="Arial" panose="020B0604020202020204" pitchFamily="34" charset="0"/>
              <a:buChar char="•"/>
              <a:defRPr/>
            </a:lvl1pPr>
            <a:lvl2pPr marL="740664" indent="-285750">
              <a:buFont typeface="Arial" panose="020B0604020202020204" pitchFamily="34" charset="0"/>
              <a:buChar char="•"/>
              <a:defRPr/>
            </a:lvl2pPr>
            <a:lvl3pPr marL="996696" indent="-228600">
              <a:buFont typeface="Arial" panose="020B0604020202020204" pitchFamily="34" charset="0"/>
              <a:buChar char="•"/>
              <a:defRPr/>
            </a:lvl3pPr>
            <a:lvl4pPr marL="1261872" indent="-228600">
              <a:buFont typeface="Arial" panose="020B0604020202020204" pitchFamily="34" charset="0"/>
              <a:buChar char="•"/>
              <a:defRPr/>
            </a:lvl4pPr>
            <a:lvl5pPr marL="1481328" indent="-210312"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854-A830-46F9-8731-1A14C89D0846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26-BFCB-49C7-BDA3-6C4EAADC5527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4DB9F-C2A9-4DA1-8168-14E954073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2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FE1-5DCF-4C10-81B8-B7CC92F60F92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DA1F-CCFE-42FC-8C6A-1168F5C4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020" y="6446496"/>
            <a:ext cx="52023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744-4202-4B78-8640-C8EB1C667614}" type="datetime1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46C9-A841-4F2A-9FD5-0D30883E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6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73A-30F8-4BFE-9C82-4AED503D8992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E770A-854C-46B1-A8DF-99DCD4C29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4151-F107-4210-85EB-AF6F1712F0F0}" type="datetime1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FD61-213A-40C2-9122-0632383D1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DEE-364E-4BA0-AFFE-B3858B53AE08}" type="datetime1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8ED9-5CFF-48E8-9D63-1C87EF331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25B349-B583-4A5D-98C2-DCEC0016445A}" type="datetime1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pPr>
              <a:defRPr/>
            </a:pPr>
            <a:fld id="{69B8646F-6C54-4D73-BE5F-D7471B73A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3AEBA2D-B4AE-4DD3-A7AC-69EDD2B88F39}" type="datetime1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Slide</a:t>
            </a:r>
            <a:fld id="{088F9C99-2D15-43C9-BB30-1A2892BDD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Tx/>
        <a:buSzPct val="95000"/>
        <a:buFont typeface="Wingdings" panose="05000000000000000000" pitchFamily="2" charset="2"/>
        <a:buChar char="l"/>
        <a:defRPr kumimoji="0" sz="3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664" indent="-285750" algn="l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l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1872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328" indent="-210312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12" Type="http://schemas.openxmlformats.org/officeDocument/2006/relationships/image" Target="../media/image4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340.png"/><Relationship Id="rId10" Type="http://schemas.openxmlformats.org/officeDocument/2006/relationships/image" Target="../media/image39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en.wikipedia.org/wiki/Connectionis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edigitallibrary.org/conference-proceedings-of-spie/11113/111131P/Training-artificial-neurons-an-introduction-to-machine-learning/10.1117/12.2530718.full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generalized-linear-models-8738ae0fb97d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edigitallibrary.org/conference-proceedings-of-spie/11113/111131P/Training-artificial-neurons-an-introduction-to-machine-learning/10.1117/12.2530718.full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tmazur.com/2015/03/17/a-step-by-step-backpropagation-example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edigitallibrary.org/conference-proceedings-of-spie/11113/111131P/Training-artificial-neurons-an-introduction-to-machine-learning/10.1117/12.2530718.full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reference.com/Mo-Nu/Neuron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upload.wikimedia.org/wikipedia/commons/a/a9/Complete_neuron_cell_diagram_en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1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10751"/>
            <a:ext cx="1453662" cy="1382751"/>
          </a:xfrm>
          <a:prstGeom prst="rect">
            <a:avLst/>
          </a:prstGeom>
        </p:spPr>
      </p:pic>
      <p:pic>
        <p:nvPicPr>
          <p:cNvPr id="6" name="Picture 2" descr="lgplogo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0752"/>
            <a:ext cx="6324600" cy="1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" y="4038600"/>
            <a:ext cx="12183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-8755" y="1493503"/>
            <a:ext cx="12192000" cy="2946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Neuron, Network &amp; Backpropagation</a:t>
            </a:r>
            <a:endParaRPr kumimoji="0" lang="en-US" sz="4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 Wang</a:t>
            </a: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X-ray Imaging System (AXIS) Lab</a:t>
            </a: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Rensselaer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Polytechnic Institute, Troy, 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</a:t>
            </a: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0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Biological &amp; Artificial Neurons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2" y="2289572"/>
            <a:ext cx="6021943" cy="3093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445" y="2233817"/>
            <a:ext cx="5717677" cy="3068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736" y="5263665"/>
            <a:ext cx="1990412" cy="13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3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Activation Function: Sigmoid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72" y="2273168"/>
            <a:ext cx="9153354" cy="391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935" y="3349856"/>
            <a:ext cx="2747107" cy="12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0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44" y="2156867"/>
            <a:ext cx="9022773" cy="3848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Activation Function: </a:t>
            </a:r>
            <a:r>
              <a:rPr lang="en-US" sz="4400" dirty="0" err="1"/>
              <a:t>Tanh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128" y="2629102"/>
            <a:ext cx="3211146" cy="10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2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Activation Function: ReLU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44" y="1670213"/>
            <a:ext cx="10249982" cy="4588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429" y="2793737"/>
            <a:ext cx="3357951" cy="5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5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Activation Function: Leaky ReLU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854" y="2032798"/>
            <a:ext cx="10124472" cy="4225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73" y="2947562"/>
            <a:ext cx="4758502" cy="10630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88169" y="2553632"/>
            <a:ext cx="140925" cy="175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1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239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Basic Types of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34" y="1487262"/>
            <a:ext cx="7739332" cy="51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5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381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Basic Types of Neurons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412" y="1391179"/>
            <a:ext cx="7909175" cy="49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Conventional “Linear” Neuron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E715A3E-3C29-45AA-A49F-815BD7F35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694" y="4082302"/>
            <a:ext cx="3508979" cy="27227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82115F-F61C-4B78-91A0-04ED97C82029}"/>
                  </a:ext>
                </a:extLst>
              </p:cNvPr>
              <p:cNvSpPr txBox="1"/>
              <p:nvPr/>
            </p:nvSpPr>
            <p:spPr>
              <a:xfrm>
                <a:off x="8916272" y="5020405"/>
                <a:ext cx="2180149" cy="276999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𝑹𝒆𝑳𝑼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82115F-F61C-4B78-91A0-04ED97C82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272" y="5020405"/>
                <a:ext cx="2180149" cy="276999"/>
              </a:xfrm>
              <a:prstGeom prst="rect">
                <a:avLst/>
              </a:prstGeom>
              <a:blipFill>
                <a:blip r:embed="rId3"/>
                <a:stretch>
                  <a:fillRect l="-1961" t="-2222" r="-364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7C752360-1076-490A-BE9D-3238D9C97060}"/>
              </a:ext>
            </a:extLst>
          </p:cNvPr>
          <p:cNvGrpSpPr/>
          <p:nvPr/>
        </p:nvGrpSpPr>
        <p:grpSpPr>
          <a:xfrm>
            <a:off x="6378249" y="1714484"/>
            <a:ext cx="5493001" cy="2552484"/>
            <a:chOff x="6378249" y="1714484"/>
            <a:chExt cx="5493001" cy="2552484"/>
          </a:xfrm>
        </p:grpSpPr>
        <p:sp>
          <p:nvSpPr>
            <p:cNvPr id="38" name="Rounded Rectangle 34">
              <a:extLst>
                <a:ext uri="{FF2B5EF4-FFF2-40B4-BE49-F238E27FC236}">
                  <a16:creationId xmlns:a16="http://schemas.microsoft.com/office/drawing/2014/main" id="{6FA358A5-04EF-40D3-8F76-5C213D98F8CD}"/>
                </a:ext>
              </a:extLst>
            </p:cNvPr>
            <p:cNvSpPr/>
            <p:nvPr/>
          </p:nvSpPr>
          <p:spPr>
            <a:xfrm>
              <a:off x="7465242" y="1714484"/>
              <a:ext cx="3319602" cy="2452469"/>
            </a:xfrm>
            <a:prstGeom prst="roundRect">
              <a:avLst/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3E8F35C-722D-4109-B3C1-23FEAB320990}"/>
                </a:ext>
              </a:extLst>
            </p:cNvPr>
            <p:cNvCxnSpPr>
              <a:cxnSpLocks/>
              <a:stCxn id="41" idx="6"/>
              <a:endCxn id="59" idx="2"/>
            </p:cNvCxnSpPr>
            <p:nvPr/>
          </p:nvCxnSpPr>
          <p:spPr>
            <a:xfrm>
              <a:off x="9012215" y="2939411"/>
              <a:ext cx="657825" cy="755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B3D3733-D977-41CF-9714-31120569136F}"/>
                </a:ext>
              </a:extLst>
            </p:cNvPr>
            <p:cNvCxnSpPr>
              <a:cxnSpLocks/>
              <a:endCxn id="41" idx="3"/>
            </p:cNvCxnSpPr>
            <p:nvPr/>
          </p:nvCxnSpPr>
          <p:spPr>
            <a:xfrm flipV="1">
              <a:off x="7375573" y="3239121"/>
              <a:ext cx="886252" cy="40383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2F8AB12-6237-4FF9-9784-C96F88E3ACE2}"/>
                </a:ext>
              </a:extLst>
            </p:cNvPr>
            <p:cNvSpPr/>
            <p:nvPr/>
          </p:nvSpPr>
          <p:spPr>
            <a:xfrm>
              <a:off x="8133078" y="2515556"/>
              <a:ext cx="879137" cy="847709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74328A6B-EA6B-4D10-AC33-DF930DD4383A}"/>
                </a:ext>
              </a:extLst>
            </p:cNvPr>
            <p:cNvSpPr/>
            <p:nvPr/>
          </p:nvSpPr>
          <p:spPr>
            <a:xfrm>
              <a:off x="8498537" y="2867975"/>
              <a:ext cx="148219" cy="14287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4458F38-F285-440C-989A-8ACF23CC5B4D}"/>
                </a:ext>
              </a:extLst>
            </p:cNvPr>
            <p:cNvCxnSpPr/>
            <p:nvPr/>
          </p:nvCxnSpPr>
          <p:spPr>
            <a:xfrm flipV="1">
              <a:off x="10789469" y="2944665"/>
              <a:ext cx="590619" cy="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B21F0D9-C002-4E89-9465-B7E075CCB274}"/>
                    </a:ext>
                  </a:extLst>
                </p:cNvPr>
                <p:cNvSpPr txBox="1"/>
                <p:nvPr/>
              </p:nvSpPr>
              <p:spPr>
                <a:xfrm>
                  <a:off x="10999558" y="2489243"/>
                  <a:ext cx="177100" cy="2706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B21F0D9-C002-4E89-9465-B7E075CCB2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9558" y="2489243"/>
                  <a:ext cx="177100" cy="270652"/>
                </a:xfrm>
                <a:prstGeom prst="rect">
                  <a:avLst/>
                </a:prstGeom>
                <a:blipFill>
                  <a:blip r:embed="rId4"/>
                  <a:stretch>
                    <a:fillRect l="-34483" r="-34483" b="-2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3E47F1E-A1CC-4049-A977-AD61C166DEF6}"/>
                    </a:ext>
                  </a:extLst>
                </p:cNvPr>
                <p:cNvSpPr txBox="1"/>
                <p:nvPr/>
              </p:nvSpPr>
              <p:spPr>
                <a:xfrm>
                  <a:off x="7528674" y="3008714"/>
                  <a:ext cx="305340" cy="2706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3E47F1E-A1CC-4049-A977-AD61C166D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8674" y="3008714"/>
                  <a:ext cx="305340" cy="270652"/>
                </a:xfrm>
                <a:prstGeom prst="rect">
                  <a:avLst/>
                </a:prstGeom>
                <a:blipFill>
                  <a:blip r:embed="rId5"/>
                  <a:stretch>
                    <a:fillRect l="-12000" r="-6000" b="-136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D835F5D-9BBA-4E34-8751-EA6822235B24}"/>
                </a:ext>
              </a:extLst>
            </p:cNvPr>
            <p:cNvSpPr txBox="1"/>
            <p:nvPr/>
          </p:nvSpPr>
          <p:spPr>
            <a:xfrm>
              <a:off x="9291835" y="2128617"/>
              <a:ext cx="1373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Nonlinear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8C53B81-7ED1-48FA-8EC7-369C8D80F8E3}"/>
                    </a:ext>
                  </a:extLst>
                </p:cNvPr>
                <p:cNvSpPr txBox="1"/>
                <p:nvPr/>
              </p:nvSpPr>
              <p:spPr>
                <a:xfrm>
                  <a:off x="7780636" y="1991073"/>
                  <a:ext cx="298159" cy="2706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8C53B81-7ED1-48FA-8EC7-369C8D80F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636" y="1991073"/>
                  <a:ext cx="298159" cy="270652"/>
                </a:xfrm>
                <a:prstGeom prst="rect">
                  <a:avLst/>
                </a:prstGeom>
                <a:blipFill>
                  <a:blip r:embed="rId6"/>
                  <a:stretch>
                    <a:fillRect l="-18367" r="-6122" b="-204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9C5E86E-8338-4E81-A439-306B83158FE8}"/>
                    </a:ext>
                  </a:extLst>
                </p:cNvPr>
                <p:cNvSpPr txBox="1"/>
                <p:nvPr/>
              </p:nvSpPr>
              <p:spPr>
                <a:xfrm>
                  <a:off x="7619354" y="2471251"/>
                  <a:ext cx="298159" cy="2706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9C5E86E-8338-4E81-A439-306B83158F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354" y="2471251"/>
                  <a:ext cx="298159" cy="270652"/>
                </a:xfrm>
                <a:prstGeom prst="rect">
                  <a:avLst/>
                </a:prstGeom>
                <a:blipFill>
                  <a:blip r:embed="rId7"/>
                  <a:stretch>
                    <a:fillRect l="-20408" r="-4082" b="-17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7DFCD7-BF76-4F4B-A56E-67EB6672D387}"/>
                </a:ext>
              </a:extLst>
            </p:cNvPr>
            <p:cNvSpPr txBox="1"/>
            <p:nvPr/>
          </p:nvSpPr>
          <p:spPr>
            <a:xfrm>
              <a:off x="7807224" y="1777612"/>
              <a:ext cx="1429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Linear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3DCF363-C35D-4AE3-82A6-53A143071B56}"/>
                </a:ext>
              </a:extLst>
            </p:cNvPr>
            <p:cNvSpPr txBox="1"/>
            <p:nvPr/>
          </p:nvSpPr>
          <p:spPr>
            <a:xfrm>
              <a:off x="7958042" y="3399618"/>
              <a:ext cx="1207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Inner</a:t>
              </a: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Product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D9962DC-4C96-44D3-BF12-4E714E42D903}"/>
                </a:ext>
              </a:extLst>
            </p:cNvPr>
            <p:cNvSpPr txBox="1"/>
            <p:nvPr/>
          </p:nvSpPr>
          <p:spPr>
            <a:xfrm>
              <a:off x="6378249" y="3897636"/>
              <a:ext cx="884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6382CDC-B094-48FE-A40C-6410A6E121E7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7340755" y="2152499"/>
              <a:ext cx="921070" cy="48720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02A7A4A-BC75-4630-9D55-660E8DC920C4}"/>
                    </a:ext>
                  </a:extLst>
                </p:cNvPr>
                <p:cNvSpPr txBox="1"/>
                <p:nvPr/>
              </p:nvSpPr>
              <p:spPr>
                <a:xfrm>
                  <a:off x="6669923" y="3459164"/>
                  <a:ext cx="258852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02A7A4A-BC75-4630-9D55-660E8DC920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923" y="3459164"/>
                  <a:ext cx="258852" cy="270652"/>
                </a:xfrm>
                <a:prstGeom prst="rect">
                  <a:avLst/>
                </a:prstGeom>
                <a:blipFill>
                  <a:blip r:embed="rId8"/>
                  <a:stretch>
                    <a:fillRect l="-2093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011EA1E-A7FC-42FC-BDBC-3D386271CC9E}"/>
                </a:ext>
              </a:extLst>
            </p:cNvPr>
            <p:cNvSpPr txBox="1"/>
            <p:nvPr/>
          </p:nvSpPr>
          <p:spPr>
            <a:xfrm rot="5400000">
              <a:off x="6801593" y="3071500"/>
              <a:ext cx="793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39DD20D-270F-476C-B95F-FBBBDDE64C5F}"/>
                    </a:ext>
                  </a:extLst>
                </p:cNvPr>
                <p:cNvSpPr txBox="1"/>
                <p:nvPr/>
              </p:nvSpPr>
              <p:spPr>
                <a:xfrm>
                  <a:off x="6554597" y="1918998"/>
                  <a:ext cx="461219" cy="2706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39DD20D-270F-476C-B95F-FBBBDDE64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4597" y="1918998"/>
                  <a:ext cx="461219" cy="270652"/>
                </a:xfrm>
                <a:prstGeom prst="rect">
                  <a:avLst/>
                </a:prstGeom>
                <a:blipFill>
                  <a:blip r:embed="rId9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21D62CF-86C3-4572-912B-F52163F22843}"/>
                    </a:ext>
                  </a:extLst>
                </p:cNvPr>
                <p:cNvSpPr txBox="1"/>
                <p:nvPr/>
              </p:nvSpPr>
              <p:spPr>
                <a:xfrm>
                  <a:off x="6695190" y="2698933"/>
                  <a:ext cx="217384" cy="2706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21D62CF-86C3-4572-912B-F52163F228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5190" y="2698933"/>
                  <a:ext cx="217384" cy="270652"/>
                </a:xfrm>
                <a:prstGeom prst="rect">
                  <a:avLst/>
                </a:prstGeom>
                <a:blipFill>
                  <a:blip r:embed="rId10"/>
                  <a:stretch>
                    <a:fillRect l="-33333" r="-13889" b="-2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F7BED07-CBB5-428F-B400-FB7BA2240575}"/>
                </a:ext>
              </a:extLst>
            </p:cNvPr>
            <p:cNvCxnSpPr>
              <a:cxnSpLocks/>
              <a:stCxn id="38" idx="1"/>
              <a:endCxn id="41" idx="2"/>
            </p:cNvCxnSpPr>
            <p:nvPr/>
          </p:nvCxnSpPr>
          <p:spPr>
            <a:xfrm flipV="1">
              <a:off x="7465242" y="2939411"/>
              <a:ext cx="667836" cy="130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4E15E26-E7CC-4177-B795-2DC1AE56B604}"/>
                </a:ext>
              </a:extLst>
            </p:cNvPr>
            <p:cNvGrpSpPr/>
            <p:nvPr/>
          </p:nvGrpSpPr>
          <p:grpSpPr>
            <a:xfrm>
              <a:off x="7002096" y="2147814"/>
              <a:ext cx="407598" cy="1512364"/>
              <a:chOff x="923717" y="2830863"/>
              <a:chExt cx="749712" cy="1512364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94FD6B3-7F34-43D2-8628-0FCA5D878C74}"/>
                  </a:ext>
                </a:extLst>
              </p:cNvPr>
              <p:cNvCxnSpPr/>
              <p:nvPr/>
            </p:nvCxnSpPr>
            <p:spPr>
              <a:xfrm flipV="1">
                <a:off x="923717" y="2830863"/>
                <a:ext cx="749712" cy="468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068AAAD6-6475-430B-A49C-8A1D67B0C122}"/>
                  </a:ext>
                </a:extLst>
              </p:cNvPr>
              <p:cNvCxnSpPr/>
              <p:nvPr/>
            </p:nvCxnSpPr>
            <p:spPr>
              <a:xfrm flipV="1">
                <a:off x="923717" y="4338543"/>
                <a:ext cx="749712" cy="468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B402B6FC-E4D8-4515-9112-A8CB5C93D0A4}"/>
                  </a:ext>
                </a:extLst>
              </p:cNvPr>
              <p:cNvCxnSpPr/>
              <p:nvPr/>
            </p:nvCxnSpPr>
            <p:spPr>
              <a:xfrm flipV="1">
                <a:off x="923717" y="3627200"/>
                <a:ext cx="749712" cy="468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Flowchart: Extract 58">
              <a:extLst>
                <a:ext uri="{FF2B5EF4-FFF2-40B4-BE49-F238E27FC236}">
                  <a16:creationId xmlns:a16="http://schemas.microsoft.com/office/drawing/2014/main" id="{FFB14261-4009-432B-88C9-DC20613EE0BC}"/>
                </a:ext>
              </a:extLst>
            </p:cNvPr>
            <p:cNvSpPr/>
            <p:nvPr/>
          </p:nvSpPr>
          <p:spPr>
            <a:xfrm rot="5400000">
              <a:off x="9731018" y="2425769"/>
              <a:ext cx="920439" cy="1042396"/>
            </a:xfrm>
            <a:prstGeom prst="flowChartExtra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80E78BA-B4D7-4336-800C-562AC17865DE}"/>
                </a:ext>
              </a:extLst>
            </p:cNvPr>
            <p:cNvGrpSpPr/>
            <p:nvPr/>
          </p:nvGrpSpPr>
          <p:grpSpPr>
            <a:xfrm>
              <a:off x="9831741" y="2781828"/>
              <a:ext cx="184035" cy="379216"/>
              <a:chOff x="8313571" y="3648860"/>
              <a:chExt cx="347559" cy="326502"/>
            </a:xfrm>
          </p:grpSpPr>
          <p:sp>
            <p:nvSpPr>
              <p:cNvPr id="63" name="Freeform 48">
                <a:extLst>
                  <a:ext uri="{FF2B5EF4-FFF2-40B4-BE49-F238E27FC236}">
                    <a16:creationId xmlns:a16="http://schemas.microsoft.com/office/drawing/2014/main" id="{F86F01D7-104C-4586-9237-054CBB4CE5D2}"/>
                  </a:ext>
                </a:extLst>
              </p:cNvPr>
              <p:cNvSpPr/>
              <p:nvPr/>
            </p:nvSpPr>
            <p:spPr>
              <a:xfrm>
                <a:off x="8487336" y="3648860"/>
                <a:ext cx="173794" cy="163670"/>
              </a:xfrm>
              <a:custGeom>
                <a:avLst/>
                <a:gdLst>
                  <a:gd name="connsiteX0" fmla="*/ 3411020 w 3411020"/>
                  <a:gd name="connsiteY0" fmla="*/ 1614 h 2005075"/>
                  <a:gd name="connsiteX1" fmla="*/ 2321959 w 3411020"/>
                  <a:gd name="connsiteY1" fmla="*/ 52985 h 2005075"/>
                  <a:gd name="connsiteX2" fmla="*/ 1284269 w 3411020"/>
                  <a:gd name="connsiteY2" fmla="*/ 350935 h 2005075"/>
                  <a:gd name="connsiteX3" fmla="*/ 801384 w 3411020"/>
                  <a:gd name="connsiteY3" fmla="*/ 679708 h 2005075"/>
                  <a:gd name="connsiteX4" fmla="*/ 421240 w 3411020"/>
                  <a:gd name="connsiteY4" fmla="*/ 1111223 h 2005075"/>
                  <a:gd name="connsiteX5" fmla="*/ 195209 w 3411020"/>
                  <a:gd name="connsiteY5" fmla="*/ 1470819 h 2005075"/>
                  <a:gd name="connsiteX6" fmla="*/ 41096 w 3411020"/>
                  <a:gd name="connsiteY6" fmla="*/ 1830414 h 2005075"/>
                  <a:gd name="connsiteX7" fmla="*/ 0 w 3411020"/>
                  <a:gd name="connsiteY7" fmla="*/ 2005075 h 2005075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79046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41096 w 3411020"/>
                  <a:gd name="connsiteY6" fmla="*/ 1829752 h 2004413"/>
                  <a:gd name="connsiteX7" fmla="*/ 0 w 3411020"/>
                  <a:gd name="connsiteY7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41096 w 3411020"/>
                  <a:gd name="connsiteY6" fmla="*/ 1829752 h 2004413"/>
                  <a:gd name="connsiteX7" fmla="*/ 0 w 3411020"/>
                  <a:gd name="connsiteY7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0 w 3411020"/>
                  <a:gd name="connsiteY6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521528 h 2004413"/>
                  <a:gd name="connsiteX6" fmla="*/ 0 w 3411020"/>
                  <a:gd name="connsiteY6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521528 h 2004413"/>
                  <a:gd name="connsiteX6" fmla="*/ 0 w 3411020"/>
                  <a:gd name="connsiteY6" fmla="*/ 2004413 h 200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1020" h="2004413">
                    <a:moveTo>
                      <a:pt x="3411020" y="952"/>
                    </a:moveTo>
                    <a:cubicBezTo>
                      <a:pt x="3043718" y="-2473"/>
                      <a:pt x="2649020" y="952"/>
                      <a:pt x="2321959" y="52323"/>
                    </a:cubicBezTo>
                    <a:cubicBezTo>
                      <a:pt x="1994898" y="103694"/>
                      <a:pt x="1702085" y="201298"/>
                      <a:pt x="1448656" y="309176"/>
                    </a:cubicBezTo>
                    <a:cubicBezTo>
                      <a:pt x="1195227" y="417054"/>
                      <a:pt x="972620" y="566030"/>
                      <a:pt x="801384" y="699594"/>
                    </a:cubicBezTo>
                    <a:cubicBezTo>
                      <a:pt x="630148" y="833158"/>
                      <a:pt x="522269" y="973572"/>
                      <a:pt x="421240" y="1110561"/>
                    </a:cubicBezTo>
                    <a:cubicBezTo>
                      <a:pt x="320211" y="1247550"/>
                      <a:pt x="255142" y="1352005"/>
                      <a:pt x="195209" y="1521528"/>
                    </a:cubicBezTo>
                    <a:cubicBezTo>
                      <a:pt x="135276" y="1691051"/>
                      <a:pt x="40669" y="1893110"/>
                      <a:pt x="0" y="2004413"/>
                    </a:cubicBezTo>
                  </a:path>
                </a:pathLst>
              </a:cu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4" name="Freeform 49">
                <a:extLst>
                  <a:ext uri="{FF2B5EF4-FFF2-40B4-BE49-F238E27FC236}">
                    <a16:creationId xmlns:a16="http://schemas.microsoft.com/office/drawing/2014/main" id="{2E6BF2BE-622E-4236-A69D-48024EF3BC94}"/>
                  </a:ext>
                </a:extLst>
              </p:cNvPr>
              <p:cNvSpPr/>
              <p:nvPr/>
            </p:nvSpPr>
            <p:spPr>
              <a:xfrm flipH="1" flipV="1">
                <a:off x="8313571" y="3811692"/>
                <a:ext cx="173794" cy="163670"/>
              </a:xfrm>
              <a:custGeom>
                <a:avLst/>
                <a:gdLst>
                  <a:gd name="connsiteX0" fmla="*/ 3411020 w 3411020"/>
                  <a:gd name="connsiteY0" fmla="*/ 1614 h 2005075"/>
                  <a:gd name="connsiteX1" fmla="*/ 2321959 w 3411020"/>
                  <a:gd name="connsiteY1" fmla="*/ 52985 h 2005075"/>
                  <a:gd name="connsiteX2" fmla="*/ 1284269 w 3411020"/>
                  <a:gd name="connsiteY2" fmla="*/ 350935 h 2005075"/>
                  <a:gd name="connsiteX3" fmla="*/ 801384 w 3411020"/>
                  <a:gd name="connsiteY3" fmla="*/ 679708 h 2005075"/>
                  <a:gd name="connsiteX4" fmla="*/ 421240 w 3411020"/>
                  <a:gd name="connsiteY4" fmla="*/ 1111223 h 2005075"/>
                  <a:gd name="connsiteX5" fmla="*/ 195209 w 3411020"/>
                  <a:gd name="connsiteY5" fmla="*/ 1470819 h 2005075"/>
                  <a:gd name="connsiteX6" fmla="*/ 41096 w 3411020"/>
                  <a:gd name="connsiteY6" fmla="*/ 1830414 h 2005075"/>
                  <a:gd name="connsiteX7" fmla="*/ 0 w 3411020"/>
                  <a:gd name="connsiteY7" fmla="*/ 2005075 h 2005075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79046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41096 w 3411020"/>
                  <a:gd name="connsiteY6" fmla="*/ 1829752 h 2004413"/>
                  <a:gd name="connsiteX7" fmla="*/ 0 w 3411020"/>
                  <a:gd name="connsiteY7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41096 w 3411020"/>
                  <a:gd name="connsiteY6" fmla="*/ 1829752 h 2004413"/>
                  <a:gd name="connsiteX7" fmla="*/ 0 w 3411020"/>
                  <a:gd name="connsiteY7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0 w 3411020"/>
                  <a:gd name="connsiteY6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521528 h 2004413"/>
                  <a:gd name="connsiteX6" fmla="*/ 0 w 3411020"/>
                  <a:gd name="connsiteY6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521528 h 2004413"/>
                  <a:gd name="connsiteX6" fmla="*/ 0 w 3411020"/>
                  <a:gd name="connsiteY6" fmla="*/ 2004413 h 200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1020" h="2004413">
                    <a:moveTo>
                      <a:pt x="3411020" y="952"/>
                    </a:moveTo>
                    <a:cubicBezTo>
                      <a:pt x="3043718" y="-2473"/>
                      <a:pt x="2649020" y="952"/>
                      <a:pt x="2321959" y="52323"/>
                    </a:cubicBezTo>
                    <a:cubicBezTo>
                      <a:pt x="1994898" y="103694"/>
                      <a:pt x="1702085" y="201298"/>
                      <a:pt x="1448656" y="309176"/>
                    </a:cubicBezTo>
                    <a:cubicBezTo>
                      <a:pt x="1195227" y="417054"/>
                      <a:pt x="972620" y="566030"/>
                      <a:pt x="801384" y="699594"/>
                    </a:cubicBezTo>
                    <a:cubicBezTo>
                      <a:pt x="630148" y="833158"/>
                      <a:pt x="522269" y="973572"/>
                      <a:pt x="421240" y="1110561"/>
                    </a:cubicBezTo>
                    <a:cubicBezTo>
                      <a:pt x="320211" y="1247550"/>
                      <a:pt x="255142" y="1352005"/>
                      <a:pt x="195209" y="1521528"/>
                    </a:cubicBezTo>
                    <a:cubicBezTo>
                      <a:pt x="135276" y="1691051"/>
                      <a:pt x="40669" y="1893110"/>
                      <a:pt x="0" y="2004413"/>
                    </a:cubicBezTo>
                  </a:path>
                </a:pathLst>
              </a:cu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FD42BAA-0C23-4B23-B03A-828A3DB281D7}"/>
                </a:ext>
              </a:extLst>
            </p:cNvPr>
            <p:cNvSpPr txBox="1"/>
            <p:nvPr/>
          </p:nvSpPr>
          <p:spPr>
            <a:xfrm>
              <a:off x="10890171" y="3097747"/>
              <a:ext cx="98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478A19A-46ED-457A-845B-2FAC682DCAD6}"/>
                </a:ext>
              </a:extLst>
            </p:cNvPr>
            <p:cNvCxnSpPr>
              <a:stCxn id="38" idx="0"/>
              <a:endCxn id="38" idx="2"/>
            </p:cNvCxnSpPr>
            <p:nvPr/>
          </p:nvCxnSpPr>
          <p:spPr>
            <a:xfrm>
              <a:off x="9125043" y="1714484"/>
              <a:ext cx="0" cy="2452469"/>
            </a:xfrm>
            <a:prstGeom prst="line">
              <a:avLst/>
            </a:prstGeom>
            <a:ln w="76200">
              <a:solidFill>
                <a:schemeClr val="bg1">
                  <a:lumMod val="75000"/>
                  <a:alpha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8CBFA07D-0D41-4A33-A676-667CC398087B}"/>
              </a:ext>
            </a:extLst>
          </p:cNvPr>
          <p:cNvSpPr/>
          <p:nvPr/>
        </p:nvSpPr>
        <p:spPr>
          <a:xfrm>
            <a:off x="8394405" y="4254322"/>
            <a:ext cx="730638" cy="67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5770A72-D466-44B4-909D-9919EE380A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455" y="2946967"/>
            <a:ext cx="6001968" cy="29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8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" y="2290276"/>
            <a:ext cx="8830841" cy="3535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New Type of Neurons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99900" y="2485002"/>
            <a:ext cx="5846765" cy="3240114"/>
            <a:chOff x="740713" y="1234831"/>
            <a:chExt cx="8250888" cy="4572411"/>
          </a:xfrm>
        </p:grpSpPr>
        <p:sp>
          <p:nvSpPr>
            <p:cNvPr id="26" name="TextBox 82"/>
            <p:cNvSpPr txBox="1"/>
            <p:nvPr/>
          </p:nvSpPr>
          <p:spPr>
            <a:xfrm>
              <a:off x="7247860" y="1234831"/>
              <a:ext cx="1743741" cy="635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40713" y="1234831"/>
              <a:ext cx="7756745" cy="4572411"/>
              <a:chOff x="740713" y="1234831"/>
              <a:chExt cx="7756745" cy="4572411"/>
            </a:xfrm>
          </p:grpSpPr>
          <p:sp>
            <p:nvSpPr>
              <p:cNvPr id="4" name="TextBox 81"/>
              <p:cNvSpPr txBox="1"/>
              <p:nvPr/>
            </p:nvSpPr>
            <p:spPr>
              <a:xfrm>
                <a:off x="740713" y="1234831"/>
                <a:ext cx="1649247" cy="635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1911442" y="1971782"/>
                <a:ext cx="5591086" cy="3826398"/>
              </a:xfrm>
              <a:prstGeom prst="roundRect">
                <a:avLst/>
              </a:prstGeom>
              <a:solidFill>
                <a:srgbClr val="FFFF00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 dirty="0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539666" y="1971782"/>
                <a:ext cx="1961447" cy="3835460"/>
              </a:xfrm>
              <a:custGeom>
                <a:avLst/>
                <a:gdLst>
                  <a:gd name="connsiteX0" fmla="*/ 567266 w 3285066"/>
                  <a:gd name="connsiteY0" fmla="*/ 42334 h 4749800"/>
                  <a:gd name="connsiteX1" fmla="*/ 0 w 3285066"/>
                  <a:gd name="connsiteY1" fmla="*/ 2396067 h 4749800"/>
                  <a:gd name="connsiteX2" fmla="*/ 804333 w 3285066"/>
                  <a:gd name="connsiteY2" fmla="*/ 4749800 h 4749800"/>
                  <a:gd name="connsiteX3" fmla="*/ 2667000 w 3285066"/>
                  <a:gd name="connsiteY3" fmla="*/ 4749800 h 4749800"/>
                  <a:gd name="connsiteX4" fmla="*/ 2971800 w 3285066"/>
                  <a:gd name="connsiteY4" fmla="*/ 4605867 h 4749800"/>
                  <a:gd name="connsiteX5" fmla="*/ 3141133 w 3285066"/>
                  <a:gd name="connsiteY5" fmla="*/ 4419600 h 4749800"/>
                  <a:gd name="connsiteX6" fmla="*/ 3251200 w 3285066"/>
                  <a:gd name="connsiteY6" fmla="*/ 4182534 h 4749800"/>
                  <a:gd name="connsiteX7" fmla="*/ 3285066 w 3285066"/>
                  <a:gd name="connsiteY7" fmla="*/ 4089400 h 4749800"/>
                  <a:gd name="connsiteX8" fmla="*/ 3285066 w 3285066"/>
                  <a:gd name="connsiteY8" fmla="*/ 711200 h 4749800"/>
                  <a:gd name="connsiteX9" fmla="*/ 3158066 w 3285066"/>
                  <a:gd name="connsiteY9" fmla="*/ 406400 h 4749800"/>
                  <a:gd name="connsiteX10" fmla="*/ 3039533 w 3285066"/>
                  <a:gd name="connsiteY10" fmla="*/ 245534 h 4749800"/>
                  <a:gd name="connsiteX11" fmla="*/ 2887133 w 3285066"/>
                  <a:gd name="connsiteY11" fmla="*/ 127000 h 4749800"/>
                  <a:gd name="connsiteX12" fmla="*/ 2692400 w 3285066"/>
                  <a:gd name="connsiteY12" fmla="*/ 33867 h 4749800"/>
                  <a:gd name="connsiteX13" fmla="*/ 2590800 w 3285066"/>
                  <a:gd name="connsiteY13" fmla="*/ 0 h 4749800"/>
                  <a:gd name="connsiteX14" fmla="*/ 567266 w 3285066"/>
                  <a:gd name="connsiteY14" fmla="*/ 42334 h 4749800"/>
                  <a:gd name="connsiteX0" fmla="*/ 0 w 2717800"/>
                  <a:gd name="connsiteY0" fmla="*/ 42334 h 4749800"/>
                  <a:gd name="connsiteX1" fmla="*/ 237067 w 2717800"/>
                  <a:gd name="connsiteY1" fmla="*/ 4749800 h 4749800"/>
                  <a:gd name="connsiteX2" fmla="*/ 2099734 w 2717800"/>
                  <a:gd name="connsiteY2" fmla="*/ 4749800 h 4749800"/>
                  <a:gd name="connsiteX3" fmla="*/ 2404534 w 2717800"/>
                  <a:gd name="connsiteY3" fmla="*/ 4605867 h 4749800"/>
                  <a:gd name="connsiteX4" fmla="*/ 2573867 w 2717800"/>
                  <a:gd name="connsiteY4" fmla="*/ 4419600 h 4749800"/>
                  <a:gd name="connsiteX5" fmla="*/ 2683934 w 2717800"/>
                  <a:gd name="connsiteY5" fmla="*/ 4182534 h 4749800"/>
                  <a:gd name="connsiteX6" fmla="*/ 2717800 w 2717800"/>
                  <a:gd name="connsiteY6" fmla="*/ 4089400 h 4749800"/>
                  <a:gd name="connsiteX7" fmla="*/ 2717800 w 2717800"/>
                  <a:gd name="connsiteY7" fmla="*/ 711200 h 4749800"/>
                  <a:gd name="connsiteX8" fmla="*/ 2590800 w 2717800"/>
                  <a:gd name="connsiteY8" fmla="*/ 406400 h 4749800"/>
                  <a:gd name="connsiteX9" fmla="*/ 2472267 w 2717800"/>
                  <a:gd name="connsiteY9" fmla="*/ 245534 h 4749800"/>
                  <a:gd name="connsiteX10" fmla="*/ 2319867 w 2717800"/>
                  <a:gd name="connsiteY10" fmla="*/ 127000 h 4749800"/>
                  <a:gd name="connsiteX11" fmla="*/ 2125134 w 2717800"/>
                  <a:gd name="connsiteY11" fmla="*/ 33867 h 4749800"/>
                  <a:gd name="connsiteX12" fmla="*/ 2023534 w 2717800"/>
                  <a:gd name="connsiteY12" fmla="*/ 0 h 4749800"/>
                  <a:gd name="connsiteX13" fmla="*/ 0 w 2717800"/>
                  <a:gd name="connsiteY13" fmla="*/ 42334 h 4749800"/>
                  <a:gd name="connsiteX0" fmla="*/ 173480 w 2891280"/>
                  <a:gd name="connsiteY0" fmla="*/ 42334 h 4787123"/>
                  <a:gd name="connsiteX1" fmla="*/ 0 w 2891280"/>
                  <a:gd name="connsiteY1" fmla="*/ 4787123 h 4787123"/>
                  <a:gd name="connsiteX2" fmla="*/ 2273214 w 2891280"/>
                  <a:gd name="connsiteY2" fmla="*/ 4749800 h 4787123"/>
                  <a:gd name="connsiteX3" fmla="*/ 2578014 w 2891280"/>
                  <a:gd name="connsiteY3" fmla="*/ 4605867 h 4787123"/>
                  <a:gd name="connsiteX4" fmla="*/ 2747347 w 2891280"/>
                  <a:gd name="connsiteY4" fmla="*/ 4419600 h 4787123"/>
                  <a:gd name="connsiteX5" fmla="*/ 2857414 w 2891280"/>
                  <a:gd name="connsiteY5" fmla="*/ 4182534 h 4787123"/>
                  <a:gd name="connsiteX6" fmla="*/ 2891280 w 2891280"/>
                  <a:gd name="connsiteY6" fmla="*/ 4089400 h 4787123"/>
                  <a:gd name="connsiteX7" fmla="*/ 2891280 w 2891280"/>
                  <a:gd name="connsiteY7" fmla="*/ 711200 h 4787123"/>
                  <a:gd name="connsiteX8" fmla="*/ 2764280 w 2891280"/>
                  <a:gd name="connsiteY8" fmla="*/ 406400 h 4787123"/>
                  <a:gd name="connsiteX9" fmla="*/ 2645747 w 2891280"/>
                  <a:gd name="connsiteY9" fmla="*/ 245534 h 4787123"/>
                  <a:gd name="connsiteX10" fmla="*/ 2493347 w 2891280"/>
                  <a:gd name="connsiteY10" fmla="*/ 127000 h 4787123"/>
                  <a:gd name="connsiteX11" fmla="*/ 2298614 w 2891280"/>
                  <a:gd name="connsiteY11" fmla="*/ 33867 h 4787123"/>
                  <a:gd name="connsiteX12" fmla="*/ 2197014 w 2891280"/>
                  <a:gd name="connsiteY12" fmla="*/ 0 h 4787123"/>
                  <a:gd name="connsiteX13" fmla="*/ 173480 w 2891280"/>
                  <a:gd name="connsiteY13" fmla="*/ 42334 h 4787123"/>
                  <a:gd name="connsiteX0" fmla="*/ 0 w 2895082"/>
                  <a:gd name="connsiteY0" fmla="*/ 14342 h 4787123"/>
                  <a:gd name="connsiteX1" fmla="*/ 3802 w 2895082"/>
                  <a:gd name="connsiteY1" fmla="*/ 4787123 h 4787123"/>
                  <a:gd name="connsiteX2" fmla="*/ 2277016 w 2895082"/>
                  <a:gd name="connsiteY2" fmla="*/ 4749800 h 4787123"/>
                  <a:gd name="connsiteX3" fmla="*/ 2581816 w 2895082"/>
                  <a:gd name="connsiteY3" fmla="*/ 4605867 h 4787123"/>
                  <a:gd name="connsiteX4" fmla="*/ 2751149 w 2895082"/>
                  <a:gd name="connsiteY4" fmla="*/ 4419600 h 4787123"/>
                  <a:gd name="connsiteX5" fmla="*/ 2861216 w 2895082"/>
                  <a:gd name="connsiteY5" fmla="*/ 4182534 h 4787123"/>
                  <a:gd name="connsiteX6" fmla="*/ 2895082 w 2895082"/>
                  <a:gd name="connsiteY6" fmla="*/ 4089400 h 4787123"/>
                  <a:gd name="connsiteX7" fmla="*/ 2895082 w 2895082"/>
                  <a:gd name="connsiteY7" fmla="*/ 711200 h 4787123"/>
                  <a:gd name="connsiteX8" fmla="*/ 2768082 w 2895082"/>
                  <a:gd name="connsiteY8" fmla="*/ 406400 h 4787123"/>
                  <a:gd name="connsiteX9" fmla="*/ 2649549 w 2895082"/>
                  <a:gd name="connsiteY9" fmla="*/ 245534 h 4787123"/>
                  <a:gd name="connsiteX10" fmla="*/ 2497149 w 2895082"/>
                  <a:gd name="connsiteY10" fmla="*/ 127000 h 4787123"/>
                  <a:gd name="connsiteX11" fmla="*/ 2302416 w 2895082"/>
                  <a:gd name="connsiteY11" fmla="*/ 33867 h 4787123"/>
                  <a:gd name="connsiteX12" fmla="*/ 2200816 w 2895082"/>
                  <a:gd name="connsiteY12" fmla="*/ 0 h 4787123"/>
                  <a:gd name="connsiteX13" fmla="*/ 0 w 2895082"/>
                  <a:gd name="connsiteY13" fmla="*/ 14342 h 4787123"/>
                  <a:gd name="connsiteX0" fmla="*/ 0 w 2895082"/>
                  <a:gd name="connsiteY0" fmla="*/ 14342 h 4787123"/>
                  <a:gd name="connsiteX1" fmla="*/ 3802 w 2895082"/>
                  <a:gd name="connsiteY1" fmla="*/ 4787123 h 4787123"/>
                  <a:gd name="connsiteX2" fmla="*/ 2277016 w 2895082"/>
                  <a:gd name="connsiteY2" fmla="*/ 4749800 h 4787123"/>
                  <a:gd name="connsiteX3" fmla="*/ 2581816 w 2895082"/>
                  <a:gd name="connsiteY3" fmla="*/ 4605867 h 4787123"/>
                  <a:gd name="connsiteX4" fmla="*/ 2751149 w 2895082"/>
                  <a:gd name="connsiteY4" fmla="*/ 4419600 h 4787123"/>
                  <a:gd name="connsiteX5" fmla="*/ 2895082 w 2895082"/>
                  <a:gd name="connsiteY5" fmla="*/ 4089400 h 4787123"/>
                  <a:gd name="connsiteX6" fmla="*/ 2895082 w 2895082"/>
                  <a:gd name="connsiteY6" fmla="*/ 711200 h 4787123"/>
                  <a:gd name="connsiteX7" fmla="*/ 2768082 w 2895082"/>
                  <a:gd name="connsiteY7" fmla="*/ 406400 h 4787123"/>
                  <a:gd name="connsiteX8" fmla="*/ 2649549 w 2895082"/>
                  <a:gd name="connsiteY8" fmla="*/ 245534 h 4787123"/>
                  <a:gd name="connsiteX9" fmla="*/ 2497149 w 2895082"/>
                  <a:gd name="connsiteY9" fmla="*/ 127000 h 4787123"/>
                  <a:gd name="connsiteX10" fmla="*/ 2302416 w 2895082"/>
                  <a:gd name="connsiteY10" fmla="*/ 33867 h 4787123"/>
                  <a:gd name="connsiteX11" fmla="*/ 2200816 w 2895082"/>
                  <a:gd name="connsiteY11" fmla="*/ 0 h 4787123"/>
                  <a:gd name="connsiteX12" fmla="*/ 0 w 2895082"/>
                  <a:gd name="connsiteY12" fmla="*/ 14342 h 4787123"/>
                  <a:gd name="connsiteX0" fmla="*/ 0 w 2895082"/>
                  <a:gd name="connsiteY0" fmla="*/ 14342 h 4787123"/>
                  <a:gd name="connsiteX1" fmla="*/ 3802 w 2895082"/>
                  <a:gd name="connsiteY1" fmla="*/ 4787123 h 4787123"/>
                  <a:gd name="connsiteX2" fmla="*/ 2277016 w 2895082"/>
                  <a:gd name="connsiteY2" fmla="*/ 4749800 h 4787123"/>
                  <a:gd name="connsiteX3" fmla="*/ 2581816 w 2895082"/>
                  <a:gd name="connsiteY3" fmla="*/ 4605867 h 4787123"/>
                  <a:gd name="connsiteX4" fmla="*/ 2751149 w 2895082"/>
                  <a:gd name="connsiteY4" fmla="*/ 4419600 h 4787123"/>
                  <a:gd name="connsiteX5" fmla="*/ 2895082 w 2895082"/>
                  <a:gd name="connsiteY5" fmla="*/ 4089400 h 4787123"/>
                  <a:gd name="connsiteX6" fmla="*/ 2895082 w 2895082"/>
                  <a:gd name="connsiteY6" fmla="*/ 711200 h 4787123"/>
                  <a:gd name="connsiteX7" fmla="*/ 2768082 w 2895082"/>
                  <a:gd name="connsiteY7" fmla="*/ 406400 h 4787123"/>
                  <a:gd name="connsiteX8" fmla="*/ 2649549 w 2895082"/>
                  <a:gd name="connsiteY8" fmla="*/ 245534 h 4787123"/>
                  <a:gd name="connsiteX9" fmla="*/ 2497149 w 2895082"/>
                  <a:gd name="connsiteY9" fmla="*/ 127000 h 4787123"/>
                  <a:gd name="connsiteX10" fmla="*/ 2200816 w 2895082"/>
                  <a:gd name="connsiteY10" fmla="*/ 0 h 4787123"/>
                  <a:gd name="connsiteX11" fmla="*/ 0 w 2895082"/>
                  <a:gd name="connsiteY11" fmla="*/ 14342 h 4787123"/>
                  <a:gd name="connsiteX0" fmla="*/ 0 w 2895082"/>
                  <a:gd name="connsiteY0" fmla="*/ 14342 h 4787123"/>
                  <a:gd name="connsiteX1" fmla="*/ 3802 w 2895082"/>
                  <a:gd name="connsiteY1" fmla="*/ 4787123 h 4787123"/>
                  <a:gd name="connsiteX2" fmla="*/ 2277016 w 2895082"/>
                  <a:gd name="connsiteY2" fmla="*/ 4749800 h 4787123"/>
                  <a:gd name="connsiteX3" fmla="*/ 2581816 w 2895082"/>
                  <a:gd name="connsiteY3" fmla="*/ 4605867 h 4787123"/>
                  <a:gd name="connsiteX4" fmla="*/ 2751149 w 2895082"/>
                  <a:gd name="connsiteY4" fmla="*/ 4419600 h 4787123"/>
                  <a:gd name="connsiteX5" fmla="*/ 2895082 w 2895082"/>
                  <a:gd name="connsiteY5" fmla="*/ 4089400 h 4787123"/>
                  <a:gd name="connsiteX6" fmla="*/ 2895082 w 2895082"/>
                  <a:gd name="connsiteY6" fmla="*/ 711200 h 4787123"/>
                  <a:gd name="connsiteX7" fmla="*/ 2768082 w 2895082"/>
                  <a:gd name="connsiteY7" fmla="*/ 406400 h 4787123"/>
                  <a:gd name="connsiteX8" fmla="*/ 2497149 w 2895082"/>
                  <a:gd name="connsiteY8" fmla="*/ 127000 h 4787123"/>
                  <a:gd name="connsiteX9" fmla="*/ 2200816 w 2895082"/>
                  <a:gd name="connsiteY9" fmla="*/ 0 h 4787123"/>
                  <a:gd name="connsiteX10" fmla="*/ 0 w 2895082"/>
                  <a:gd name="connsiteY10" fmla="*/ 14342 h 4787123"/>
                  <a:gd name="connsiteX0" fmla="*/ 0 w 2895082"/>
                  <a:gd name="connsiteY0" fmla="*/ 14342 h 4787123"/>
                  <a:gd name="connsiteX1" fmla="*/ 3802 w 2895082"/>
                  <a:gd name="connsiteY1" fmla="*/ 4787123 h 4787123"/>
                  <a:gd name="connsiteX2" fmla="*/ 2277016 w 2895082"/>
                  <a:gd name="connsiteY2" fmla="*/ 4749800 h 4787123"/>
                  <a:gd name="connsiteX3" fmla="*/ 2581816 w 2895082"/>
                  <a:gd name="connsiteY3" fmla="*/ 4605867 h 4787123"/>
                  <a:gd name="connsiteX4" fmla="*/ 2751149 w 2895082"/>
                  <a:gd name="connsiteY4" fmla="*/ 4419600 h 4787123"/>
                  <a:gd name="connsiteX5" fmla="*/ 2895082 w 2895082"/>
                  <a:gd name="connsiteY5" fmla="*/ 4089400 h 4787123"/>
                  <a:gd name="connsiteX6" fmla="*/ 2895082 w 2895082"/>
                  <a:gd name="connsiteY6" fmla="*/ 711200 h 4787123"/>
                  <a:gd name="connsiteX7" fmla="*/ 2805405 w 2895082"/>
                  <a:gd name="connsiteY7" fmla="*/ 378408 h 4787123"/>
                  <a:gd name="connsiteX8" fmla="*/ 2497149 w 2895082"/>
                  <a:gd name="connsiteY8" fmla="*/ 127000 h 4787123"/>
                  <a:gd name="connsiteX9" fmla="*/ 2200816 w 2895082"/>
                  <a:gd name="connsiteY9" fmla="*/ 0 h 4787123"/>
                  <a:gd name="connsiteX10" fmla="*/ 0 w 2895082"/>
                  <a:gd name="connsiteY10" fmla="*/ 14342 h 4787123"/>
                  <a:gd name="connsiteX0" fmla="*/ 0 w 2895082"/>
                  <a:gd name="connsiteY0" fmla="*/ 14342 h 4787123"/>
                  <a:gd name="connsiteX1" fmla="*/ 3802 w 2895082"/>
                  <a:gd name="connsiteY1" fmla="*/ 4787123 h 4787123"/>
                  <a:gd name="connsiteX2" fmla="*/ 2277016 w 2895082"/>
                  <a:gd name="connsiteY2" fmla="*/ 4749800 h 4787123"/>
                  <a:gd name="connsiteX3" fmla="*/ 2581816 w 2895082"/>
                  <a:gd name="connsiteY3" fmla="*/ 4605867 h 4787123"/>
                  <a:gd name="connsiteX4" fmla="*/ 2751149 w 2895082"/>
                  <a:gd name="connsiteY4" fmla="*/ 4419600 h 4787123"/>
                  <a:gd name="connsiteX5" fmla="*/ 2895082 w 2895082"/>
                  <a:gd name="connsiteY5" fmla="*/ 4089400 h 4787123"/>
                  <a:gd name="connsiteX6" fmla="*/ 2895082 w 2895082"/>
                  <a:gd name="connsiteY6" fmla="*/ 711200 h 4787123"/>
                  <a:gd name="connsiteX7" fmla="*/ 2805405 w 2895082"/>
                  <a:gd name="connsiteY7" fmla="*/ 378408 h 4787123"/>
                  <a:gd name="connsiteX8" fmla="*/ 2497149 w 2895082"/>
                  <a:gd name="connsiteY8" fmla="*/ 127000 h 4787123"/>
                  <a:gd name="connsiteX9" fmla="*/ 2200816 w 2895082"/>
                  <a:gd name="connsiteY9" fmla="*/ 0 h 4787123"/>
                  <a:gd name="connsiteX10" fmla="*/ 0 w 2895082"/>
                  <a:gd name="connsiteY10" fmla="*/ 14342 h 478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95082" h="4787123">
                    <a:moveTo>
                      <a:pt x="0" y="14342"/>
                    </a:moveTo>
                    <a:cubicBezTo>
                      <a:pt x="1267" y="1605269"/>
                      <a:pt x="2535" y="3196196"/>
                      <a:pt x="3802" y="4787123"/>
                    </a:cubicBezTo>
                    <a:lnTo>
                      <a:pt x="2277016" y="4749800"/>
                    </a:lnTo>
                    <a:lnTo>
                      <a:pt x="2581816" y="4605867"/>
                    </a:lnTo>
                    <a:lnTo>
                      <a:pt x="2751149" y="4419600"/>
                    </a:lnTo>
                    <a:lnTo>
                      <a:pt x="2895082" y="4089400"/>
                    </a:lnTo>
                    <a:lnTo>
                      <a:pt x="2895082" y="711200"/>
                    </a:lnTo>
                    <a:lnTo>
                      <a:pt x="2805405" y="378408"/>
                    </a:lnTo>
                    <a:lnTo>
                      <a:pt x="2497149" y="127000"/>
                    </a:lnTo>
                    <a:lnTo>
                      <a:pt x="2200816" y="0"/>
                    </a:lnTo>
                    <a:lnTo>
                      <a:pt x="0" y="14342"/>
                    </a:lnTo>
                    <a:close/>
                  </a:path>
                </a:pathLst>
              </a:custGeom>
              <a:solidFill>
                <a:srgbClr val="FF99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/>
              </a:p>
            </p:txBody>
          </p:sp>
          <p:cxnSp>
            <p:nvCxnSpPr>
              <p:cNvPr id="7" name="Straight Arrow Connector 6"/>
              <p:cNvCxnSpPr>
                <a:stCxn id="20" idx="6"/>
                <a:endCxn id="32" idx="0"/>
              </p:cNvCxnSpPr>
              <p:nvPr/>
            </p:nvCxnSpPr>
            <p:spPr>
              <a:xfrm>
                <a:off x="3970706" y="2716227"/>
                <a:ext cx="518484" cy="594012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17" idx="6"/>
                <a:endCxn id="32" idx="4"/>
              </p:cNvCxnSpPr>
              <p:nvPr/>
            </p:nvCxnSpPr>
            <p:spPr>
              <a:xfrm flipV="1">
                <a:off x="3970706" y="3590908"/>
                <a:ext cx="518484" cy="262322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923866" y="2457606"/>
                <a:ext cx="1490398" cy="246038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endCxn id="34" idx="1"/>
              </p:cNvCxnSpPr>
              <p:nvPr/>
            </p:nvCxnSpPr>
            <p:spPr>
              <a:xfrm>
                <a:off x="1910027" y="2671498"/>
                <a:ext cx="1432069" cy="2041331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endCxn id="17" idx="1"/>
              </p:cNvCxnSpPr>
              <p:nvPr/>
            </p:nvCxnSpPr>
            <p:spPr>
              <a:xfrm>
                <a:off x="1965650" y="2731956"/>
                <a:ext cx="1376446" cy="862654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endCxn id="17" idx="3"/>
              </p:cNvCxnSpPr>
              <p:nvPr/>
            </p:nvCxnSpPr>
            <p:spPr>
              <a:xfrm flipV="1">
                <a:off x="1932555" y="4111851"/>
                <a:ext cx="1409542" cy="958572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lowchart: Extract 12"/>
              <p:cNvSpPr/>
              <p:nvPr/>
            </p:nvSpPr>
            <p:spPr>
              <a:xfrm rot="5400000">
                <a:off x="6331778" y="3385339"/>
                <a:ext cx="977981" cy="1258473"/>
              </a:xfrm>
              <a:prstGeom prst="flowChartExtra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6371642" y="3916208"/>
                <a:ext cx="287383" cy="269972"/>
                <a:chOff x="6660114" y="3916208"/>
                <a:chExt cx="287383" cy="269972"/>
              </a:xfrm>
            </p:grpSpPr>
            <p:sp>
              <p:nvSpPr>
                <p:cNvPr id="14" name="Freeform 13"/>
                <p:cNvSpPr/>
                <p:nvPr/>
              </p:nvSpPr>
              <p:spPr>
                <a:xfrm>
                  <a:off x="6803793" y="3916208"/>
                  <a:ext cx="143704" cy="135333"/>
                </a:xfrm>
                <a:custGeom>
                  <a:avLst/>
                  <a:gdLst>
                    <a:gd name="connsiteX0" fmla="*/ 3411020 w 3411020"/>
                    <a:gd name="connsiteY0" fmla="*/ 1614 h 2005075"/>
                    <a:gd name="connsiteX1" fmla="*/ 2321959 w 3411020"/>
                    <a:gd name="connsiteY1" fmla="*/ 52985 h 2005075"/>
                    <a:gd name="connsiteX2" fmla="*/ 1284269 w 3411020"/>
                    <a:gd name="connsiteY2" fmla="*/ 350935 h 2005075"/>
                    <a:gd name="connsiteX3" fmla="*/ 801384 w 3411020"/>
                    <a:gd name="connsiteY3" fmla="*/ 679708 h 2005075"/>
                    <a:gd name="connsiteX4" fmla="*/ 421240 w 3411020"/>
                    <a:gd name="connsiteY4" fmla="*/ 1111223 h 2005075"/>
                    <a:gd name="connsiteX5" fmla="*/ 195209 w 3411020"/>
                    <a:gd name="connsiteY5" fmla="*/ 1470819 h 2005075"/>
                    <a:gd name="connsiteX6" fmla="*/ 41096 w 3411020"/>
                    <a:gd name="connsiteY6" fmla="*/ 1830414 h 2005075"/>
                    <a:gd name="connsiteX7" fmla="*/ 0 w 3411020"/>
                    <a:gd name="connsiteY7" fmla="*/ 2005075 h 2005075"/>
                    <a:gd name="connsiteX0" fmla="*/ 3411020 w 3411020"/>
                    <a:gd name="connsiteY0" fmla="*/ 952 h 2004413"/>
                    <a:gd name="connsiteX1" fmla="*/ 2321959 w 3411020"/>
                    <a:gd name="connsiteY1" fmla="*/ 52323 h 2004413"/>
                    <a:gd name="connsiteX2" fmla="*/ 1448656 w 3411020"/>
                    <a:gd name="connsiteY2" fmla="*/ 309176 h 2004413"/>
                    <a:gd name="connsiteX3" fmla="*/ 801384 w 3411020"/>
                    <a:gd name="connsiteY3" fmla="*/ 679046 h 2004413"/>
                    <a:gd name="connsiteX4" fmla="*/ 421240 w 3411020"/>
                    <a:gd name="connsiteY4" fmla="*/ 1110561 h 2004413"/>
                    <a:gd name="connsiteX5" fmla="*/ 195209 w 3411020"/>
                    <a:gd name="connsiteY5" fmla="*/ 1470157 h 2004413"/>
                    <a:gd name="connsiteX6" fmla="*/ 41096 w 3411020"/>
                    <a:gd name="connsiteY6" fmla="*/ 1829752 h 2004413"/>
                    <a:gd name="connsiteX7" fmla="*/ 0 w 3411020"/>
                    <a:gd name="connsiteY7" fmla="*/ 2004413 h 2004413"/>
                    <a:gd name="connsiteX0" fmla="*/ 3411020 w 3411020"/>
                    <a:gd name="connsiteY0" fmla="*/ 952 h 2004413"/>
                    <a:gd name="connsiteX1" fmla="*/ 2321959 w 3411020"/>
                    <a:gd name="connsiteY1" fmla="*/ 52323 h 2004413"/>
                    <a:gd name="connsiteX2" fmla="*/ 1448656 w 3411020"/>
                    <a:gd name="connsiteY2" fmla="*/ 309176 h 2004413"/>
                    <a:gd name="connsiteX3" fmla="*/ 801384 w 3411020"/>
                    <a:gd name="connsiteY3" fmla="*/ 699594 h 2004413"/>
                    <a:gd name="connsiteX4" fmla="*/ 421240 w 3411020"/>
                    <a:gd name="connsiteY4" fmla="*/ 1110561 h 2004413"/>
                    <a:gd name="connsiteX5" fmla="*/ 195209 w 3411020"/>
                    <a:gd name="connsiteY5" fmla="*/ 1470157 h 2004413"/>
                    <a:gd name="connsiteX6" fmla="*/ 41096 w 3411020"/>
                    <a:gd name="connsiteY6" fmla="*/ 1829752 h 2004413"/>
                    <a:gd name="connsiteX7" fmla="*/ 0 w 3411020"/>
                    <a:gd name="connsiteY7" fmla="*/ 2004413 h 2004413"/>
                    <a:gd name="connsiteX0" fmla="*/ 3411020 w 3411020"/>
                    <a:gd name="connsiteY0" fmla="*/ 952 h 2004413"/>
                    <a:gd name="connsiteX1" fmla="*/ 2321959 w 3411020"/>
                    <a:gd name="connsiteY1" fmla="*/ 52323 h 2004413"/>
                    <a:gd name="connsiteX2" fmla="*/ 1448656 w 3411020"/>
                    <a:gd name="connsiteY2" fmla="*/ 309176 h 2004413"/>
                    <a:gd name="connsiteX3" fmla="*/ 801384 w 3411020"/>
                    <a:gd name="connsiteY3" fmla="*/ 699594 h 2004413"/>
                    <a:gd name="connsiteX4" fmla="*/ 421240 w 3411020"/>
                    <a:gd name="connsiteY4" fmla="*/ 1110561 h 2004413"/>
                    <a:gd name="connsiteX5" fmla="*/ 195209 w 3411020"/>
                    <a:gd name="connsiteY5" fmla="*/ 1470157 h 2004413"/>
                    <a:gd name="connsiteX6" fmla="*/ 0 w 3411020"/>
                    <a:gd name="connsiteY6" fmla="*/ 2004413 h 2004413"/>
                    <a:gd name="connsiteX0" fmla="*/ 3411020 w 3411020"/>
                    <a:gd name="connsiteY0" fmla="*/ 952 h 2004413"/>
                    <a:gd name="connsiteX1" fmla="*/ 2321959 w 3411020"/>
                    <a:gd name="connsiteY1" fmla="*/ 52323 h 2004413"/>
                    <a:gd name="connsiteX2" fmla="*/ 1448656 w 3411020"/>
                    <a:gd name="connsiteY2" fmla="*/ 309176 h 2004413"/>
                    <a:gd name="connsiteX3" fmla="*/ 801384 w 3411020"/>
                    <a:gd name="connsiteY3" fmla="*/ 699594 h 2004413"/>
                    <a:gd name="connsiteX4" fmla="*/ 421240 w 3411020"/>
                    <a:gd name="connsiteY4" fmla="*/ 1110561 h 2004413"/>
                    <a:gd name="connsiteX5" fmla="*/ 195209 w 3411020"/>
                    <a:gd name="connsiteY5" fmla="*/ 1521528 h 2004413"/>
                    <a:gd name="connsiteX6" fmla="*/ 0 w 3411020"/>
                    <a:gd name="connsiteY6" fmla="*/ 2004413 h 2004413"/>
                    <a:gd name="connsiteX0" fmla="*/ 3411020 w 3411020"/>
                    <a:gd name="connsiteY0" fmla="*/ 952 h 2004413"/>
                    <a:gd name="connsiteX1" fmla="*/ 2321959 w 3411020"/>
                    <a:gd name="connsiteY1" fmla="*/ 52323 h 2004413"/>
                    <a:gd name="connsiteX2" fmla="*/ 1448656 w 3411020"/>
                    <a:gd name="connsiteY2" fmla="*/ 309176 h 2004413"/>
                    <a:gd name="connsiteX3" fmla="*/ 801384 w 3411020"/>
                    <a:gd name="connsiteY3" fmla="*/ 699594 h 2004413"/>
                    <a:gd name="connsiteX4" fmla="*/ 421240 w 3411020"/>
                    <a:gd name="connsiteY4" fmla="*/ 1110561 h 2004413"/>
                    <a:gd name="connsiteX5" fmla="*/ 195209 w 3411020"/>
                    <a:gd name="connsiteY5" fmla="*/ 1521528 h 2004413"/>
                    <a:gd name="connsiteX6" fmla="*/ 0 w 3411020"/>
                    <a:gd name="connsiteY6" fmla="*/ 2004413 h 20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11020" h="2004413">
                      <a:moveTo>
                        <a:pt x="3411020" y="952"/>
                      </a:moveTo>
                      <a:cubicBezTo>
                        <a:pt x="3043718" y="-2473"/>
                        <a:pt x="2649020" y="952"/>
                        <a:pt x="2321959" y="52323"/>
                      </a:cubicBezTo>
                      <a:cubicBezTo>
                        <a:pt x="1994898" y="103694"/>
                        <a:pt x="1702085" y="201298"/>
                        <a:pt x="1448656" y="309176"/>
                      </a:cubicBezTo>
                      <a:cubicBezTo>
                        <a:pt x="1195227" y="417054"/>
                        <a:pt x="972620" y="566030"/>
                        <a:pt x="801384" y="699594"/>
                      </a:cubicBezTo>
                      <a:cubicBezTo>
                        <a:pt x="630148" y="833158"/>
                        <a:pt x="522269" y="973572"/>
                        <a:pt x="421240" y="1110561"/>
                      </a:cubicBezTo>
                      <a:cubicBezTo>
                        <a:pt x="320211" y="1247550"/>
                        <a:pt x="255142" y="1352005"/>
                        <a:pt x="195209" y="1521528"/>
                      </a:cubicBezTo>
                      <a:cubicBezTo>
                        <a:pt x="135276" y="1691051"/>
                        <a:pt x="40669" y="1893110"/>
                        <a:pt x="0" y="2004413"/>
                      </a:cubicBezTo>
                    </a:path>
                  </a:pathLst>
                </a:custGeom>
                <a:noFill/>
                <a:ln w="63500">
                  <a:solidFill>
                    <a:srgbClr val="99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 flipH="1" flipV="1">
                  <a:off x="6660114" y="4050847"/>
                  <a:ext cx="143704" cy="135333"/>
                </a:xfrm>
                <a:custGeom>
                  <a:avLst/>
                  <a:gdLst>
                    <a:gd name="connsiteX0" fmla="*/ 3411020 w 3411020"/>
                    <a:gd name="connsiteY0" fmla="*/ 1614 h 2005075"/>
                    <a:gd name="connsiteX1" fmla="*/ 2321959 w 3411020"/>
                    <a:gd name="connsiteY1" fmla="*/ 52985 h 2005075"/>
                    <a:gd name="connsiteX2" fmla="*/ 1284269 w 3411020"/>
                    <a:gd name="connsiteY2" fmla="*/ 350935 h 2005075"/>
                    <a:gd name="connsiteX3" fmla="*/ 801384 w 3411020"/>
                    <a:gd name="connsiteY3" fmla="*/ 679708 h 2005075"/>
                    <a:gd name="connsiteX4" fmla="*/ 421240 w 3411020"/>
                    <a:gd name="connsiteY4" fmla="*/ 1111223 h 2005075"/>
                    <a:gd name="connsiteX5" fmla="*/ 195209 w 3411020"/>
                    <a:gd name="connsiteY5" fmla="*/ 1470819 h 2005075"/>
                    <a:gd name="connsiteX6" fmla="*/ 41096 w 3411020"/>
                    <a:gd name="connsiteY6" fmla="*/ 1830414 h 2005075"/>
                    <a:gd name="connsiteX7" fmla="*/ 0 w 3411020"/>
                    <a:gd name="connsiteY7" fmla="*/ 2005075 h 2005075"/>
                    <a:gd name="connsiteX0" fmla="*/ 3411020 w 3411020"/>
                    <a:gd name="connsiteY0" fmla="*/ 952 h 2004413"/>
                    <a:gd name="connsiteX1" fmla="*/ 2321959 w 3411020"/>
                    <a:gd name="connsiteY1" fmla="*/ 52323 h 2004413"/>
                    <a:gd name="connsiteX2" fmla="*/ 1448656 w 3411020"/>
                    <a:gd name="connsiteY2" fmla="*/ 309176 h 2004413"/>
                    <a:gd name="connsiteX3" fmla="*/ 801384 w 3411020"/>
                    <a:gd name="connsiteY3" fmla="*/ 679046 h 2004413"/>
                    <a:gd name="connsiteX4" fmla="*/ 421240 w 3411020"/>
                    <a:gd name="connsiteY4" fmla="*/ 1110561 h 2004413"/>
                    <a:gd name="connsiteX5" fmla="*/ 195209 w 3411020"/>
                    <a:gd name="connsiteY5" fmla="*/ 1470157 h 2004413"/>
                    <a:gd name="connsiteX6" fmla="*/ 41096 w 3411020"/>
                    <a:gd name="connsiteY6" fmla="*/ 1829752 h 2004413"/>
                    <a:gd name="connsiteX7" fmla="*/ 0 w 3411020"/>
                    <a:gd name="connsiteY7" fmla="*/ 2004413 h 2004413"/>
                    <a:gd name="connsiteX0" fmla="*/ 3411020 w 3411020"/>
                    <a:gd name="connsiteY0" fmla="*/ 952 h 2004413"/>
                    <a:gd name="connsiteX1" fmla="*/ 2321959 w 3411020"/>
                    <a:gd name="connsiteY1" fmla="*/ 52323 h 2004413"/>
                    <a:gd name="connsiteX2" fmla="*/ 1448656 w 3411020"/>
                    <a:gd name="connsiteY2" fmla="*/ 309176 h 2004413"/>
                    <a:gd name="connsiteX3" fmla="*/ 801384 w 3411020"/>
                    <a:gd name="connsiteY3" fmla="*/ 699594 h 2004413"/>
                    <a:gd name="connsiteX4" fmla="*/ 421240 w 3411020"/>
                    <a:gd name="connsiteY4" fmla="*/ 1110561 h 2004413"/>
                    <a:gd name="connsiteX5" fmla="*/ 195209 w 3411020"/>
                    <a:gd name="connsiteY5" fmla="*/ 1470157 h 2004413"/>
                    <a:gd name="connsiteX6" fmla="*/ 41096 w 3411020"/>
                    <a:gd name="connsiteY6" fmla="*/ 1829752 h 2004413"/>
                    <a:gd name="connsiteX7" fmla="*/ 0 w 3411020"/>
                    <a:gd name="connsiteY7" fmla="*/ 2004413 h 2004413"/>
                    <a:gd name="connsiteX0" fmla="*/ 3411020 w 3411020"/>
                    <a:gd name="connsiteY0" fmla="*/ 952 h 2004413"/>
                    <a:gd name="connsiteX1" fmla="*/ 2321959 w 3411020"/>
                    <a:gd name="connsiteY1" fmla="*/ 52323 h 2004413"/>
                    <a:gd name="connsiteX2" fmla="*/ 1448656 w 3411020"/>
                    <a:gd name="connsiteY2" fmla="*/ 309176 h 2004413"/>
                    <a:gd name="connsiteX3" fmla="*/ 801384 w 3411020"/>
                    <a:gd name="connsiteY3" fmla="*/ 699594 h 2004413"/>
                    <a:gd name="connsiteX4" fmla="*/ 421240 w 3411020"/>
                    <a:gd name="connsiteY4" fmla="*/ 1110561 h 2004413"/>
                    <a:gd name="connsiteX5" fmla="*/ 195209 w 3411020"/>
                    <a:gd name="connsiteY5" fmla="*/ 1470157 h 2004413"/>
                    <a:gd name="connsiteX6" fmla="*/ 0 w 3411020"/>
                    <a:gd name="connsiteY6" fmla="*/ 2004413 h 2004413"/>
                    <a:gd name="connsiteX0" fmla="*/ 3411020 w 3411020"/>
                    <a:gd name="connsiteY0" fmla="*/ 952 h 2004413"/>
                    <a:gd name="connsiteX1" fmla="*/ 2321959 w 3411020"/>
                    <a:gd name="connsiteY1" fmla="*/ 52323 h 2004413"/>
                    <a:gd name="connsiteX2" fmla="*/ 1448656 w 3411020"/>
                    <a:gd name="connsiteY2" fmla="*/ 309176 h 2004413"/>
                    <a:gd name="connsiteX3" fmla="*/ 801384 w 3411020"/>
                    <a:gd name="connsiteY3" fmla="*/ 699594 h 2004413"/>
                    <a:gd name="connsiteX4" fmla="*/ 421240 w 3411020"/>
                    <a:gd name="connsiteY4" fmla="*/ 1110561 h 2004413"/>
                    <a:gd name="connsiteX5" fmla="*/ 195209 w 3411020"/>
                    <a:gd name="connsiteY5" fmla="*/ 1521528 h 2004413"/>
                    <a:gd name="connsiteX6" fmla="*/ 0 w 3411020"/>
                    <a:gd name="connsiteY6" fmla="*/ 2004413 h 2004413"/>
                    <a:gd name="connsiteX0" fmla="*/ 3411020 w 3411020"/>
                    <a:gd name="connsiteY0" fmla="*/ 952 h 2004413"/>
                    <a:gd name="connsiteX1" fmla="*/ 2321959 w 3411020"/>
                    <a:gd name="connsiteY1" fmla="*/ 52323 h 2004413"/>
                    <a:gd name="connsiteX2" fmla="*/ 1448656 w 3411020"/>
                    <a:gd name="connsiteY2" fmla="*/ 309176 h 2004413"/>
                    <a:gd name="connsiteX3" fmla="*/ 801384 w 3411020"/>
                    <a:gd name="connsiteY3" fmla="*/ 699594 h 2004413"/>
                    <a:gd name="connsiteX4" fmla="*/ 421240 w 3411020"/>
                    <a:gd name="connsiteY4" fmla="*/ 1110561 h 2004413"/>
                    <a:gd name="connsiteX5" fmla="*/ 195209 w 3411020"/>
                    <a:gd name="connsiteY5" fmla="*/ 1521528 h 2004413"/>
                    <a:gd name="connsiteX6" fmla="*/ 0 w 3411020"/>
                    <a:gd name="connsiteY6" fmla="*/ 2004413 h 20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11020" h="2004413">
                      <a:moveTo>
                        <a:pt x="3411020" y="952"/>
                      </a:moveTo>
                      <a:cubicBezTo>
                        <a:pt x="3043718" y="-2473"/>
                        <a:pt x="2649020" y="952"/>
                        <a:pt x="2321959" y="52323"/>
                      </a:cubicBezTo>
                      <a:cubicBezTo>
                        <a:pt x="1994898" y="103694"/>
                        <a:pt x="1702085" y="201298"/>
                        <a:pt x="1448656" y="309176"/>
                      </a:cubicBezTo>
                      <a:cubicBezTo>
                        <a:pt x="1195227" y="417054"/>
                        <a:pt x="972620" y="566030"/>
                        <a:pt x="801384" y="699594"/>
                      </a:cubicBezTo>
                      <a:cubicBezTo>
                        <a:pt x="630148" y="833158"/>
                        <a:pt x="522269" y="973572"/>
                        <a:pt x="421240" y="1110561"/>
                      </a:cubicBezTo>
                      <a:cubicBezTo>
                        <a:pt x="320211" y="1247550"/>
                        <a:pt x="255142" y="1352005"/>
                        <a:pt x="195209" y="1521528"/>
                      </a:cubicBezTo>
                      <a:cubicBezTo>
                        <a:pt x="135276" y="1691051"/>
                        <a:pt x="40669" y="1893110"/>
                        <a:pt x="0" y="2004413"/>
                      </a:cubicBezTo>
                    </a:path>
                  </a:pathLst>
                </a:custGeom>
                <a:noFill/>
                <a:ln w="63500">
                  <a:solidFill>
                    <a:srgbClr val="99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</p:grpSp>
          <p:cxnSp>
            <p:nvCxnSpPr>
              <p:cNvPr id="16" name="Straight Arrow Connector 15"/>
              <p:cNvCxnSpPr/>
              <p:nvPr/>
            </p:nvCxnSpPr>
            <p:spPr>
              <a:xfrm flipV="1">
                <a:off x="740714" y="2712583"/>
                <a:ext cx="1170730" cy="7287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3234244" y="3487485"/>
                <a:ext cx="736463" cy="731490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/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3548020" y="3791588"/>
                <a:ext cx="112878" cy="123285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234244" y="2350482"/>
                <a:ext cx="736463" cy="73149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/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>
                <a:off x="3548020" y="2654584"/>
                <a:ext cx="112878" cy="123285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7502700" y="4014374"/>
                <a:ext cx="994758" cy="1"/>
              </a:xfrm>
              <a:prstGeom prst="straightConnector1">
                <a:avLst/>
              </a:prstGeom>
              <a:ln w="63500">
                <a:solidFill>
                  <a:srgbClr val="9900FF"/>
                </a:solidFill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61"/>
                  <p:cNvSpPr txBox="1"/>
                  <p:nvPr/>
                </p:nvSpPr>
                <p:spPr>
                  <a:xfrm>
                    <a:off x="839900" y="4550285"/>
                    <a:ext cx="309039" cy="3389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 baseline="-2500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200" baseline="-25000" dirty="0"/>
                  </a:p>
                </p:txBody>
              </p:sp>
            </mc:Choice>
            <mc:Fallback xmlns="">
              <p:sp>
                <p:nvSpPr>
                  <p:cNvPr id="23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9900" y="4550285"/>
                    <a:ext cx="309039" cy="33890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519" r="-7407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/>
              <p:cNvCxnSpPr>
                <a:stCxn id="32" idx="6"/>
                <a:endCxn id="39" idx="2"/>
              </p:cNvCxnSpPr>
              <p:nvPr/>
            </p:nvCxnSpPr>
            <p:spPr>
              <a:xfrm>
                <a:off x="4635011" y="3450574"/>
                <a:ext cx="426138" cy="474271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70"/>
                  <p:cNvSpPr txBox="1"/>
                  <p:nvPr/>
                </p:nvSpPr>
                <p:spPr>
                  <a:xfrm>
                    <a:off x="7856543" y="3502570"/>
                    <a:ext cx="206668" cy="3389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1200" baseline="-25000" dirty="0"/>
                  </a:p>
                </p:txBody>
              </p:sp>
            </mc:Choice>
            <mc:Fallback xmlns="">
              <p:sp>
                <p:nvSpPr>
                  <p:cNvPr id="25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6543" y="3502570"/>
                    <a:ext cx="206668" cy="33890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8889" r="-33333" b="-31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83"/>
              <p:cNvSpPr txBox="1"/>
              <p:nvPr/>
            </p:nvSpPr>
            <p:spPr>
              <a:xfrm rot="5400000">
                <a:off x="964207" y="4176618"/>
                <a:ext cx="1234971" cy="52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… 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40"/>
                  <p:cNvSpPr txBox="1"/>
                  <p:nvPr/>
                </p:nvSpPr>
                <p:spPr>
                  <a:xfrm>
                    <a:off x="837197" y="2280487"/>
                    <a:ext cx="198720" cy="3389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baseline="-25000" dirty="0"/>
                  </a:p>
                </p:txBody>
              </p:sp>
            </mc:Choice>
            <mc:Fallback xmlns="">
              <p:sp>
                <p:nvSpPr>
                  <p:cNvPr id="28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197" y="2280487"/>
                    <a:ext cx="198720" cy="33890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8889" r="-38889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56"/>
                  <p:cNvSpPr txBox="1"/>
                  <p:nvPr/>
                </p:nvSpPr>
                <p:spPr>
                  <a:xfrm>
                    <a:off x="837201" y="3338143"/>
                    <a:ext cx="298079" cy="3389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baseline="-25000" dirty="0"/>
                  </a:p>
                </p:txBody>
              </p:sp>
            </mc:Choice>
            <mc:Fallback xmlns="">
              <p:sp>
                <p:nvSpPr>
                  <p:cNvPr id="29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201" y="3338143"/>
                    <a:ext cx="298079" cy="33890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5385" r="-15385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Arrow Connector 29"/>
              <p:cNvCxnSpPr>
                <a:stCxn id="5" idx="1"/>
                <a:endCxn id="20" idx="2"/>
              </p:cNvCxnSpPr>
              <p:nvPr/>
            </p:nvCxnSpPr>
            <p:spPr>
              <a:xfrm flipV="1">
                <a:off x="1911442" y="2716227"/>
                <a:ext cx="1322802" cy="1168754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endCxn id="17" idx="2"/>
              </p:cNvCxnSpPr>
              <p:nvPr/>
            </p:nvCxnSpPr>
            <p:spPr>
              <a:xfrm>
                <a:off x="2016366" y="3832229"/>
                <a:ext cx="1217878" cy="21001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lowchart: Summing Junction 31"/>
              <p:cNvSpPr/>
              <p:nvPr/>
            </p:nvSpPr>
            <p:spPr>
              <a:xfrm>
                <a:off x="4343369" y="3310240"/>
                <a:ext cx="291642" cy="280669"/>
              </a:xfrm>
              <a:prstGeom prst="flowChartSummingJunction">
                <a:avLst/>
              </a:prstGeom>
              <a:solidFill>
                <a:srgbClr val="FFFF00">
                  <a:alpha val="50000"/>
                </a:srgbClr>
              </a:solidFill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234244" y="4605705"/>
                <a:ext cx="736463" cy="73149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/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3548020" y="4909806"/>
                <a:ext cx="112878" cy="123285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016366" y="3818279"/>
                <a:ext cx="1170317" cy="1174172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endCxn id="20" idx="3"/>
              </p:cNvCxnSpPr>
              <p:nvPr/>
            </p:nvCxnSpPr>
            <p:spPr>
              <a:xfrm flipV="1">
                <a:off x="1958281" y="2974848"/>
                <a:ext cx="1383815" cy="2058245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endCxn id="34" idx="3"/>
              </p:cNvCxnSpPr>
              <p:nvPr/>
            </p:nvCxnSpPr>
            <p:spPr>
              <a:xfrm>
                <a:off x="1918379" y="5081242"/>
                <a:ext cx="1423717" cy="148829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lowchart: Summing Junction 38"/>
              <p:cNvSpPr/>
              <p:nvPr/>
            </p:nvSpPr>
            <p:spPr>
              <a:xfrm rot="2700000">
                <a:off x="5018439" y="3887621"/>
                <a:ext cx="291642" cy="280669"/>
              </a:xfrm>
              <a:prstGeom prst="flowChartSummingJunction">
                <a:avLst/>
              </a:prstGeom>
              <a:solidFill>
                <a:srgbClr val="FFFF00">
                  <a:alpha val="50000"/>
                </a:srgbClr>
              </a:solidFill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/>
              </a:p>
            </p:txBody>
          </p:sp>
          <p:cxnSp>
            <p:nvCxnSpPr>
              <p:cNvPr id="40" name="Straight Arrow Connector 39"/>
              <p:cNvCxnSpPr>
                <a:stCxn id="34" idx="6"/>
                <a:endCxn id="39" idx="5"/>
              </p:cNvCxnSpPr>
              <p:nvPr/>
            </p:nvCxnSpPr>
            <p:spPr>
              <a:xfrm flipV="1">
                <a:off x="3970706" y="4171033"/>
                <a:ext cx="1196297" cy="800417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9" idx="7"/>
                <a:endCxn id="13" idx="2"/>
              </p:cNvCxnSpPr>
              <p:nvPr/>
            </p:nvCxnSpPr>
            <p:spPr>
              <a:xfrm flipV="1">
                <a:off x="5307337" y="4014576"/>
                <a:ext cx="884195" cy="16123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740714" y="3827341"/>
                <a:ext cx="1170730" cy="7287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740714" y="5057971"/>
                <a:ext cx="1170730" cy="7287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1971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Quadratic Neuron (3n Parameters)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E749D7-6897-4727-859E-C92C239811C4}"/>
              </a:ext>
            </a:extLst>
          </p:cNvPr>
          <p:cNvSpPr/>
          <p:nvPr/>
        </p:nvSpPr>
        <p:spPr>
          <a:xfrm>
            <a:off x="3361370" y="6001574"/>
            <a:ext cx="832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</a:rPr>
              <a:t>Fan FL, Cong WX, Wang G: A new type of neurons for machine learning. International journal for numerical methods in biomedical engineering 34:p.e2920,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A273786-764D-4488-B65F-5E0DAE7BB3F5}"/>
                  </a:ext>
                </a:extLst>
              </p:cNvPr>
              <p:cNvSpPr/>
              <p:nvPr/>
            </p:nvSpPr>
            <p:spPr>
              <a:xfrm>
                <a:off x="5514715" y="5141831"/>
                <a:ext cx="4702954" cy="431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endChr m:val=""/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e>
                        <m:sub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sz="1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endChr m:val=""/>
                              <m:ctrlPr>
                                <a:rPr lang="en-US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e>
                        <m:sub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en-US" sz="1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sz="1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A273786-764D-4488-B65F-5E0DAE7BB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715" y="5141831"/>
                <a:ext cx="4702954" cy="431144"/>
              </a:xfrm>
              <a:prstGeom prst="rect">
                <a:avLst/>
              </a:prstGeom>
              <a:blipFill>
                <a:blip r:embed="rId2"/>
                <a:stretch>
                  <a:fillRect l="-1038" t="-100000" b="-146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AEBA853-D861-4F5B-B95B-1F2C5D6299AA}"/>
              </a:ext>
            </a:extLst>
          </p:cNvPr>
          <p:cNvGrpSpPr/>
          <p:nvPr/>
        </p:nvGrpSpPr>
        <p:grpSpPr>
          <a:xfrm>
            <a:off x="306876" y="2452957"/>
            <a:ext cx="5515340" cy="2633012"/>
            <a:chOff x="6355910" y="1714484"/>
            <a:chExt cx="5515340" cy="2633012"/>
          </a:xfrm>
        </p:grpSpPr>
        <p:sp>
          <p:nvSpPr>
            <p:cNvPr id="51" name="Rounded Rectangle 34">
              <a:extLst>
                <a:ext uri="{FF2B5EF4-FFF2-40B4-BE49-F238E27FC236}">
                  <a16:creationId xmlns:a16="http://schemas.microsoft.com/office/drawing/2014/main" id="{708723A8-6C11-44C1-8183-C252CEEC8777}"/>
                </a:ext>
              </a:extLst>
            </p:cNvPr>
            <p:cNvSpPr/>
            <p:nvPr/>
          </p:nvSpPr>
          <p:spPr>
            <a:xfrm>
              <a:off x="7465242" y="1714484"/>
              <a:ext cx="3319602" cy="2452469"/>
            </a:xfrm>
            <a:prstGeom prst="roundRect">
              <a:avLst/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A4F5FF9-EB3E-4AE1-B227-1D9A5E241549}"/>
                </a:ext>
              </a:extLst>
            </p:cNvPr>
            <p:cNvCxnSpPr>
              <a:cxnSpLocks/>
              <a:stCxn id="54" idx="6"/>
              <a:endCxn id="72" idx="2"/>
            </p:cNvCxnSpPr>
            <p:nvPr/>
          </p:nvCxnSpPr>
          <p:spPr>
            <a:xfrm>
              <a:off x="9012215" y="2934095"/>
              <a:ext cx="657825" cy="1287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06E17E3-325D-4B27-AFDD-B2B833269383}"/>
                </a:ext>
              </a:extLst>
            </p:cNvPr>
            <p:cNvCxnSpPr>
              <a:cxnSpLocks/>
              <a:endCxn id="54" idx="3"/>
            </p:cNvCxnSpPr>
            <p:nvPr/>
          </p:nvCxnSpPr>
          <p:spPr>
            <a:xfrm flipV="1">
              <a:off x="7476004" y="3233805"/>
              <a:ext cx="785821" cy="40471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CF59690-9F33-43DC-972E-A4159899A976}"/>
                </a:ext>
              </a:extLst>
            </p:cNvPr>
            <p:cNvSpPr/>
            <p:nvPr/>
          </p:nvSpPr>
          <p:spPr>
            <a:xfrm>
              <a:off x="8133078" y="2510240"/>
              <a:ext cx="879137" cy="847709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53A07351-871A-45A3-99BE-E54006775999}"/>
                </a:ext>
              </a:extLst>
            </p:cNvPr>
            <p:cNvSpPr/>
            <p:nvPr/>
          </p:nvSpPr>
          <p:spPr>
            <a:xfrm>
              <a:off x="8498537" y="2862659"/>
              <a:ext cx="148219" cy="14287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7C49F91-D9B2-4DBB-B733-A2CC44715165}"/>
                </a:ext>
              </a:extLst>
            </p:cNvPr>
            <p:cNvCxnSpPr/>
            <p:nvPr/>
          </p:nvCxnSpPr>
          <p:spPr>
            <a:xfrm flipV="1">
              <a:off x="10789469" y="2944665"/>
              <a:ext cx="590619" cy="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605DD99-0535-417A-B47E-1E3F30442A82}"/>
                    </a:ext>
                  </a:extLst>
                </p:cNvPr>
                <p:cNvSpPr txBox="1"/>
                <p:nvPr/>
              </p:nvSpPr>
              <p:spPr>
                <a:xfrm>
                  <a:off x="10999558" y="2489243"/>
                  <a:ext cx="177100" cy="2706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8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605DD99-0535-417A-B47E-1E3F30442A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9558" y="2489243"/>
                  <a:ext cx="177100" cy="270652"/>
                </a:xfrm>
                <a:prstGeom prst="rect">
                  <a:avLst/>
                </a:prstGeom>
                <a:blipFill>
                  <a:blip r:embed="rId3"/>
                  <a:stretch>
                    <a:fillRect l="-34483" r="-34483" b="-2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30A8A58-E416-4C4F-8A00-01B95B3C34AB}"/>
                    </a:ext>
                  </a:extLst>
                </p:cNvPr>
                <p:cNvSpPr txBox="1"/>
                <p:nvPr/>
              </p:nvSpPr>
              <p:spPr>
                <a:xfrm>
                  <a:off x="7528674" y="3008714"/>
                  <a:ext cx="305340" cy="2706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30A8A58-E416-4C4F-8A00-01B95B3C3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8674" y="3008714"/>
                  <a:ext cx="305340" cy="270652"/>
                </a:xfrm>
                <a:prstGeom prst="rect">
                  <a:avLst/>
                </a:prstGeom>
                <a:blipFill>
                  <a:blip r:embed="rId4"/>
                  <a:stretch>
                    <a:fillRect l="-12000" r="-4000" b="-136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C47C55C-3198-44E4-B165-C21D2724AA8F}"/>
                </a:ext>
              </a:extLst>
            </p:cNvPr>
            <p:cNvSpPr txBox="1"/>
            <p:nvPr/>
          </p:nvSpPr>
          <p:spPr>
            <a:xfrm>
              <a:off x="9291835" y="1777612"/>
              <a:ext cx="1373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Nonlinear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23E9086-3141-46DA-99E9-2F4DA66ADF07}"/>
                    </a:ext>
                  </a:extLst>
                </p:cNvPr>
                <p:cNvSpPr txBox="1"/>
                <p:nvPr/>
              </p:nvSpPr>
              <p:spPr>
                <a:xfrm>
                  <a:off x="7780636" y="1991073"/>
                  <a:ext cx="298159" cy="2706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23E9086-3141-46DA-99E9-2F4DA66ADF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636" y="1991073"/>
                  <a:ext cx="298159" cy="270652"/>
                </a:xfrm>
                <a:prstGeom prst="rect">
                  <a:avLst/>
                </a:prstGeom>
                <a:blipFill>
                  <a:blip r:embed="rId5"/>
                  <a:stretch>
                    <a:fillRect l="-18367" r="-6122" b="-204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8660175-B8BD-4F38-99C6-3CACBBC667D2}"/>
                    </a:ext>
                  </a:extLst>
                </p:cNvPr>
                <p:cNvSpPr txBox="1"/>
                <p:nvPr/>
              </p:nvSpPr>
              <p:spPr>
                <a:xfrm>
                  <a:off x="7619354" y="2471251"/>
                  <a:ext cx="298159" cy="2706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8660175-B8BD-4F38-99C6-3CACBBC667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354" y="2471251"/>
                  <a:ext cx="298159" cy="270652"/>
                </a:xfrm>
                <a:prstGeom prst="rect">
                  <a:avLst/>
                </a:prstGeom>
                <a:blipFill>
                  <a:blip r:embed="rId6"/>
                  <a:stretch>
                    <a:fillRect l="-20408" r="-4082" b="-204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64376F3-7153-4F92-8283-354D6FCF6DD2}"/>
                </a:ext>
              </a:extLst>
            </p:cNvPr>
            <p:cNvSpPr txBox="1"/>
            <p:nvPr/>
          </p:nvSpPr>
          <p:spPr>
            <a:xfrm>
              <a:off x="7807224" y="1777612"/>
              <a:ext cx="1429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Linear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4466981-A268-43F6-8457-6ADEA71607AD}"/>
                </a:ext>
              </a:extLst>
            </p:cNvPr>
            <p:cNvSpPr txBox="1"/>
            <p:nvPr/>
          </p:nvSpPr>
          <p:spPr>
            <a:xfrm>
              <a:off x="7958042" y="3399618"/>
              <a:ext cx="1207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Inner</a:t>
              </a: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Product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EE34580-1D26-431A-80A3-A46FC2FFA473}"/>
                </a:ext>
              </a:extLst>
            </p:cNvPr>
            <p:cNvSpPr txBox="1"/>
            <p:nvPr/>
          </p:nvSpPr>
          <p:spPr>
            <a:xfrm>
              <a:off x="6355910" y="3978164"/>
              <a:ext cx="884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386DD9A-0B35-4D7E-869B-7C01EC22D159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>
              <a:off x="7423942" y="2137603"/>
              <a:ext cx="837883" cy="49678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74CE3C2-6965-4771-B928-BB3D9EA91332}"/>
                    </a:ext>
                  </a:extLst>
                </p:cNvPr>
                <p:cNvSpPr txBox="1"/>
                <p:nvPr/>
              </p:nvSpPr>
              <p:spPr>
                <a:xfrm>
                  <a:off x="6669923" y="3459164"/>
                  <a:ext cx="258852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74CE3C2-6965-4771-B928-BB3D9EA913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923" y="3459164"/>
                  <a:ext cx="258852" cy="270652"/>
                </a:xfrm>
                <a:prstGeom prst="rect">
                  <a:avLst/>
                </a:prstGeom>
                <a:blipFill>
                  <a:blip r:embed="rId7"/>
                  <a:stretch>
                    <a:fillRect l="-23810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E5DC03C-B2BA-4CAB-BC1C-AFBCE7559988}"/>
                </a:ext>
              </a:extLst>
            </p:cNvPr>
            <p:cNvSpPr txBox="1"/>
            <p:nvPr/>
          </p:nvSpPr>
          <p:spPr>
            <a:xfrm rot="5400000">
              <a:off x="6801593" y="3071500"/>
              <a:ext cx="793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1CF3C33D-C4BD-46F4-BB9C-FA8C48CD8475}"/>
                    </a:ext>
                  </a:extLst>
                </p:cNvPr>
                <p:cNvSpPr txBox="1"/>
                <p:nvPr/>
              </p:nvSpPr>
              <p:spPr>
                <a:xfrm>
                  <a:off x="6554597" y="1918998"/>
                  <a:ext cx="461219" cy="2706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1CF3C33D-C4BD-46F4-BB9C-FA8C48CD84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4597" y="1918998"/>
                  <a:ext cx="461219" cy="270652"/>
                </a:xfrm>
                <a:prstGeom prst="rect">
                  <a:avLst/>
                </a:prstGeom>
                <a:blipFill>
                  <a:blip r:embed="rId8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AAF8BBD-2932-444A-BF11-752466C81AE5}"/>
                    </a:ext>
                  </a:extLst>
                </p:cNvPr>
                <p:cNvSpPr txBox="1"/>
                <p:nvPr/>
              </p:nvSpPr>
              <p:spPr>
                <a:xfrm>
                  <a:off x="6695190" y="2720197"/>
                  <a:ext cx="217384" cy="2706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AAF8BBD-2932-444A-BF11-752466C81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5190" y="2720197"/>
                  <a:ext cx="217384" cy="270652"/>
                </a:xfrm>
                <a:prstGeom prst="rect">
                  <a:avLst/>
                </a:prstGeom>
                <a:blipFill>
                  <a:blip r:embed="rId9"/>
                  <a:stretch>
                    <a:fillRect l="-33333" r="-13889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AA90EB8-4B9F-4E13-BA5E-78BE1AB067FD}"/>
                </a:ext>
              </a:extLst>
            </p:cNvPr>
            <p:cNvCxnSpPr>
              <a:cxnSpLocks/>
              <a:stCxn id="51" idx="1"/>
              <a:endCxn id="54" idx="2"/>
            </p:cNvCxnSpPr>
            <p:nvPr/>
          </p:nvCxnSpPr>
          <p:spPr>
            <a:xfrm flipV="1">
              <a:off x="7465242" y="2934095"/>
              <a:ext cx="667836" cy="662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43D8EC2-1F07-430D-84A2-FA5F02336ADD}"/>
                </a:ext>
              </a:extLst>
            </p:cNvPr>
            <p:cNvGrpSpPr/>
            <p:nvPr/>
          </p:nvGrpSpPr>
          <p:grpSpPr>
            <a:xfrm>
              <a:off x="7002096" y="2147814"/>
              <a:ext cx="407598" cy="1512364"/>
              <a:chOff x="923717" y="2830863"/>
              <a:chExt cx="749712" cy="1512364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A1735A62-F0AA-42BB-9B77-6BEE7EF992B0}"/>
                  </a:ext>
                </a:extLst>
              </p:cNvPr>
              <p:cNvCxnSpPr/>
              <p:nvPr/>
            </p:nvCxnSpPr>
            <p:spPr>
              <a:xfrm flipV="1">
                <a:off x="923717" y="2830863"/>
                <a:ext cx="749712" cy="468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76A77C8E-2553-46F2-BAA4-FFB0250346D7}"/>
                  </a:ext>
                </a:extLst>
              </p:cNvPr>
              <p:cNvCxnSpPr/>
              <p:nvPr/>
            </p:nvCxnSpPr>
            <p:spPr>
              <a:xfrm flipV="1">
                <a:off x="923717" y="4338543"/>
                <a:ext cx="749712" cy="468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9B9A7A26-549C-4072-841A-C358CE98F464}"/>
                  </a:ext>
                </a:extLst>
              </p:cNvPr>
              <p:cNvCxnSpPr/>
              <p:nvPr/>
            </p:nvCxnSpPr>
            <p:spPr>
              <a:xfrm flipV="1">
                <a:off x="923717" y="3605936"/>
                <a:ext cx="749712" cy="468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Flowchart: Extract 71">
              <a:extLst>
                <a:ext uri="{FF2B5EF4-FFF2-40B4-BE49-F238E27FC236}">
                  <a16:creationId xmlns:a16="http://schemas.microsoft.com/office/drawing/2014/main" id="{5C013A91-973E-4D4C-84CE-C80565A1A0B0}"/>
                </a:ext>
              </a:extLst>
            </p:cNvPr>
            <p:cNvSpPr/>
            <p:nvPr/>
          </p:nvSpPr>
          <p:spPr>
            <a:xfrm rot="5400000">
              <a:off x="9731018" y="2425769"/>
              <a:ext cx="920439" cy="1042396"/>
            </a:xfrm>
            <a:prstGeom prst="flowChartExtra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2927654-5C1F-4876-9460-CA7377292342}"/>
                </a:ext>
              </a:extLst>
            </p:cNvPr>
            <p:cNvGrpSpPr/>
            <p:nvPr/>
          </p:nvGrpSpPr>
          <p:grpSpPr>
            <a:xfrm>
              <a:off x="9831741" y="2781828"/>
              <a:ext cx="184035" cy="379216"/>
              <a:chOff x="8313571" y="3648860"/>
              <a:chExt cx="347559" cy="326502"/>
            </a:xfrm>
          </p:grpSpPr>
          <p:sp>
            <p:nvSpPr>
              <p:cNvPr id="76" name="Freeform 48">
                <a:extLst>
                  <a:ext uri="{FF2B5EF4-FFF2-40B4-BE49-F238E27FC236}">
                    <a16:creationId xmlns:a16="http://schemas.microsoft.com/office/drawing/2014/main" id="{9FF4B9DD-C5C4-4651-9449-9304D630D3CE}"/>
                  </a:ext>
                </a:extLst>
              </p:cNvPr>
              <p:cNvSpPr/>
              <p:nvPr/>
            </p:nvSpPr>
            <p:spPr>
              <a:xfrm>
                <a:off x="8487336" y="3648860"/>
                <a:ext cx="173794" cy="163670"/>
              </a:xfrm>
              <a:custGeom>
                <a:avLst/>
                <a:gdLst>
                  <a:gd name="connsiteX0" fmla="*/ 3411020 w 3411020"/>
                  <a:gd name="connsiteY0" fmla="*/ 1614 h 2005075"/>
                  <a:gd name="connsiteX1" fmla="*/ 2321959 w 3411020"/>
                  <a:gd name="connsiteY1" fmla="*/ 52985 h 2005075"/>
                  <a:gd name="connsiteX2" fmla="*/ 1284269 w 3411020"/>
                  <a:gd name="connsiteY2" fmla="*/ 350935 h 2005075"/>
                  <a:gd name="connsiteX3" fmla="*/ 801384 w 3411020"/>
                  <a:gd name="connsiteY3" fmla="*/ 679708 h 2005075"/>
                  <a:gd name="connsiteX4" fmla="*/ 421240 w 3411020"/>
                  <a:gd name="connsiteY4" fmla="*/ 1111223 h 2005075"/>
                  <a:gd name="connsiteX5" fmla="*/ 195209 w 3411020"/>
                  <a:gd name="connsiteY5" fmla="*/ 1470819 h 2005075"/>
                  <a:gd name="connsiteX6" fmla="*/ 41096 w 3411020"/>
                  <a:gd name="connsiteY6" fmla="*/ 1830414 h 2005075"/>
                  <a:gd name="connsiteX7" fmla="*/ 0 w 3411020"/>
                  <a:gd name="connsiteY7" fmla="*/ 2005075 h 2005075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79046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41096 w 3411020"/>
                  <a:gd name="connsiteY6" fmla="*/ 1829752 h 2004413"/>
                  <a:gd name="connsiteX7" fmla="*/ 0 w 3411020"/>
                  <a:gd name="connsiteY7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41096 w 3411020"/>
                  <a:gd name="connsiteY6" fmla="*/ 1829752 h 2004413"/>
                  <a:gd name="connsiteX7" fmla="*/ 0 w 3411020"/>
                  <a:gd name="connsiteY7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0 w 3411020"/>
                  <a:gd name="connsiteY6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521528 h 2004413"/>
                  <a:gd name="connsiteX6" fmla="*/ 0 w 3411020"/>
                  <a:gd name="connsiteY6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521528 h 2004413"/>
                  <a:gd name="connsiteX6" fmla="*/ 0 w 3411020"/>
                  <a:gd name="connsiteY6" fmla="*/ 2004413 h 200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1020" h="2004413">
                    <a:moveTo>
                      <a:pt x="3411020" y="952"/>
                    </a:moveTo>
                    <a:cubicBezTo>
                      <a:pt x="3043718" y="-2473"/>
                      <a:pt x="2649020" y="952"/>
                      <a:pt x="2321959" y="52323"/>
                    </a:cubicBezTo>
                    <a:cubicBezTo>
                      <a:pt x="1994898" y="103694"/>
                      <a:pt x="1702085" y="201298"/>
                      <a:pt x="1448656" y="309176"/>
                    </a:cubicBezTo>
                    <a:cubicBezTo>
                      <a:pt x="1195227" y="417054"/>
                      <a:pt x="972620" y="566030"/>
                      <a:pt x="801384" y="699594"/>
                    </a:cubicBezTo>
                    <a:cubicBezTo>
                      <a:pt x="630148" y="833158"/>
                      <a:pt x="522269" y="973572"/>
                      <a:pt x="421240" y="1110561"/>
                    </a:cubicBezTo>
                    <a:cubicBezTo>
                      <a:pt x="320211" y="1247550"/>
                      <a:pt x="255142" y="1352005"/>
                      <a:pt x="195209" y="1521528"/>
                    </a:cubicBezTo>
                    <a:cubicBezTo>
                      <a:pt x="135276" y="1691051"/>
                      <a:pt x="40669" y="1893110"/>
                      <a:pt x="0" y="2004413"/>
                    </a:cubicBezTo>
                  </a:path>
                </a:pathLst>
              </a:cu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9">
                <a:extLst>
                  <a:ext uri="{FF2B5EF4-FFF2-40B4-BE49-F238E27FC236}">
                    <a16:creationId xmlns:a16="http://schemas.microsoft.com/office/drawing/2014/main" id="{958870CF-700C-4CDC-94D0-3B262759A198}"/>
                  </a:ext>
                </a:extLst>
              </p:cNvPr>
              <p:cNvSpPr/>
              <p:nvPr/>
            </p:nvSpPr>
            <p:spPr>
              <a:xfrm flipH="1" flipV="1">
                <a:off x="8313571" y="3811692"/>
                <a:ext cx="173794" cy="163670"/>
              </a:xfrm>
              <a:custGeom>
                <a:avLst/>
                <a:gdLst>
                  <a:gd name="connsiteX0" fmla="*/ 3411020 w 3411020"/>
                  <a:gd name="connsiteY0" fmla="*/ 1614 h 2005075"/>
                  <a:gd name="connsiteX1" fmla="*/ 2321959 w 3411020"/>
                  <a:gd name="connsiteY1" fmla="*/ 52985 h 2005075"/>
                  <a:gd name="connsiteX2" fmla="*/ 1284269 w 3411020"/>
                  <a:gd name="connsiteY2" fmla="*/ 350935 h 2005075"/>
                  <a:gd name="connsiteX3" fmla="*/ 801384 w 3411020"/>
                  <a:gd name="connsiteY3" fmla="*/ 679708 h 2005075"/>
                  <a:gd name="connsiteX4" fmla="*/ 421240 w 3411020"/>
                  <a:gd name="connsiteY4" fmla="*/ 1111223 h 2005075"/>
                  <a:gd name="connsiteX5" fmla="*/ 195209 w 3411020"/>
                  <a:gd name="connsiteY5" fmla="*/ 1470819 h 2005075"/>
                  <a:gd name="connsiteX6" fmla="*/ 41096 w 3411020"/>
                  <a:gd name="connsiteY6" fmla="*/ 1830414 h 2005075"/>
                  <a:gd name="connsiteX7" fmla="*/ 0 w 3411020"/>
                  <a:gd name="connsiteY7" fmla="*/ 2005075 h 2005075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79046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41096 w 3411020"/>
                  <a:gd name="connsiteY6" fmla="*/ 1829752 h 2004413"/>
                  <a:gd name="connsiteX7" fmla="*/ 0 w 3411020"/>
                  <a:gd name="connsiteY7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41096 w 3411020"/>
                  <a:gd name="connsiteY6" fmla="*/ 1829752 h 2004413"/>
                  <a:gd name="connsiteX7" fmla="*/ 0 w 3411020"/>
                  <a:gd name="connsiteY7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0 w 3411020"/>
                  <a:gd name="connsiteY6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521528 h 2004413"/>
                  <a:gd name="connsiteX6" fmla="*/ 0 w 3411020"/>
                  <a:gd name="connsiteY6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521528 h 2004413"/>
                  <a:gd name="connsiteX6" fmla="*/ 0 w 3411020"/>
                  <a:gd name="connsiteY6" fmla="*/ 2004413 h 200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1020" h="2004413">
                    <a:moveTo>
                      <a:pt x="3411020" y="952"/>
                    </a:moveTo>
                    <a:cubicBezTo>
                      <a:pt x="3043718" y="-2473"/>
                      <a:pt x="2649020" y="952"/>
                      <a:pt x="2321959" y="52323"/>
                    </a:cubicBezTo>
                    <a:cubicBezTo>
                      <a:pt x="1994898" y="103694"/>
                      <a:pt x="1702085" y="201298"/>
                      <a:pt x="1448656" y="309176"/>
                    </a:cubicBezTo>
                    <a:cubicBezTo>
                      <a:pt x="1195227" y="417054"/>
                      <a:pt x="972620" y="566030"/>
                      <a:pt x="801384" y="699594"/>
                    </a:cubicBezTo>
                    <a:cubicBezTo>
                      <a:pt x="630148" y="833158"/>
                      <a:pt x="522269" y="973572"/>
                      <a:pt x="421240" y="1110561"/>
                    </a:cubicBezTo>
                    <a:cubicBezTo>
                      <a:pt x="320211" y="1247550"/>
                      <a:pt x="255142" y="1352005"/>
                      <a:pt x="195209" y="1521528"/>
                    </a:cubicBezTo>
                    <a:cubicBezTo>
                      <a:pt x="135276" y="1691051"/>
                      <a:pt x="40669" y="1893110"/>
                      <a:pt x="0" y="2004413"/>
                    </a:cubicBezTo>
                  </a:path>
                </a:pathLst>
              </a:cu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720AFD-5904-468B-9640-F4A75FB3566F}"/>
                </a:ext>
              </a:extLst>
            </p:cNvPr>
            <p:cNvSpPr txBox="1"/>
            <p:nvPr/>
          </p:nvSpPr>
          <p:spPr>
            <a:xfrm>
              <a:off x="10890171" y="3097747"/>
              <a:ext cx="98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564B6A6-CCC5-4F13-BB3A-1D63D9C97339}"/>
                </a:ext>
              </a:extLst>
            </p:cNvPr>
            <p:cNvCxnSpPr>
              <a:cxnSpLocks/>
            </p:cNvCxnSpPr>
            <p:nvPr/>
          </p:nvCxnSpPr>
          <p:spPr>
            <a:xfrm>
              <a:off x="9268578" y="1714484"/>
              <a:ext cx="0" cy="2452469"/>
            </a:xfrm>
            <a:prstGeom prst="line">
              <a:avLst/>
            </a:prstGeom>
            <a:ln w="76200">
              <a:solidFill>
                <a:schemeClr val="bg1">
                  <a:lumMod val="75000"/>
                  <a:alpha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D9DAF93-7EF0-4AC4-B7C3-4BEC4BE9319C}"/>
              </a:ext>
            </a:extLst>
          </p:cNvPr>
          <p:cNvGrpSpPr/>
          <p:nvPr/>
        </p:nvGrpSpPr>
        <p:grpSpPr>
          <a:xfrm>
            <a:off x="6126230" y="2455757"/>
            <a:ext cx="4825491" cy="2452469"/>
            <a:chOff x="6554597" y="1714484"/>
            <a:chExt cx="4825491" cy="2452469"/>
          </a:xfrm>
        </p:grpSpPr>
        <p:sp>
          <p:nvSpPr>
            <p:cNvPr id="82" name="Rounded Rectangle 34">
              <a:extLst>
                <a:ext uri="{FF2B5EF4-FFF2-40B4-BE49-F238E27FC236}">
                  <a16:creationId xmlns:a16="http://schemas.microsoft.com/office/drawing/2014/main" id="{136ADF22-F5E6-4748-87E2-450B5EAC3537}"/>
                </a:ext>
              </a:extLst>
            </p:cNvPr>
            <p:cNvSpPr/>
            <p:nvPr/>
          </p:nvSpPr>
          <p:spPr>
            <a:xfrm>
              <a:off x="7465242" y="1714484"/>
              <a:ext cx="3319602" cy="2452469"/>
            </a:xfrm>
            <a:prstGeom prst="roundRect">
              <a:avLst/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1A0DCD6D-1350-46FF-97BB-ECE5840D69CB}"/>
                </a:ext>
              </a:extLst>
            </p:cNvPr>
            <p:cNvCxnSpPr>
              <a:cxnSpLocks/>
              <a:endCxn id="100" idx="2"/>
            </p:cNvCxnSpPr>
            <p:nvPr/>
          </p:nvCxnSpPr>
          <p:spPr>
            <a:xfrm>
              <a:off x="9012215" y="2939411"/>
              <a:ext cx="657825" cy="755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F1FD8D4A-99BA-4AF5-8B49-C151802049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6139" y="3385891"/>
              <a:ext cx="512923" cy="25426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2729D8B-C1DF-43C7-BA8B-2F1587635130}"/>
                </a:ext>
              </a:extLst>
            </p:cNvPr>
            <p:cNvCxnSpPr/>
            <p:nvPr/>
          </p:nvCxnSpPr>
          <p:spPr>
            <a:xfrm flipV="1">
              <a:off x="10789469" y="2944665"/>
              <a:ext cx="590619" cy="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C1A113C2-D8D0-48F7-96DF-EDAA0C8CB24F}"/>
                    </a:ext>
                  </a:extLst>
                </p:cNvPr>
                <p:cNvSpPr txBox="1"/>
                <p:nvPr/>
              </p:nvSpPr>
              <p:spPr>
                <a:xfrm>
                  <a:off x="10999558" y="2489243"/>
                  <a:ext cx="177100" cy="2706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8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C1A113C2-D8D0-48F7-96DF-EDAA0C8CB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9558" y="2489243"/>
                  <a:ext cx="177100" cy="270652"/>
                </a:xfrm>
                <a:prstGeom prst="rect">
                  <a:avLst/>
                </a:prstGeom>
                <a:blipFill>
                  <a:blip r:embed="rId10"/>
                  <a:stretch>
                    <a:fillRect l="-34483" r="-34483" b="-31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9D8C3CC-0B0F-455C-AD0B-5DDAC6401FF3}"/>
                </a:ext>
              </a:extLst>
            </p:cNvPr>
            <p:cNvSpPr txBox="1"/>
            <p:nvPr/>
          </p:nvSpPr>
          <p:spPr>
            <a:xfrm>
              <a:off x="7528674" y="3008714"/>
              <a:ext cx="6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endParaRPr lang="en-US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53B386C-844E-45F7-B49B-38A1DB29688C}"/>
                </a:ext>
              </a:extLst>
            </p:cNvPr>
            <p:cNvSpPr txBox="1"/>
            <p:nvPr/>
          </p:nvSpPr>
          <p:spPr>
            <a:xfrm>
              <a:off x="9291835" y="1777612"/>
              <a:ext cx="1373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Nonlinear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27996A9-2088-41EA-938F-53E612FF32B6}"/>
                </a:ext>
              </a:extLst>
            </p:cNvPr>
            <p:cNvSpPr txBox="1"/>
            <p:nvPr/>
          </p:nvSpPr>
          <p:spPr>
            <a:xfrm>
              <a:off x="7929683" y="1991073"/>
              <a:ext cx="6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endParaRPr lang="en-US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B0F8564-A5CF-4C33-B586-D18BD89D27CD}"/>
                </a:ext>
              </a:extLst>
            </p:cNvPr>
            <p:cNvSpPr txBox="1"/>
            <p:nvPr/>
          </p:nvSpPr>
          <p:spPr>
            <a:xfrm>
              <a:off x="7768401" y="2471251"/>
              <a:ext cx="6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endParaRPr lang="en-US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3588838-61FC-461B-A5C6-390F4076639D}"/>
                </a:ext>
              </a:extLst>
            </p:cNvPr>
            <p:cNvSpPr txBox="1"/>
            <p:nvPr/>
          </p:nvSpPr>
          <p:spPr>
            <a:xfrm>
              <a:off x="7807224" y="1777612"/>
              <a:ext cx="1429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Nonlinear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DC0FF51-8D1A-4257-B4B0-03B7E2AAFE09}"/>
                </a:ext>
              </a:extLst>
            </p:cNvPr>
            <p:cNvSpPr txBox="1"/>
            <p:nvPr/>
          </p:nvSpPr>
          <p:spPr>
            <a:xfrm>
              <a:off x="7854516" y="3469855"/>
              <a:ext cx="1343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Quadratic</a:t>
              </a:r>
            </a:p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Form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36431091-08B3-44A8-9E10-99FC3AA58DAC}"/>
                </a:ext>
              </a:extLst>
            </p:cNvPr>
            <p:cNvCxnSpPr>
              <a:cxnSpLocks/>
            </p:cNvCxnSpPr>
            <p:nvPr/>
          </p:nvCxnSpPr>
          <p:spPr>
            <a:xfrm>
              <a:off x="7468017" y="2144144"/>
              <a:ext cx="461666" cy="36523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60000C9-7F06-474F-B587-6EB449E1B115}"/>
                    </a:ext>
                  </a:extLst>
                </p:cNvPr>
                <p:cNvSpPr txBox="1"/>
                <p:nvPr/>
              </p:nvSpPr>
              <p:spPr>
                <a:xfrm>
                  <a:off x="6669923" y="3459164"/>
                  <a:ext cx="258852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60000C9-7F06-474F-B587-6EB449E1B1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923" y="3459164"/>
                  <a:ext cx="258852" cy="270652"/>
                </a:xfrm>
                <a:prstGeom prst="rect">
                  <a:avLst/>
                </a:prstGeom>
                <a:blipFill>
                  <a:blip r:embed="rId11"/>
                  <a:stretch>
                    <a:fillRect l="-23810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F0DC60E-8781-4C5D-8C9D-AAD20D20F217}"/>
                </a:ext>
              </a:extLst>
            </p:cNvPr>
            <p:cNvSpPr txBox="1"/>
            <p:nvPr/>
          </p:nvSpPr>
          <p:spPr>
            <a:xfrm rot="5400000">
              <a:off x="6801593" y="3071500"/>
              <a:ext cx="793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F1C60673-18A4-4F6C-87C6-1055F716A95E}"/>
                    </a:ext>
                  </a:extLst>
                </p:cNvPr>
                <p:cNvSpPr txBox="1"/>
                <p:nvPr/>
              </p:nvSpPr>
              <p:spPr>
                <a:xfrm>
                  <a:off x="6554597" y="1918998"/>
                  <a:ext cx="461219" cy="2706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F1C60673-18A4-4F6C-87C6-1055F716A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4597" y="1918998"/>
                  <a:ext cx="461219" cy="270652"/>
                </a:xfrm>
                <a:prstGeom prst="rect">
                  <a:avLst/>
                </a:prstGeom>
                <a:blipFill>
                  <a:blip r:embed="rId12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153CC37-08EA-468D-B2DB-1BBA88F82E43}"/>
                    </a:ext>
                  </a:extLst>
                </p:cNvPr>
                <p:cNvSpPr txBox="1"/>
                <p:nvPr/>
              </p:nvSpPr>
              <p:spPr>
                <a:xfrm>
                  <a:off x="6695190" y="2661721"/>
                  <a:ext cx="217384" cy="2706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153CC37-08EA-468D-B2DB-1BBA88F82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5190" y="2661721"/>
                  <a:ext cx="217384" cy="270652"/>
                </a:xfrm>
                <a:prstGeom prst="rect">
                  <a:avLst/>
                </a:prstGeom>
                <a:blipFill>
                  <a:blip r:embed="rId13"/>
                  <a:stretch>
                    <a:fillRect l="-33333" r="-13889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8CF5130-C416-4855-8521-651786B8E17D}"/>
                </a:ext>
              </a:extLst>
            </p:cNvPr>
            <p:cNvCxnSpPr>
              <a:cxnSpLocks/>
              <a:stCxn id="82" idx="1"/>
              <a:endCxn id="108" idx="1"/>
            </p:cNvCxnSpPr>
            <p:nvPr/>
          </p:nvCxnSpPr>
          <p:spPr>
            <a:xfrm>
              <a:off x="7465242" y="2940719"/>
              <a:ext cx="512923" cy="1819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DCB1C90-2CEC-4B1C-A8E0-CA7B74E12423}"/>
                </a:ext>
              </a:extLst>
            </p:cNvPr>
            <p:cNvGrpSpPr/>
            <p:nvPr/>
          </p:nvGrpSpPr>
          <p:grpSpPr>
            <a:xfrm>
              <a:off x="7002096" y="2147814"/>
              <a:ext cx="407598" cy="1512364"/>
              <a:chOff x="923717" y="2830863"/>
              <a:chExt cx="749712" cy="1512364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539F7CD9-57FC-4D65-9C43-90AF524B5D2D}"/>
                  </a:ext>
                </a:extLst>
              </p:cNvPr>
              <p:cNvCxnSpPr/>
              <p:nvPr/>
            </p:nvCxnSpPr>
            <p:spPr>
              <a:xfrm flipV="1">
                <a:off x="923717" y="2830863"/>
                <a:ext cx="749712" cy="468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36DC74DD-5989-4A71-9F12-6CDE81BF454E}"/>
                  </a:ext>
                </a:extLst>
              </p:cNvPr>
              <p:cNvCxnSpPr/>
              <p:nvPr/>
            </p:nvCxnSpPr>
            <p:spPr>
              <a:xfrm flipV="1">
                <a:off x="923717" y="4338543"/>
                <a:ext cx="749712" cy="468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3EEC14EA-F4FE-4947-B4F3-998A1EBA4B23}"/>
                  </a:ext>
                </a:extLst>
              </p:cNvPr>
              <p:cNvCxnSpPr/>
              <p:nvPr/>
            </p:nvCxnSpPr>
            <p:spPr>
              <a:xfrm flipV="1">
                <a:off x="923717" y="3621884"/>
                <a:ext cx="749712" cy="468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Flowchart: Extract 99">
              <a:extLst>
                <a:ext uri="{FF2B5EF4-FFF2-40B4-BE49-F238E27FC236}">
                  <a16:creationId xmlns:a16="http://schemas.microsoft.com/office/drawing/2014/main" id="{33D3342F-6B82-4DEC-930B-E334C5A3E524}"/>
                </a:ext>
              </a:extLst>
            </p:cNvPr>
            <p:cNvSpPr/>
            <p:nvPr/>
          </p:nvSpPr>
          <p:spPr>
            <a:xfrm rot="5400000">
              <a:off x="9731018" y="2425769"/>
              <a:ext cx="920439" cy="1042396"/>
            </a:xfrm>
            <a:prstGeom prst="flowChartExtra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D2B337B-E07D-416B-B011-9F81B696C527}"/>
                </a:ext>
              </a:extLst>
            </p:cNvPr>
            <p:cNvGrpSpPr/>
            <p:nvPr/>
          </p:nvGrpSpPr>
          <p:grpSpPr>
            <a:xfrm>
              <a:off x="9831741" y="2781828"/>
              <a:ext cx="184035" cy="379216"/>
              <a:chOff x="8313571" y="3648860"/>
              <a:chExt cx="347559" cy="326502"/>
            </a:xfrm>
          </p:grpSpPr>
          <p:sp>
            <p:nvSpPr>
              <p:cNvPr id="103" name="Freeform 48">
                <a:extLst>
                  <a:ext uri="{FF2B5EF4-FFF2-40B4-BE49-F238E27FC236}">
                    <a16:creationId xmlns:a16="http://schemas.microsoft.com/office/drawing/2014/main" id="{44D3DF8B-7788-4618-B3A2-A538F824648E}"/>
                  </a:ext>
                </a:extLst>
              </p:cNvPr>
              <p:cNvSpPr/>
              <p:nvPr/>
            </p:nvSpPr>
            <p:spPr>
              <a:xfrm>
                <a:off x="8487336" y="3648860"/>
                <a:ext cx="173794" cy="163670"/>
              </a:xfrm>
              <a:custGeom>
                <a:avLst/>
                <a:gdLst>
                  <a:gd name="connsiteX0" fmla="*/ 3411020 w 3411020"/>
                  <a:gd name="connsiteY0" fmla="*/ 1614 h 2005075"/>
                  <a:gd name="connsiteX1" fmla="*/ 2321959 w 3411020"/>
                  <a:gd name="connsiteY1" fmla="*/ 52985 h 2005075"/>
                  <a:gd name="connsiteX2" fmla="*/ 1284269 w 3411020"/>
                  <a:gd name="connsiteY2" fmla="*/ 350935 h 2005075"/>
                  <a:gd name="connsiteX3" fmla="*/ 801384 w 3411020"/>
                  <a:gd name="connsiteY3" fmla="*/ 679708 h 2005075"/>
                  <a:gd name="connsiteX4" fmla="*/ 421240 w 3411020"/>
                  <a:gd name="connsiteY4" fmla="*/ 1111223 h 2005075"/>
                  <a:gd name="connsiteX5" fmla="*/ 195209 w 3411020"/>
                  <a:gd name="connsiteY5" fmla="*/ 1470819 h 2005075"/>
                  <a:gd name="connsiteX6" fmla="*/ 41096 w 3411020"/>
                  <a:gd name="connsiteY6" fmla="*/ 1830414 h 2005075"/>
                  <a:gd name="connsiteX7" fmla="*/ 0 w 3411020"/>
                  <a:gd name="connsiteY7" fmla="*/ 2005075 h 2005075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79046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41096 w 3411020"/>
                  <a:gd name="connsiteY6" fmla="*/ 1829752 h 2004413"/>
                  <a:gd name="connsiteX7" fmla="*/ 0 w 3411020"/>
                  <a:gd name="connsiteY7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41096 w 3411020"/>
                  <a:gd name="connsiteY6" fmla="*/ 1829752 h 2004413"/>
                  <a:gd name="connsiteX7" fmla="*/ 0 w 3411020"/>
                  <a:gd name="connsiteY7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0 w 3411020"/>
                  <a:gd name="connsiteY6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521528 h 2004413"/>
                  <a:gd name="connsiteX6" fmla="*/ 0 w 3411020"/>
                  <a:gd name="connsiteY6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521528 h 2004413"/>
                  <a:gd name="connsiteX6" fmla="*/ 0 w 3411020"/>
                  <a:gd name="connsiteY6" fmla="*/ 2004413 h 200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1020" h="2004413">
                    <a:moveTo>
                      <a:pt x="3411020" y="952"/>
                    </a:moveTo>
                    <a:cubicBezTo>
                      <a:pt x="3043718" y="-2473"/>
                      <a:pt x="2649020" y="952"/>
                      <a:pt x="2321959" y="52323"/>
                    </a:cubicBezTo>
                    <a:cubicBezTo>
                      <a:pt x="1994898" y="103694"/>
                      <a:pt x="1702085" y="201298"/>
                      <a:pt x="1448656" y="309176"/>
                    </a:cubicBezTo>
                    <a:cubicBezTo>
                      <a:pt x="1195227" y="417054"/>
                      <a:pt x="972620" y="566030"/>
                      <a:pt x="801384" y="699594"/>
                    </a:cubicBezTo>
                    <a:cubicBezTo>
                      <a:pt x="630148" y="833158"/>
                      <a:pt x="522269" y="973572"/>
                      <a:pt x="421240" y="1110561"/>
                    </a:cubicBezTo>
                    <a:cubicBezTo>
                      <a:pt x="320211" y="1247550"/>
                      <a:pt x="255142" y="1352005"/>
                      <a:pt x="195209" y="1521528"/>
                    </a:cubicBezTo>
                    <a:cubicBezTo>
                      <a:pt x="135276" y="1691051"/>
                      <a:pt x="40669" y="1893110"/>
                      <a:pt x="0" y="2004413"/>
                    </a:cubicBezTo>
                  </a:path>
                </a:pathLst>
              </a:cu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49">
                <a:extLst>
                  <a:ext uri="{FF2B5EF4-FFF2-40B4-BE49-F238E27FC236}">
                    <a16:creationId xmlns:a16="http://schemas.microsoft.com/office/drawing/2014/main" id="{AEB01E13-633E-4E3B-A218-D676475690D6}"/>
                  </a:ext>
                </a:extLst>
              </p:cNvPr>
              <p:cNvSpPr/>
              <p:nvPr/>
            </p:nvSpPr>
            <p:spPr>
              <a:xfrm flipH="1" flipV="1">
                <a:off x="8313571" y="3811692"/>
                <a:ext cx="173794" cy="163670"/>
              </a:xfrm>
              <a:custGeom>
                <a:avLst/>
                <a:gdLst>
                  <a:gd name="connsiteX0" fmla="*/ 3411020 w 3411020"/>
                  <a:gd name="connsiteY0" fmla="*/ 1614 h 2005075"/>
                  <a:gd name="connsiteX1" fmla="*/ 2321959 w 3411020"/>
                  <a:gd name="connsiteY1" fmla="*/ 52985 h 2005075"/>
                  <a:gd name="connsiteX2" fmla="*/ 1284269 w 3411020"/>
                  <a:gd name="connsiteY2" fmla="*/ 350935 h 2005075"/>
                  <a:gd name="connsiteX3" fmla="*/ 801384 w 3411020"/>
                  <a:gd name="connsiteY3" fmla="*/ 679708 h 2005075"/>
                  <a:gd name="connsiteX4" fmla="*/ 421240 w 3411020"/>
                  <a:gd name="connsiteY4" fmla="*/ 1111223 h 2005075"/>
                  <a:gd name="connsiteX5" fmla="*/ 195209 w 3411020"/>
                  <a:gd name="connsiteY5" fmla="*/ 1470819 h 2005075"/>
                  <a:gd name="connsiteX6" fmla="*/ 41096 w 3411020"/>
                  <a:gd name="connsiteY6" fmla="*/ 1830414 h 2005075"/>
                  <a:gd name="connsiteX7" fmla="*/ 0 w 3411020"/>
                  <a:gd name="connsiteY7" fmla="*/ 2005075 h 2005075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79046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41096 w 3411020"/>
                  <a:gd name="connsiteY6" fmla="*/ 1829752 h 2004413"/>
                  <a:gd name="connsiteX7" fmla="*/ 0 w 3411020"/>
                  <a:gd name="connsiteY7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41096 w 3411020"/>
                  <a:gd name="connsiteY6" fmla="*/ 1829752 h 2004413"/>
                  <a:gd name="connsiteX7" fmla="*/ 0 w 3411020"/>
                  <a:gd name="connsiteY7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470157 h 2004413"/>
                  <a:gd name="connsiteX6" fmla="*/ 0 w 3411020"/>
                  <a:gd name="connsiteY6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521528 h 2004413"/>
                  <a:gd name="connsiteX6" fmla="*/ 0 w 3411020"/>
                  <a:gd name="connsiteY6" fmla="*/ 2004413 h 2004413"/>
                  <a:gd name="connsiteX0" fmla="*/ 3411020 w 3411020"/>
                  <a:gd name="connsiteY0" fmla="*/ 952 h 2004413"/>
                  <a:gd name="connsiteX1" fmla="*/ 2321959 w 3411020"/>
                  <a:gd name="connsiteY1" fmla="*/ 52323 h 2004413"/>
                  <a:gd name="connsiteX2" fmla="*/ 1448656 w 3411020"/>
                  <a:gd name="connsiteY2" fmla="*/ 309176 h 2004413"/>
                  <a:gd name="connsiteX3" fmla="*/ 801384 w 3411020"/>
                  <a:gd name="connsiteY3" fmla="*/ 699594 h 2004413"/>
                  <a:gd name="connsiteX4" fmla="*/ 421240 w 3411020"/>
                  <a:gd name="connsiteY4" fmla="*/ 1110561 h 2004413"/>
                  <a:gd name="connsiteX5" fmla="*/ 195209 w 3411020"/>
                  <a:gd name="connsiteY5" fmla="*/ 1521528 h 2004413"/>
                  <a:gd name="connsiteX6" fmla="*/ 0 w 3411020"/>
                  <a:gd name="connsiteY6" fmla="*/ 2004413 h 200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1020" h="2004413">
                    <a:moveTo>
                      <a:pt x="3411020" y="952"/>
                    </a:moveTo>
                    <a:cubicBezTo>
                      <a:pt x="3043718" y="-2473"/>
                      <a:pt x="2649020" y="952"/>
                      <a:pt x="2321959" y="52323"/>
                    </a:cubicBezTo>
                    <a:cubicBezTo>
                      <a:pt x="1994898" y="103694"/>
                      <a:pt x="1702085" y="201298"/>
                      <a:pt x="1448656" y="309176"/>
                    </a:cubicBezTo>
                    <a:cubicBezTo>
                      <a:pt x="1195227" y="417054"/>
                      <a:pt x="972620" y="566030"/>
                      <a:pt x="801384" y="699594"/>
                    </a:cubicBezTo>
                    <a:cubicBezTo>
                      <a:pt x="630148" y="833158"/>
                      <a:pt x="522269" y="973572"/>
                      <a:pt x="421240" y="1110561"/>
                    </a:cubicBezTo>
                    <a:cubicBezTo>
                      <a:pt x="320211" y="1247550"/>
                      <a:pt x="255142" y="1352005"/>
                      <a:pt x="195209" y="1521528"/>
                    </a:cubicBezTo>
                    <a:cubicBezTo>
                      <a:pt x="135276" y="1691051"/>
                      <a:pt x="40669" y="1893110"/>
                      <a:pt x="0" y="2004413"/>
                    </a:cubicBezTo>
                  </a:path>
                </a:pathLst>
              </a:cu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42AD8AC-6C17-44D4-83B2-FF41080B8E38}"/>
                </a:ext>
              </a:extLst>
            </p:cNvPr>
            <p:cNvCxnSpPr>
              <a:cxnSpLocks/>
            </p:cNvCxnSpPr>
            <p:nvPr/>
          </p:nvCxnSpPr>
          <p:spPr>
            <a:xfrm>
              <a:off x="9327062" y="1714484"/>
              <a:ext cx="0" cy="2452469"/>
            </a:xfrm>
            <a:prstGeom prst="line">
              <a:avLst/>
            </a:prstGeom>
            <a:ln w="76200">
              <a:solidFill>
                <a:schemeClr val="bg1">
                  <a:lumMod val="75000"/>
                  <a:alpha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3E35743E-7662-43F2-9443-A2DB6EB79B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9798" y="3295156"/>
            <a:ext cx="1095184" cy="810052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3E866801-73DF-4510-B609-41F354C4ACD9}"/>
              </a:ext>
            </a:extLst>
          </p:cNvPr>
          <p:cNvSpPr/>
          <p:nvPr/>
        </p:nvSpPr>
        <p:spPr>
          <a:xfrm>
            <a:off x="7031536" y="1791235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Quadratic Neuron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449B36B-EE44-4A50-99CC-0F6B37587DDB}"/>
              </a:ext>
            </a:extLst>
          </p:cNvPr>
          <p:cNvSpPr/>
          <p:nvPr/>
        </p:nvSpPr>
        <p:spPr>
          <a:xfrm>
            <a:off x="1161855" y="1791235"/>
            <a:ext cx="382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Conventional Neuron</a:t>
            </a:r>
          </a:p>
        </p:txBody>
      </p:sp>
    </p:spTree>
    <p:extLst>
      <p:ext uri="{BB962C8B-B14F-4D97-AF65-F5344CB8AC3E}">
        <p14:creationId xmlns:p14="http://schemas.microsoft.com/office/powerpoint/2010/main" val="203865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1 Slide </a:t>
            </a:r>
            <a:r>
              <a:rPr lang="en-US" sz="2400" dirty="0"/>
              <a:t>(Key Info, Free Form, </a:t>
            </a:r>
            <a:r>
              <a:rPr lang="en-US" sz="2400" u="sng" dirty="0"/>
              <a:t>with Photo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30262"/>
            <a:ext cx="8839200" cy="52443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Name: </a:t>
            </a:r>
            <a:r>
              <a:rPr lang="en-US" dirty="0">
                <a:solidFill>
                  <a:srgbClr val="FF0000"/>
                </a:solidFill>
              </a:rPr>
              <a:t>ET</a:t>
            </a:r>
          </a:p>
          <a:p>
            <a:r>
              <a:rPr lang="en-US" dirty="0">
                <a:solidFill>
                  <a:schemeClr val="tx1"/>
                </a:solidFill>
              </a:rPr>
              <a:t>RIN: </a:t>
            </a:r>
            <a:r>
              <a:rPr lang="en-US" dirty="0">
                <a:solidFill>
                  <a:srgbClr val="FF0000"/>
                </a:solidFill>
              </a:rPr>
              <a:t>I01234567J</a:t>
            </a:r>
          </a:p>
          <a:p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dirty="0">
                <a:solidFill>
                  <a:srgbClr val="FF0000"/>
                </a:solidFill>
              </a:rPr>
              <a:t>et@rpi.edu</a:t>
            </a:r>
          </a:p>
          <a:p>
            <a:r>
              <a:rPr lang="en-US" dirty="0">
                <a:solidFill>
                  <a:schemeClr val="tx1"/>
                </a:solidFill>
              </a:rPr>
              <a:t>Mobile: </a:t>
            </a:r>
            <a:r>
              <a:rPr lang="en-US" dirty="0">
                <a:solidFill>
                  <a:srgbClr val="FF0000"/>
                </a:solidFill>
              </a:rPr>
              <a:t>314159265</a:t>
            </a:r>
          </a:p>
          <a:p>
            <a:r>
              <a:rPr lang="en-US" dirty="0"/>
              <a:t>Department: </a:t>
            </a:r>
            <a:r>
              <a:rPr lang="en-US" dirty="0">
                <a:solidFill>
                  <a:srgbClr val="FF0000"/>
                </a:solidFill>
              </a:rPr>
              <a:t>Future</a:t>
            </a:r>
          </a:p>
          <a:p>
            <a:r>
              <a:rPr lang="en-US" dirty="0"/>
              <a:t>Interest: </a:t>
            </a:r>
            <a:r>
              <a:rPr lang="en-US" dirty="0">
                <a:solidFill>
                  <a:srgbClr val="FF0000"/>
                </a:solidFill>
              </a:rPr>
              <a:t>Civilization</a:t>
            </a:r>
            <a:endParaRPr lang="en-US" dirty="0"/>
          </a:p>
          <a:p>
            <a:r>
              <a:rPr lang="en-US" dirty="0"/>
              <a:t>Courses Learnt: </a:t>
            </a:r>
            <a:r>
              <a:rPr lang="en-US" dirty="0">
                <a:solidFill>
                  <a:srgbClr val="FF0000"/>
                </a:solidFill>
              </a:rPr>
              <a:t>Relativity,</a:t>
            </a:r>
          </a:p>
          <a:p>
            <a:r>
              <a:rPr lang="en-US" dirty="0">
                <a:solidFill>
                  <a:srgbClr val="FF0000"/>
                </a:solidFill>
              </a:rPr>
              <a:t>Quantum Mechanics,</a:t>
            </a:r>
            <a:endParaRPr lang="en-US" dirty="0"/>
          </a:p>
          <a:p>
            <a:r>
              <a:rPr lang="en-US" dirty="0"/>
              <a:t>GPA: </a:t>
            </a:r>
            <a:r>
              <a:rPr lang="en-US" dirty="0">
                <a:solidFill>
                  <a:srgbClr val="FF0000"/>
                </a:solidFill>
              </a:rPr>
              <a:t>4.0</a:t>
            </a:r>
          </a:p>
          <a:p>
            <a:r>
              <a:rPr lang="en-US" dirty="0">
                <a:solidFill>
                  <a:schemeClr val="tx1"/>
                </a:solidFill>
              </a:rPr>
              <a:t>Others: </a:t>
            </a:r>
            <a:r>
              <a:rPr lang="en-US" dirty="0">
                <a:solidFill>
                  <a:srgbClr val="FF0000"/>
                </a:solidFill>
              </a:rPr>
              <a:t>Music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592" y="1530261"/>
            <a:ext cx="3344118" cy="30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07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Neuralink</a:t>
            </a:r>
          </a:p>
        </p:txBody>
      </p:sp>
      <p:pic>
        <p:nvPicPr>
          <p:cNvPr id="1028" name="Picture 4" descr="Elon Musk unveils working Neuralink chip that connects brain directly to  computer | The Independent | Indepen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426464"/>
            <a:ext cx="9353550" cy="54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on Musk demonstrates his Neuralink implants brain-machine interface in  PIGS | Daily Mail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2" y="2598234"/>
            <a:ext cx="7423828" cy="42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64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41" y="2861153"/>
            <a:ext cx="11098717" cy="186987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Neuron: </a:t>
            </a:r>
            <a:r>
              <a:rPr lang="en-US" sz="3600" b="0" dirty="0"/>
              <a:t>Biomimicry, Integration, Activation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Network: </a:t>
            </a:r>
            <a:r>
              <a:rPr lang="en-US" sz="3600" b="0" dirty="0">
                <a:solidFill>
                  <a:srgbClr val="FF0000"/>
                </a:solidFill>
              </a:rPr>
              <a:t>Connectionism, Feedforward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3600" dirty="0"/>
              <a:t>Backpropagation: </a:t>
            </a:r>
            <a:r>
              <a:rPr lang="en-US" altLang="zh-CN" sz="3600" b="0" dirty="0"/>
              <a:t>Loss, Optimization, Chain Rule</a:t>
            </a:r>
          </a:p>
        </p:txBody>
      </p:sp>
    </p:spTree>
    <p:extLst>
      <p:ext uri="{BB962C8B-B14F-4D97-AF65-F5344CB8AC3E}">
        <p14:creationId xmlns:p14="http://schemas.microsoft.com/office/powerpoint/2010/main" val="745367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Symbolic &amp; Connectionism Approaches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4583" y="6172569"/>
            <a:ext cx="9977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hlinkClick r:id="rId2"/>
              </a:rPr>
              <a:t>https://www.researchgate.net/figure/Properties-of-Symbolic-and-Connectionist-approaches_tbl1_228848818</a:t>
            </a:r>
          </a:p>
          <a:p>
            <a:pPr algn="r"/>
            <a:r>
              <a:rPr lang="en-US" sz="1600" dirty="0">
                <a:hlinkClick r:id="rId2"/>
              </a:rPr>
              <a:t>https://en.wikipedia.org/wiki/Connectionism</a:t>
            </a:r>
            <a:endParaRPr lang="en-US" sz="1600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DD7D5EAC-EE3F-4D6D-9629-E866309A9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778157"/>
            <a:ext cx="11853720" cy="41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4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Human Vision System vs Neural Network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02" y="1604118"/>
            <a:ext cx="9254776" cy="5172532"/>
          </a:xfrm>
          <a:prstGeom prst="rect">
            <a:avLst/>
          </a:prstGeom>
        </p:spPr>
      </p:pic>
      <p:pic>
        <p:nvPicPr>
          <p:cNvPr id="1026" name="Picture 2" descr="Cats and Vision: is vision acquired or innate? | the Serious Computer Vision  Blog">
            <a:extLst>
              <a:ext uri="{FF2B5EF4-FFF2-40B4-BE49-F238E27FC236}">
                <a16:creationId xmlns:a16="http://schemas.microsoft.com/office/drawing/2014/main" id="{13034037-2808-4693-A192-6C1E6FED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5" y="2333719"/>
            <a:ext cx="2683603" cy="34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3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Feedforward Neural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0" y="1727826"/>
            <a:ext cx="12080558" cy="4316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1015" y="6028508"/>
            <a:ext cx="11340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3"/>
              </a:rPr>
              <a:t>https://www.spiedigitallibrary.org/conference-proceedings-of-spie/11113/111131P/Training-artificial-neurons-an-introduction-to-machine-learning/10.1117/12.2530718.full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5027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bs.twimg.com/media/CPa5c_iWIAAoIk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49" y="0"/>
            <a:ext cx="651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38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Neural Network: Complicated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838" y="1784350"/>
            <a:ext cx="5582724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9774" y="6356350"/>
            <a:ext cx="10303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hlinkClick r:id="rId3"/>
              </a:rPr>
              <a:t>https://towardsdatascience.com/generalized-linear-models-8738ae0fb97d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4517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Fully-connected Neural Network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375" y="1630991"/>
            <a:ext cx="6961251" cy="4287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015" y="6028508"/>
            <a:ext cx="11340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3"/>
              </a:rPr>
              <a:t>https://www.spiedigitallibrary.org/conference-proceedings-of-spie/11113/111131P/Training-artificial-neurons-an-introduction-to-machine-learning/10.1117/12.2530718.full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794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Convolutional Neural Network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35" y="1977365"/>
            <a:ext cx="11333931" cy="410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80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inner pro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89" y="1526825"/>
            <a:ext cx="6228936" cy="28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Convolution: Edge Detection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503" y="1737328"/>
            <a:ext cx="1851168" cy="1857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13574" y="4774827"/>
            <a:ext cx="2978426" cy="117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806" y="4760869"/>
            <a:ext cx="1851168" cy="1857083"/>
          </a:xfrm>
          <a:prstGeom prst="rect">
            <a:avLst/>
          </a:prstGeom>
        </p:spPr>
      </p:pic>
      <p:pic>
        <p:nvPicPr>
          <p:cNvPr id="1028" name="Picture 4" descr="Image result for edge detection fil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65" y="4163161"/>
            <a:ext cx="6582584" cy="27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0433390" y="3594411"/>
            <a:ext cx="2697" cy="11664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04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ImageNet Contest</a:t>
            </a:r>
          </a:p>
        </p:txBody>
      </p:sp>
      <p:pic>
        <p:nvPicPr>
          <p:cNvPr id="5122" name="Picture 2" descr="Image result for imagenet cont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6" y="1645149"/>
            <a:ext cx="4565703" cy="47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546" y="1645149"/>
            <a:ext cx="5385487" cy="44063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6692" y="6348895"/>
            <a:ext cx="10043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42729"/>
                </a:solidFill>
                <a:latin typeface="Arial" panose="020B0604020202020204" pitchFamily="34" charset="0"/>
              </a:rPr>
              <a:t>Top-5 error rate is the percentage of test examples for which the correct class was not in the top 5 predicted classes.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5654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Convolution: Inner Product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33" y="1783835"/>
            <a:ext cx="10262533" cy="44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11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Convolution: Transposed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467" y="3180397"/>
            <a:ext cx="9157335" cy="3677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21" y="1588468"/>
            <a:ext cx="6143625" cy="240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92" y="2793380"/>
            <a:ext cx="1181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98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Pooling Strategy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56" y="1536323"/>
            <a:ext cx="8713089" cy="49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04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41" y="2861153"/>
            <a:ext cx="11098717" cy="186987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Neuron: </a:t>
            </a:r>
            <a:r>
              <a:rPr lang="en-US" sz="3600" b="0" dirty="0"/>
              <a:t>Biomimicry, Integration, Activation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Network: </a:t>
            </a:r>
            <a:r>
              <a:rPr lang="en-US" sz="3600" b="0" dirty="0"/>
              <a:t>Connectionism, Feedforward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rgbClr val="FF0000"/>
                </a:solidFill>
              </a:rPr>
              <a:t>Backpropagation: </a:t>
            </a:r>
            <a:r>
              <a:rPr lang="en-US" altLang="zh-CN" sz="3600" b="0" dirty="0">
                <a:solidFill>
                  <a:srgbClr val="FF0000"/>
                </a:solidFill>
              </a:rPr>
              <a:t>Loss, Optimization, Chain Rule</a:t>
            </a:r>
          </a:p>
        </p:txBody>
      </p:sp>
    </p:spTree>
    <p:extLst>
      <p:ext uri="{BB962C8B-B14F-4D97-AF65-F5344CB8AC3E}">
        <p14:creationId xmlns:p14="http://schemas.microsoft.com/office/powerpoint/2010/main" val="4147337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58C2-DFDC-4992-95E2-11DB2855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Simplistic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E4DA-56E6-4AD4-8DAF-99E494B0D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39930"/>
            <a:ext cx="103632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want to train a network to perform</a:t>
            </a:r>
          </a:p>
          <a:p>
            <a:pPr marL="68580" indent="0">
              <a:buNone/>
            </a:pPr>
            <a:r>
              <a:rPr lang="en-US" dirty="0"/>
              <a:t>	f(x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1</a:t>
            </a:r>
            <a:r>
              <a:rPr lang="en-US" dirty="0"/>
              <a:t>) = 2*x</a:t>
            </a:r>
            <a:r>
              <a:rPr lang="en-US" baseline="-25000" dirty="0"/>
              <a:t>1</a:t>
            </a:r>
            <a:r>
              <a:rPr lang="en-US" dirty="0"/>
              <a:t> + 3*x</a:t>
            </a:r>
            <a:r>
              <a:rPr lang="en-US" baseline="-25000" dirty="0"/>
              <a:t>2</a:t>
            </a:r>
            <a:r>
              <a:rPr lang="en-US" dirty="0"/>
              <a:t>– 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single simplified neuron network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81227" y="3985420"/>
            <a:ext cx="8286749" cy="2004990"/>
            <a:chOff x="2498571" y="3985420"/>
            <a:chExt cx="7969404" cy="20049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2554D1-EBC0-4573-BF73-D0934D1CC685}"/>
                </a:ext>
              </a:extLst>
            </p:cNvPr>
            <p:cNvSpPr/>
            <p:nvPr/>
          </p:nvSpPr>
          <p:spPr>
            <a:xfrm>
              <a:off x="4784570" y="4403216"/>
              <a:ext cx="1003610" cy="10036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28FFAE5-CD7C-438A-A546-71F0806B93C9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3002383" y="4216253"/>
              <a:ext cx="1782188" cy="6887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C624D4B-87D1-4B0D-81D5-F847AE60838A}"/>
                </a:ext>
              </a:extLst>
            </p:cNvPr>
            <p:cNvCxnSpPr>
              <a:cxnSpLocks/>
              <a:stCxn id="16" idx="3"/>
              <a:endCxn id="5" idx="2"/>
            </p:cNvCxnSpPr>
            <p:nvPr/>
          </p:nvCxnSpPr>
          <p:spPr>
            <a:xfrm flipV="1">
              <a:off x="3002383" y="4905021"/>
              <a:ext cx="1782187" cy="85455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464A66-5EBE-41B4-985F-B6D87D5FE97F}"/>
                </a:ext>
              </a:extLst>
            </p:cNvPr>
            <p:cNvSpPr txBox="1"/>
            <p:nvPr/>
          </p:nvSpPr>
          <p:spPr>
            <a:xfrm>
              <a:off x="2498571" y="3985420"/>
              <a:ext cx="503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149553-8219-4C7D-877F-39D6E24F3C36}"/>
                </a:ext>
              </a:extLst>
            </p:cNvPr>
            <p:cNvSpPr txBox="1"/>
            <p:nvPr/>
          </p:nvSpPr>
          <p:spPr>
            <a:xfrm>
              <a:off x="2498571" y="5528745"/>
              <a:ext cx="503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14CF416-CA5F-4314-BA70-6E16D2E2D945}"/>
                </a:ext>
              </a:extLst>
            </p:cNvPr>
            <p:cNvCxnSpPr>
              <a:cxnSpLocks/>
              <a:stCxn id="5" idx="6"/>
              <a:endCxn id="19" idx="1"/>
            </p:cNvCxnSpPr>
            <p:nvPr/>
          </p:nvCxnSpPr>
          <p:spPr>
            <a:xfrm>
              <a:off x="5788180" y="4905021"/>
              <a:ext cx="112487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589EF4-3EBB-4189-84B0-852F22AE3370}"/>
                </a:ext>
              </a:extLst>
            </p:cNvPr>
            <p:cNvSpPr txBox="1"/>
            <p:nvPr/>
          </p:nvSpPr>
          <p:spPr>
            <a:xfrm>
              <a:off x="6913058" y="4674188"/>
              <a:ext cx="3554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Output=ax</a:t>
              </a:r>
              <a:r>
                <a:rPr lang="en-US" baseline="-25000" dirty="0"/>
                <a:t>1</a:t>
              </a:r>
              <a:r>
                <a:rPr lang="en-US" dirty="0"/>
                <a:t>+bx</a:t>
              </a:r>
              <a:r>
                <a:rPr lang="en-US" baseline="-25000" dirty="0"/>
                <a:t>2</a:t>
              </a:r>
              <a:r>
                <a:rPr lang="en-US" dirty="0"/>
                <a:t>+ 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196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58C2-DFDC-4992-95E2-11DB2855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Iterative Refinement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E4DA-56E6-4AD4-8DAF-99E494B0D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3996605"/>
            <a:ext cx="10363200" cy="261941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Assume the parameters a, b and c are 0;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an example: f(1,4) = 9;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Compare the current output (0) with the desired one (9);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Adjust the parameters to match the desired output;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Iterative with more examples until convergence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52625" y="1791934"/>
            <a:ext cx="8286749" cy="2004990"/>
            <a:chOff x="2498571" y="3985420"/>
            <a:chExt cx="7969404" cy="20049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2554D1-EBC0-4573-BF73-D0934D1CC685}"/>
                </a:ext>
              </a:extLst>
            </p:cNvPr>
            <p:cNvSpPr/>
            <p:nvPr/>
          </p:nvSpPr>
          <p:spPr>
            <a:xfrm>
              <a:off x="4784570" y="4403216"/>
              <a:ext cx="1003610" cy="10036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28FFAE5-CD7C-438A-A546-71F0806B93C9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3002383" y="4216253"/>
              <a:ext cx="1782188" cy="6887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C624D4B-87D1-4B0D-81D5-F847AE60838A}"/>
                </a:ext>
              </a:extLst>
            </p:cNvPr>
            <p:cNvCxnSpPr>
              <a:cxnSpLocks/>
              <a:stCxn id="32" idx="3"/>
              <a:endCxn id="27" idx="2"/>
            </p:cNvCxnSpPr>
            <p:nvPr/>
          </p:nvCxnSpPr>
          <p:spPr>
            <a:xfrm flipV="1">
              <a:off x="3002383" y="4905021"/>
              <a:ext cx="1782187" cy="85455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464A66-5EBE-41B4-985F-B6D87D5FE97F}"/>
                </a:ext>
              </a:extLst>
            </p:cNvPr>
            <p:cNvSpPr txBox="1"/>
            <p:nvPr/>
          </p:nvSpPr>
          <p:spPr>
            <a:xfrm>
              <a:off x="2498571" y="3985420"/>
              <a:ext cx="503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149553-8219-4C7D-877F-39D6E24F3C36}"/>
                </a:ext>
              </a:extLst>
            </p:cNvPr>
            <p:cNvSpPr txBox="1"/>
            <p:nvPr/>
          </p:nvSpPr>
          <p:spPr>
            <a:xfrm>
              <a:off x="2498571" y="5528745"/>
              <a:ext cx="503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14CF416-CA5F-4314-BA70-6E16D2E2D945}"/>
                </a:ext>
              </a:extLst>
            </p:cNvPr>
            <p:cNvCxnSpPr>
              <a:cxnSpLocks/>
              <a:stCxn id="27" idx="6"/>
              <a:endCxn id="34" idx="1"/>
            </p:cNvCxnSpPr>
            <p:nvPr/>
          </p:nvCxnSpPr>
          <p:spPr>
            <a:xfrm>
              <a:off x="5788180" y="4905021"/>
              <a:ext cx="112487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589EF4-3EBB-4189-84B0-852F22AE3370}"/>
                </a:ext>
              </a:extLst>
            </p:cNvPr>
            <p:cNvSpPr txBox="1"/>
            <p:nvPr/>
          </p:nvSpPr>
          <p:spPr>
            <a:xfrm>
              <a:off x="6913058" y="4674188"/>
              <a:ext cx="3554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Output=ax</a:t>
              </a:r>
              <a:r>
                <a:rPr lang="en-US" baseline="-25000" dirty="0"/>
                <a:t>1</a:t>
              </a:r>
              <a:r>
                <a:rPr lang="en-US" dirty="0"/>
                <a:t>+bx</a:t>
              </a:r>
              <a:r>
                <a:rPr lang="en-US" baseline="-25000" dirty="0"/>
                <a:t>2</a:t>
              </a:r>
              <a:r>
                <a:rPr lang="en-US" dirty="0"/>
                <a:t>+ 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76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Loss Function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39" y="1970793"/>
            <a:ext cx="11169121" cy="40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10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Mean Squared Error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6" y="1703499"/>
            <a:ext cx="11232509" cy="47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25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Backpropagation Algorithm (Book)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9" y="1531085"/>
            <a:ext cx="11696700" cy="513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0984" y="250902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(3.17)</a:t>
            </a:r>
          </a:p>
        </p:txBody>
      </p:sp>
    </p:spTree>
    <p:extLst>
      <p:ext uri="{BB962C8B-B14F-4D97-AF65-F5344CB8AC3E}">
        <p14:creationId xmlns:p14="http://schemas.microsoft.com/office/powerpoint/2010/main" val="4149036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Backpropagation Algorithm (Blog)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281" y="1575012"/>
            <a:ext cx="7433787" cy="4644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4234" y="6146995"/>
            <a:ext cx="10812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hlinkClick r:id="rId3"/>
              </a:rPr>
              <a:t>https://mattmazur.com/2015/03/17/a-step-by-step-backpropagation-example/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05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Google’s Self-driving Car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193" y="1502892"/>
            <a:ext cx="6805615" cy="5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26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Incremental Value of a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5" y="2364170"/>
            <a:ext cx="4390159" cy="3177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809" y="2364170"/>
            <a:ext cx="3971925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279" y="3855153"/>
            <a:ext cx="7670055" cy="2738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1279" y="1840950"/>
            <a:ext cx="4624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Functional Approximation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1279" y="3429893"/>
            <a:ext cx="386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Directional Derivative</a:t>
            </a:r>
          </a:p>
        </p:txBody>
      </p:sp>
    </p:spTree>
    <p:extLst>
      <p:ext uri="{BB962C8B-B14F-4D97-AF65-F5344CB8AC3E}">
        <p14:creationId xmlns:p14="http://schemas.microsoft.com/office/powerpoint/2010/main" val="582795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Learning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10190"/>
            <a:ext cx="4607412" cy="3218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8783" y="5007993"/>
            <a:ext cx="63738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Learning Rate Should be Optimized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Too Small – Long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Too Large – Divergent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1788995"/>
            <a:ext cx="76104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86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1</a:t>
            </a:r>
          </a:p>
        </p:txBody>
      </p:sp>
      <p:sp>
        <p:nvSpPr>
          <p:cNvPr id="5" name="Rectangle 4"/>
          <p:cNvSpPr/>
          <p:nvPr/>
        </p:nvSpPr>
        <p:spPr>
          <a:xfrm>
            <a:off x="591015" y="6028508"/>
            <a:ext cx="11340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https://www.spiedigitallibrary.org/conference-proceedings-of-spie/11113/111131P/Training-artificial-neurons-an-introduction-to-machine-learning/10.1117/12.2530718.full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86" y="1616385"/>
            <a:ext cx="5848627" cy="42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77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Poor Outputs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06" y="1516566"/>
            <a:ext cx="12069337" cy="5319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9525" y="480443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0.6624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3136" y="352297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0.8645</a:t>
            </a:r>
          </a:p>
        </p:txBody>
      </p:sp>
    </p:spTree>
    <p:extLst>
      <p:ext uri="{BB962C8B-B14F-4D97-AF65-F5344CB8AC3E}">
        <p14:creationId xmlns:p14="http://schemas.microsoft.com/office/powerpoint/2010/main" val="49270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890" y="1752653"/>
            <a:ext cx="8025672" cy="4820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Refinement of w</a:t>
            </a:r>
            <a:r>
              <a:rPr lang="en-US" sz="4400" baseline="-25000" dirty="0"/>
              <a:t>9</a:t>
            </a:r>
            <a:r>
              <a:rPr lang="en-US" sz="4400" dirty="0"/>
              <a:t> (Similarly, Other Parameters)</a:t>
            </a:r>
            <a:endParaRPr lang="en-US" sz="4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83" y="1782073"/>
            <a:ext cx="3905250" cy="2867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3139" y="2062370"/>
            <a:ext cx="248478" cy="36277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3510" y="5136566"/>
            <a:ext cx="1214490" cy="2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defRPr/>
            </a:pPr>
            <a:r>
              <a:rPr lang="en-US" sz="1600" b="0" i="1" kern="0" dirty="0">
                <a:solidFill>
                  <a:srgbClr val="000000"/>
                </a:solidFill>
                <a:latin typeface="Arial"/>
                <a:ea typeface="ＭＳ Ｐゴシック"/>
              </a:rPr>
              <a:t>Weight</a:t>
            </a:r>
          </a:p>
        </p:txBody>
      </p:sp>
      <p:cxnSp>
        <p:nvCxnSpPr>
          <p:cNvPr id="10" name="Straight Arrow Connector 9"/>
          <p:cNvCxnSpPr>
            <a:stCxn id="25" idx="6"/>
            <a:endCxn id="26" idx="1"/>
          </p:cNvCxnSpPr>
          <p:nvPr/>
        </p:nvCxnSpPr>
        <p:spPr bwMode="auto">
          <a:xfrm flipV="1">
            <a:off x="2154885" y="5804246"/>
            <a:ext cx="674615" cy="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559111" y="5796876"/>
            <a:ext cx="636743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/>
            <a:tailEnd type="triangle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113111" y="5806876"/>
            <a:ext cx="1091085" cy="0"/>
            <a:chOff x="4571646" y="4971259"/>
            <a:chExt cx="1340103" cy="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5170734" y="4971259"/>
              <a:ext cx="741015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571646" y="4971259"/>
              <a:ext cx="56847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206364" y="5508861"/>
            <a:ext cx="1091085" cy="0"/>
            <a:chOff x="4571646" y="4971259"/>
            <a:chExt cx="1340103" cy="0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5170734" y="4971259"/>
              <a:ext cx="741015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4571646" y="4971259"/>
              <a:ext cx="56847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186486" y="6104890"/>
            <a:ext cx="1091085" cy="0"/>
            <a:chOff x="4571646" y="4971259"/>
            <a:chExt cx="1340103" cy="0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5170734" y="4971259"/>
              <a:ext cx="741015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571646" y="4971259"/>
              <a:ext cx="56847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559111" y="5284210"/>
            <a:ext cx="660757" cy="42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000" b="0" i="1" kern="0" dirty="0">
                <a:solidFill>
                  <a:srgbClr val="FF0000"/>
                </a:solidFill>
                <a:latin typeface="Arial"/>
                <a:ea typeface="ＭＳ Ｐゴシック"/>
              </a:rPr>
              <a:t>out</a:t>
            </a:r>
          </a:p>
        </p:txBody>
      </p:sp>
      <p:sp>
        <p:nvSpPr>
          <p:cNvPr id="25" name="Flowchart: Or 24"/>
          <p:cNvSpPr/>
          <p:nvPr/>
        </p:nvSpPr>
        <p:spPr bwMode="auto">
          <a:xfrm>
            <a:off x="1248234" y="5350922"/>
            <a:ext cx="906651" cy="906651"/>
          </a:xfrm>
          <a:prstGeom prst="flowChartOr">
            <a:avLst/>
          </a:prstGeom>
          <a:noFill/>
          <a:ln w="1270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i="1" dirty="0" err="1">
              <a:solidFill>
                <a:srgbClr val="000000"/>
              </a:solidFill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26" name="Pentagon 25"/>
          <p:cNvSpPr/>
          <p:nvPr/>
        </p:nvSpPr>
        <p:spPr bwMode="auto">
          <a:xfrm>
            <a:off x="2829500" y="5630688"/>
            <a:ext cx="707705" cy="347116"/>
          </a:xfrm>
          <a:prstGeom prst="homePlate">
            <a:avLst/>
          </a:prstGeom>
          <a:noFill/>
          <a:ln w="1270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600" i="1" dirty="0" err="1">
              <a:solidFill>
                <a:srgbClr val="000000"/>
              </a:solidFill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162742" y="5294011"/>
            <a:ext cx="660757" cy="42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000" b="0" i="1" kern="0" dirty="0">
                <a:solidFill>
                  <a:srgbClr val="FF0000"/>
                </a:solidFill>
                <a:latin typeface="Arial"/>
                <a:ea typeface="ＭＳ Ｐゴシック"/>
              </a:rPr>
              <a:t>net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713382" y="4949687"/>
            <a:ext cx="0" cy="162532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942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41" y="459445"/>
            <a:ext cx="10595578" cy="184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41" y="2301470"/>
            <a:ext cx="10406653" cy="2030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12" y="4834003"/>
            <a:ext cx="10390909" cy="17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4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Homework (Due 5 Working Days Later)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32012" y="1572718"/>
            <a:ext cx="11067061" cy="528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Cut the input variables by half and compute the outputs</a:t>
            </a:r>
          </a:p>
          <a:p>
            <a:pPr marL="514350" indent="-514350" eaLnBrk="1" hangingPunct="1">
              <a:buAutoNum type="arabicPeriod"/>
            </a:pPr>
            <a:endParaRPr lang="en-US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endParaRPr lang="en-US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endParaRPr lang="en-US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Understand the BP derivation (3.1.7 in our book)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98" y="2100779"/>
            <a:ext cx="5871873" cy="3226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2012" y="5501315"/>
            <a:ext cx="11340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3"/>
              </a:rPr>
              <a:t>https://www.spiedigitallibrary.org/conference-proceedings-of-spie/11113/111131P/Training-artificial-neurons-an-introduction-to-machine-learning/10.1117/12.2530718.full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735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Key Points in BP Derivation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12" y="2113535"/>
            <a:ext cx="10852175" cy="3790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28" y="2431670"/>
            <a:ext cx="2472166" cy="239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235" y="1697012"/>
            <a:ext cx="4576678" cy="1077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040" y="3827595"/>
            <a:ext cx="3511745" cy="13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2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-1"/>
            <a:ext cx="116014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5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Machine Translation</a:t>
            </a:r>
          </a:p>
        </p:txBody>
      </p:sp>
      <p:pic>
        <p:nvPicPr>
          <p:cNvPr id="7170" name="Picture 2" descr="Image result for systran accu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90" y="1495788"/>
            <a:ext cx="8979218" cy="521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2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41" y="2861153"/>
            <a:ext cx="11098717" cy="186987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Neuron: </a:t>
            </a:r>
            <a:r>
              <a:rPr lang="en-US" sz="3600" b="0" dirty="0">
                <a:solidFill>
                  <a:srgbClr val="FF0000"/>
                </a:solidFill>
              </a:rPr>
              <a:t>Biomimicry, Integration, Activation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Network: </a:t>
            </a:r>
            <a:r>
              <a:rPr lang="en-US" sz="3600" b="0" dirty="0"/>
              <a:t>Connectionism, Feedforward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3600" dirty="0"/>
              <a:t>Backpropagation: </a:t>
            </a:r>
            <a:r>
              <a:rPr lang="en-US" altLang="zh-CN" sz="3600" b="0" dirty="0"/>
              <a:t>Loss, Optimization, Chain Rule</a:t>
            </a:r>
          </a:p>
        </p:txBody>
      </p:sp>
    </p:spTree>
    <p:extLst>
      <p:ext uri="{BB962C8B-B14F-4D97-AF65-F5344CB8AC3E}">
        <p14:creationId xmlns:p14="http://schemas.microsoft.com/office/powerpoint/2010/main" val="204806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Biological Neuron</a:t>
            </a:r>
          </a:p>
        </p:txBody>
      </p:sp>
      <p:pic>
        <p:nvPicPr>
          <p:cNvPr id="1026" name="Picture 2" descr="Neuron 37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77" y="1513725"/>
            <a:ext cx="6442846" cy="483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31220" y="6345861"/>
            <a:ext cx="8322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http://www.biologyreference.com/Mo-Nu/Neuron.html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7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Biological Diagram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026902" y="5920251"/>
            <a:ext cx="84886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Axons carry information from the cell body to the axon terminals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Axon terminals communicate with their target cells at synapses</a:t>
            </a:r>
          </a:p>
          <a:p>
            <a:pPr>
              <a:spcBef>
                <a:spcPts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https://upload.wikimedia.org/wikipedia/commons/a/a9/Complete_neuron_cell_diagram_en.svg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020" y="1511213"/>
            <a:ext cx="6073961" cy="441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2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Neuron Cartoon</a:t>
            </a:r>
          </a:p>
        </p:txBody>
      </p:sp>
      <p:pic>
        <p:nvPicPr>
          <p:cNvPr id="1026" name="Picture 2" descr="Image result for synap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16" y="1698539"/>
            <a:ext cx="6680969" cy="48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92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7D29BF67744493AC767626542B74" ma:contentTypeVersion="8" ma:contentTypeDescription="Create a new document." ma:contentTypeScope="" ma:versionID="9fba13bb70f6fdc0d8881ca83cca6939">
  <xsd:schema xmlns:xsd="http://www.w3.org/2001/XMLSchema" xmlns:xs="http://www.w3.org/2001/XMLSchema" xmlns:p="http://schemas.microsoft.com/office/2006/metadata/properties" xmlns:ns3="e5cbae32-1e56-4ed1-98f0-920e58778960" targetNamespace="http://schemas.microsoft.com/office/2006/metadata/properties" ma:root="true" ma:fieldsID="e0701a60e0df51587e5e07234ec8de35" ns3:_="">
    <xsd:import namespace="e5cbae32-1e56-4ed1-98f0-920e58778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bae32-1e56-4ed1-98f0-920e58778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29279-E434-45CC-AB4C-13906314CA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8E0513-B5B6-4701-B93B-DAF1066B3016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e5cbae32-1e56-4ed1-98f0-920e58778960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2F9D651-9602-4D09-AA41-BD41E1299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bae32-1e56-4ed1-98f0-920e58778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16440</TotalTime>
  <Words>761</Words>
  <Application>Microsoft Office PowerPoint</Application>
  <PresentationFormat>Widescreen</PresentationFormat>
  <Paragraphs>168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Cambria Math</vt:lpstr>
      <vt:lpstr>Corbel</vt:lpstr>
      <vt:lpstr>Wingdings</vt:lpstr>
      <vt:lpstr>Wingdings 2</vt:lpstr>
      <vt:lpstr>Metro</vt:lpstr>
      <vt:lpstr>PowerPoint Presentation</vt:lpstr>
      <vt:lpstr>Your 1 Slide (Key Info, Free Form, with Photo)</vt:lpstr>
      <vt:lpstr>ImageNet Contest</vt:lpstr>
      <vt:lpstr>Google’s Self-driving Car</vt:lpstr>
      <vt:lpstr>Machine Translation</vt:lpstr>
      <vt:lpstr>Outline</vt:lpstr>
      <vt:lpstr>Biological Neuron</vt:lpstr>
      <vt:lpstr>Biological Diagram</vt:lpstr>
      <vt:lpstr>Neuron Cartoon</vt:lpstr>
      <vt:lpstr>Biological &amp; Artificial Neurons</vt:lpstr>
      <vt:lpstr>Activation Function: Sigmoid</vt:lpstr>
      <vt:lpstr>Activation Function: Tanh</vt:lpstr>
      <vt:lpstr>Activation Function: ReLU</vt:lpstr>
      <vt:lpstr>Activation Function: Leaky ReLU</vt:lpstr>
      <vt:lpstr>Basic Types of Cells</vt:lpstr>
      <vt:lpstr>Basic Types of Neurons</vt:lpstr>
      <vt:lpstr>Conventional “Linear” Neuron</vt:lpstr>
      <vt:lpstr>New Type of Neurons</vt:lpstr>
      <vt:lpstr>Quadratic Neuron (3n Parameters)</vt:lpstr>
      <vt:lpstr>Neuralink</vt:lpstr>
      <vt:lpstr>Outline</vt:lpstr>
      <vt:lpstr>Symbolic &amp; Connectionism Approaches</vt:lpstr>
      <vt:lpstr>Human Vision System vs Neural Network</vt:lpstr>
      <vt:lpstr>Biological Feedforward Neural Network</vt:lpstr>
      <vt:lpstr>PowerPoint Presentation</vt:lpstr>
      <vt:lpstr>Neural Network: Complicated Example</vt:lpstr>
      <vt:lpstr>Fully-connected Neural Network</vt:lpstr>
      <vt:lpstr>Convolutional Neural Network</vt:lpstr>
      <vt:lpstr>Convolution: Edge Detection</vt:lpstr>
      <vt:lpstr>Convolution: Inner Product</vt:lpstr>
      <vt:lpstr>Convolution: Transposed</vt:lpstr>
      <vt:lpstr>Pooling Strategy</vt:lpstr>
      <vt:lpstr>Outline</vt:lpstr>
      <vt:lpstr>Simplistic Example</vt:lpstr>
      <vt:lpstr>Iterative Refinement</vt:lpstr>
      <vt:lpstr>Loss Function</vt:lpstr>
      <vt:lpstr>Mean Squared Error</vt:lpstr>
      <vt:lpstr>Backpropagation Algorithm (Book)</vt:lpstr>
      <vt:lpstr>Backpropagation Algorithm (Blog)</vt:lpstr>
      <vt:lpstr>Incremental Value of a Function</vt:lpstr>
      <vt:lpstr>Learning Rate</vt:lpstr>
      <vt:lpstr>Toy Example 1</vt:lpstr>
      <vt:lpstr>Poor Outputs</vt:lpstr>
      <vt:lpstr>Refinement of w9 (Similarly, Other Parameters)</vt:lpstr>
      <vt:lpstr>PowerPoint Presentation</vt:lpstr>
      <vt:lpstr>Homework (Due 5 Working Days Later)</vt:lpstr>
      <vt:lpstr>Key Points in BP Derivation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2922</cp:revision>
  <cp:lastPrinted>2012-03-08T21:40:16Z</cp:lastPrinted>
  <dcterms:created xsi:type="dcterms:W3CDTF">2006-10-23T16:36:06Z</dcterms:created>
  <dcterms:modified xsi:type="dcterms:W3CDTF">2021-09-03T16:40:59Z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0x010100AE037D29BF67744493AC767626542B74</vt:lpwstr>
  </property>
</Properties>
</file>