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1" r:id="rId3"/>
  </p:sldMasterIdLst>
  <p:notesMasterIdLst>
    <p:notesMasterId r:id="rId47"/>
  </p:notesMasterIdLst>
  <p:handoutMasterIdLst>
    <p:handoutMasterId r:id="rId48"/>
  </p:handoutMasterIdLst>
  <p:sldIdLst>
    <p:sldId id="836" r:id="rId4"/>
    <p:sldId id="837" r:id="rId5"/>
    <p:sldId id="838" r:id="rId6"/>
    <p:sldId id="841" r:id="rId7"/>
    <p:sldId id="846" r:id="rId8"/>
    <p:sldId id="830" r:id="rId9"/>
    <p:sldId id="845" r:id="rId10"/>
    <p:sldId id="839" r:id="rId11"/>
    <p:sldId id="842" r:id="rId12"/>
    <p:sldId id="844" r:id="rId13"/>
    <p:sldId id="843" r:id="rId14"/>
    <p:sldId id="840" r:id="rId15"/>
    <p:sldId id="847" r:id="rId16"/>
    <p:sldId id="848" r:id="rId17"/>
    <p:sldId id="849" r:id="rId18"/>
    <p:sldId id="850" r:id="rId19"/>
    <p:sldId id="767" r:id="rId20"/>
    <p:sldId id="796" r:id="rId21"/>
    <p:sldId id="851" r:id="rId22"/>
    <p:sldId id="852" r:id="rId23"/>
    <p:sldId id="853" r:id="rId24"/>
    <p:sldId id="855" r:id="rId25"/>
    <p:sldId id="777" r:id="rId26"/>
    <p:sldId id="783" r:id="rId27"/>
    <p:sldId id="778" r:id="rId28"/>
    <p:sldId id="854" r:id="rId29"/>
    <p:sldId id="860" r:id="rId30"/>
    <p:sldId id="861" r:id="rId31"/>
    <p:sldId id="856" r:id="rId32"/>
    <p:sldId id="862" r:id="rId33"/>
    <p:sldId id="864" r:id="rId34"/>
    <p:sldId id="857" r:id="rId35"/>
    <p:sldId id="873" r:id="rId36"/>
    <p:sldId id="865" r:id="rId37"/>
    <p:sldId id="858" r:id="rId38"/>
    <p:sldId id="866" r:id="rId39"/>
    <p:sldId id="867" r:id="rId40"/>
    <p:sldId id="868" r:id="rId41"/>
    <p:sldId id="869" r:id="rId42"/>
    <p:sldId id="874" r:id="rId43"/>
    <p:sldId id="872" r:id="rId44"/>
    <p:sldId id="871" r:id="rId45"/>
    <p:sldId id="870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15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CCFFCC"/>
    <a:srgbClr val="FF0000"/>
    <a:srgbClr val="A50021"/>
    <a:srgbClr val="663300"/>
    <a:srgbClr val="FFFFCC"/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758" autoAdjust="0"/>
    <p:restoredTop sz="88952" autoAdjust="0"/>
  </p:normalViewPr>
  <p:slideViewPr>
    <p:cSldViewPr snapToGrid="0" showGuides="1">
      <p:cViewPr varScale="1">
        <p:scale>
          <a:sx n="99" d="100"/>
          <a:sy n="99" d="100"/>
        </p:scale>
        <p:origin x="1686" y="72"/>
      </p:cViewPr>
      <p:guideLst>
        <p:guide orient="horz" pos="15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46D8321B-B1F8-47E2-9D75-5A7D0DBE1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7C08-D46C-4550-8D8F-27E1E0F58F4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2E68-66C4-4B01-8D1F-712CF75B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5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42E5D3-627C-4511-B3F4-264A77E3CF6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4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1C7F-A4FF-4BE7-AD4C-A86E6837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0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705E6-D234-4524-B367-EA4246063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3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2001-09FE-4C17-A5C6-2921806D3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9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8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11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42551609-7012-4524-8F91-CAEC89A8DA26}" type="slidenum">
              <a:rPr lang="en-US">
                <a:solidFill>
                  <a:srgbClr val="000000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C38EB37-9F67-488F-AFCB-318363D4DA79}" type="slidenum">
              <a:rPr lang="en-US">
                <a:solidFill>
                  <a:srgbClr val="000000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325EC937-4EEB-42FF-9745-F8ECC712C67B}" type="slidenum">
              <a:rPr lang="en-US">
                <a:solidFill>
                  <a:srgbClr val="000000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1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26E09F27-08E5-47E1-9081-CDEF6FA99715}" type="slidenum">
              <a:rPr lang="en-US">
                <a:solidFill>
                  <a:srgbClr val="000000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30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CC251E47-B223-48F4-A299-CE4A766087D6}" type="slidenum">
              <a:rPr lang="en-US">
                <a:solidFill>
                  <a:srgbClr val="000000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47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BB27830-E813-4D5B-BECC-EB4E76333BEB}" type="slidenum">
              <a:rPr lang="en-US">
                <a:solidFill>
                  <a:srgbClr val="000000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4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1CDBA-16D1-4084-9864-D267B3479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28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8950E5CE-EF1E-495C-8D34-E9307ADFFB20}" type="slidenum">
              <a:rPr lang="en-US">
                <a:solidFill>
                  <a:srgbClr val="000000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87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DA7D03F-0D9F-4D6E-A9DA-DA22B08C88FB}" type="slidenum">
              <a:rPr lang="en-US">
                <a:solidFill>
                  <a:srgbClr val="000000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3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D488692-0FB6-433E-9CFB-08D03A34DD8A}" type="slidenum">
              <a:rPr lang="en-US">
                <a:solidFill>
                  <a:srgbClr val="000000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77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7CB0FFF0-54BA-3647-A41C-5B9BFB72D9A1}" type="datetimeFigureOut">
              <a:rPr lang="en-US" smtClean="0">
                <a:solidFill>
                  <a:srgbClr val="000000"/>
                </a:solidFill>
                <a:latin typeface="Arial" charset="0"/>
              </a:rPr>
              <a:pPr eaLnBrk="0" hangingPunct="0"/>
              <a:t>4/13/2018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6C89A89B-94DB-104C-B520-29F91C44CDB5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91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039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860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42551609-7012-4524-8F91-CAEC89A8DA26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38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C38EB37-9F67-488F-AFCB-318363D4DA79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8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325EC937-4EEB-42FF-9745-F8ECC712C67B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698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26E09F27-08E5-47E1-9081-CDEF6FA99715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11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5271-202C-4A26-B90B-C1233BFF2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13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CC251E47-B223-48F4-A299-CE4A766087D6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78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BB27830-E813-4D5B-BECC-EB4E76333BEB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7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8950E5CE-EF1E-495C-8D34-E9307ADFFB20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76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DA7D03F-0D9F-4D6E-A9DA-DA22B08C88FB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16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D488692-0FB6-433E-9CFB-08D03A34DD8A}" type="slidenum">
              <a:rPr lang="en-US" sz="240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132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85BAD774-DDFF-4B0A-AE05-0D450AF43C76}" type="datetimeFigureOut">
              <a:rPr lang="en-US" sz="2400" smtClean="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4/13/2018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56F833A8-2DF3-4424-BA1C-F0A37C312A75}" type="slidenum">
              <a:rPr lang="en-US" sz="2400" smtClean="0">
                <a:solidFill>
                  <a:srgbClr val="000000"/>
                </a:solidFill>
                <a:ea typeface="ＭＳ Ｐゴシック" pitchFamily="116" charset="-128"/>
                <a:cs typeface="+mn-cs"/>
              </a:rPr>
              <a:pPr eaLnBrk="0" hangingPunct="0"/>
              <a:t>‹#›</a:t>
            </a:fld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54F9-CAAE-4978-8376-B63AB2440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4DA29-E2F9-4388-94FB-265C5DE2B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1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93EF9-DDDD-42FD-B421-6C2B1A1C1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3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349C-D42F-4A25-9750-E3CE2C57D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4761D-7E1B-48A1-BBCE-4DA8F8E92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AB6E4-F43B-42D0-BDB4-732DC8AC5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309E1D7-465D-4055-9A09-069CD08CA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1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xplainthatstuff.com/sound.html" TargetMode="Externa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38655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BMED-2300-02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Lecture 21: Ultrasound Principle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Ge Wang, PhD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Biomedical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Imaging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CBIS/BME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RPI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wangg6@rpi.edu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April 13, 2018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91638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Form </a:t>
            </a:r>
            <a:r>
              <a:rPr lang="en-US" dirty="0" smtClean="0"/>
              <a:t>US Wave?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2678417" y="1644549"/>
            <a:ext cx="3093369" cy="2337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1" y="3242823"/>
            <a:ext cx="3323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(displacement)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+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0814" y="4359839"/>
            <a:ext cx="2621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V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(volume) </a:t>
            </a:r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– </a:t>
            </a:r>
          </a:p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(pressure) </a:t>
            </a:r>
            <a:r>
              <a:rPr lang="en-US" sz="4000" b="1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7340" y="2509435"/>
            <a:ext cx="3429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+mn-lt"/>
              </a:rPr>
              <a:t>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(acceleration)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+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u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(velocity)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+ 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w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(displacement)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+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950646" y="3370523"/>
            <a:ext cx="716437" cy="23567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11" name="Curved Connector 10"/>
          <p:cNvCxnSpPr>
            <a:stCxn id="6" idx="2"/>
            <a:endCxn id="7" idx="1"/>
          </p:cNvCxnSpPr>
          <p:nvPr/>
        </p:nvCxnSpPr>
        <p:spPr bwMode="auto">
          <a:xfrm rot="16200000" flipH="1">
            <a:off x="2577079" y="3187824"/>
            <a:ext cx="1070850" cy="2596619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urved Connector 12"/>
          <p:cNvCxnSpPr>
            <a:stCxn id="7" idx="3"/>
            <a:endCxn id="8" idx="2"/>
          </p:cNvCxnSpPr>
          <p:nvPr/>
        </p:nvCxnSpPr>
        <p:spPr bwMode="auto">
          <a:xfrm flipV="1">
            <a:off x="7032396" y="4448427"/>
            <a:ext cx="509836" cy="57313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2400" y="2669427"/>
            <a:ext cx="189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w = u*t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7340" y="1744246"/>
            <a:ext cx="276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w = ½*a*t</a:t>
            </a:r>
            <a:r>
              <a:rPr lang="en-US" sz="4000" b="1" baseline="30000" dirty="0" smtClean="0">
                <a:solidFill>
                  <a:srgbClr val="00B050"/>
                </a:solidFill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335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Form </a:t>
            </a:r>
            <a:r>
              <a:rPr lang="en-US" dirty="0" smtClean="0"/>
              <a:t>Wave?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2678417" y="1644549"/>
            <a:ext cx="3093369" cy="2337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1" y="3242823"/>
            <a:ext cx="3323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(displacement)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+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0814" y="4359839"/>
            <a:ext cx="2621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V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(volume) </a:t>
            </a:r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– </a:t>
            </a:r>
          </a:p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(pressure) </a:t>
            </a:r>
            <a:r>
              <a:rPr lang="en-US" sz="4000" b="1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7340" y="2509435"/>
            <a:ext cx="3429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+mn-lt"/>
              </a:rPr>
              <a:t>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(acceleration)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+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u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(velocity)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+ 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w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(displacement)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+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950646" y="3370523"/>
            <a:ext cx="716437" cy="23567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11" name="Curved Connector 10"/>
          <p:cNvCxnSpPr>
            <a:stCxn id="6" idx="2"/>
            <a:endCxn id="7" idx="1"/>
          </p:cNvCxnSpPr>
          <p:nvPr/>
        </p:nvCxnSpPr>
        <p:spPr bwMode="auto">
          <a:xfrm rot="16200000" flipH="1">
            <a:off x="2577079" y="3187824"/>
            <a:ext cx="1070850" cy="2596619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urved Connector 12"/>
          <p:cNvCxnSpPr>
            <a:stCxn id="7" idx="3"/>
            <a:endCxn id="8" idx="2"/>
          </p:cNvCxnSpPr>
          <p:nvPr/>
        </p:nvCxnSpPr>
        <p:spPr bwMode="auto">
          <a:xfrm flipV="1">
            <a:off x="7032396" y="4448427"/>
            <a:ext cx="509836" cy="57313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146" name="Picture 2" descr="Image result for sinusoi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2023"/>
            <a:ext cx="2473652" cy="14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850" y="1600678"/>
            <a:ext cx="2421538" cy="9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Wave Equation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176672"/>
            <a:ext cx="7848600" cy="53911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4597400" y="5689600"/>
            <a:ext cx="3801533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&amp; S Waves</a:t>
            </a:r>
            <a:endParaRPr lang="en-US" dirty="0"/>
          </a:p>
        </p:txBody>
      </p:sp>
      <p:pic>
        <p:nvPicPr>
          <p:cNvPr id="10242" name="Picture 2" descr="Image result for longitudinal transverse 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7" y="1359031"/>
            <a:ext cx="8279986" cy="500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13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&amp; S Waves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9" y="1179136"/>
            <a:ext cx="9093701" cy="51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Sound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393" y="924610"/>
            <a:ext cx="5945665" cy="586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0340" y="4333698"/>
            <a:ext cx="33536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In the Same Medium: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Higher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requency,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horter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avelength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53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Velocity, Pressure, &amp; Intensity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3" y="896330"/>
            <a:ext cx="6557294" cy="59354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190214" y="2243577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114800" y="350834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267555" y="6776299"/>
            <a:ext cx="26088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817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32190" y="1028307"/>
            <a:ext cx="8458200" cy="50212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bg2"/>
                </a:solidFill>
                <a:latin typeface="Garamond" pitchFamily="18" charset="0"/>
              </a:rPr>
              <a:t>Characteristics of </a:t>
            </a:r>
            <a:r>
              <a:rPr lang="en-US" sz="2800" b="1" dirty="0" smtClean="0">
                <a:solidFill>
                  <a:schemeClr val="bg2"/>
                </a:solidFill>
                <a:latin typeface="Garamond" pitchFamily="18" charset="0"/>
              </a:rPr>
              <a:t>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Garamond" pitchFamily="18" charset="0"/>
              </a:rPr>
              <a:t>Pressure intensity is expressed in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dB scale </a:t>
            </a:r>
            <a:r>
              <a:rPr lang="en-US" sz="2400" dirty="0" smtClean="0">
                <a:solidFill>
                  <a:schemeClr val="bg2"/>
                </a:solidFill>
                <a:latin typeface="Garamond" pitchFamily="18" charset="0"/>
              </a:rPr>
              <a:t>in 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Garamond" pitchFamily="18" charset="0"/>
              </a:rPr>
              <a:t>Pressure (P) [Pascal(Pa)] </a:t>
            </a:r>
            <a:br>
              <a:rPr lang="en-US" sz="2400" dirty="0" smtClean="0">
                <a:solidFill>
                  <a:schemeClr val="bg2"/>
                </a:solidFill>
                <a:latin typeface="Garamond" pitchFamily="18" charset="0"/>
              </a:rPr>
            </a:br>
            <a:r>
              <a:rPr lang="en-US" sz="2400" dirty="0" smtClean="0">
                <a:solidFill>
                  <a:schemeClr val="bg2"/>
                </a:solidFill>
                <a:latin typeface="Garamond" pitchFamily="18" charset="0"/>
              </a:rPr>
              <a:t>		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(1Pa = 1 Newton/m</a:t>
            </a:r>
            <a:r>
              <a:rPr lang="en-US" sz="2000" baseline="30000" dirty="0" smtClean="0">
                <a:solidFill>
                  <a:schemeClr val="bg2"/>
                </a:solidFill>
                <a:latin typeface="Garamond" pitchFamily="18" charset="0"/>
              </a:rPr>
              <a:t>2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 ; [N] =[</a:t>
            </a:r>
            <a:r>
              <a:rPr lang="en-US" sz="2000" dirty="0" err="1" smtClean="0">
                <a:solidFill>
                  <a:schemeClr val="bg2"/>
                </a:solidFill>
                <a:latin typeface="Garamond" pitchFamily="18" charset="0"/>
              </a:rPr>
              <a:t>kg.m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/s</a:t>
            </a:r>
            <a:r>
              <a:rPr lang="en-US" sz="2000" baseline="30000" dirty="0" smtClean="0">
                <a:solidFill>
                  <a:schemeClr val="bg2"/>
                </a:solidFill>
                <a:latin typeface="Garamond" pitchFamily="18" charset="0"/>
              </a:rPr>
              <a:t>-2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])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Atmosphere: P=0.1MPa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Diagnostic US: P=1MPa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Garamond" pitchFamily="18" charset="0"/>
              </a:rPr>
              <a:t>Relative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 intensity and power are described in decibels (dB)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bg2"/>
                </a:solidFill>
                <a:latin typeface="Garamond" pitchFamily="18" charset="0"/>
              </a:rPr>
              <a:t>In diagnostic US, the incident pulse can be up to 1 million times more than the echo pulse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bg2"/>
                </a:solidFill>
                <a:latin typeface="Garamond" pitchFamily="18" charset="0"/>
              </a:rPr>
              <a:t>The log function “compresses” the large scale ratios and “expands” the small ratios in to more manageable range</a:t>
            </a:r>
          </a:p>
          <a:p>
            <a:pPr lvl="2" eaLnBrk="1" hangingPunct="1">
              <a:lnSpc>
                <a:spcPct val="90000"/>
              </a:lnSpc>
            </a:pPr>
            <a:endParaRPr lang="en-US" sz="1800" dirty="0">
              <a:solidFill>
                <a:schemeClr val="bg2"/>
              </a:solidFill>
              <a:latin typeface="Garamond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sz="1800" dirty="0" smtClean="0">
              <a:solidFill>
                <a:schemeClr val="bg2"/>
              </a:solidFill>
              <a:latin typeface="Garamond" pitchFamily="18" charset="0"/>
            </a:endParaRPr>
          </a:p>
          <a:p>
            <a:pPr lvl="2" eaLnBrk="1" hangingPunct="1">
              <a:lnSpc>
                <a:spcPct val="90000"/>
              </a:lnSpc>
            </a:pPr>
            <a:endParaRPr lang="en-US" sz="1800" dirty="0">
              <a:solidFill>
                <a:schemeClr val="bg2"/>
              </a:solidFill>
              <a:latin typeface="Garamond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bg2"/>
                </a:solidFill>
                <a:latin typeface="Garamond" pitchFamily="18" charset="0"/>
              </a:rPr>
              <a:t>A change in 10dB </a:t>
            </a:r>
            <a:r>
              <a:rPr lang="en-US" sz="1800" dirty="0" smtClean="0">
                <a:solidFill>
                  <a:schemeClr val="bg2"/>
                </a:solidFill>
                <a:latin typeface="Garamond" pitchFamily="18" charset="0"/>
                <a:sym typeface="Symbol"/>
              </a:rPr>
              <a:t> one order magnitude (10x) change in intensity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bg2"/>
                </a:solidFill>
                <a:latin typeface="Garamond" pitchFamily="18" charset="0"/>
                <a:sym typeface="Symbol"/>
              </a:rPr>
              <a:t>A change of 20dB  </a:t>
            </a:r>
            <a:r>
              <a:rPr lang="en-US" sz="1800" dirty="0">
                <a:solidFill>
                  <a:schemeClr val="bg2"/>
                </a:solidFill>
                <a:latin typeface="Garamond" pitchFamily="18" charset="0"/>
                <a:sym typeface="Symbol"/>
              </a:rPr>
              <a:t> </a:t>
            </a:r>
            <a:r>
              <a:rPr lang="en-US" sz="1800" dirty="0" smtClean="0">
                <a:solidFill>
                  <a:schemeClr val="bg2"/>
                </a:solidFill>
                <a:latin typeface="Garamond" pitchFamily="18" charset="0"/>
                <a:sym typeface="Symbol"/>
              </a:rPr>
              <a:t>two </a:t>
            </a:r>
            <a:r>
              <a:rPr lang="en-US" sz="1800" dirty="0">
                <a:solidFill>
                  <a:schemeClr val="bg2"/>
                </a:solidFill>
                <a:latin typeface="Garamond" pitchFamily="18" charset="0"/>
                <a:sym typeface="Symbol"/>
              </a:rPr>
              <a:t>order magnitude (</a:t>
            </a:r>
            <a:r>
              <a:rPr lang="en-US" sz="1800" dirty="0" smtClean="0">
                <a:solidFill>
                  <a:schemeClr val="bg2"/>
                </a:solidFill>
                <a:latin typeface="Garamond" pitchFamily="18" charset="0"/>
                <a:sym typeface="Symbol"/>
              </a:rPr>
              <a:t>100x</a:t>
            </a:r>
            <a:r>
              <a:rPr lang="en-US" sz="1800" dirty="0">
                <a:solidFill>
                  <a:schemeClr val="bg2"/>
                </a:solidFill>
                <a:latin typeface="Garamond" pitchFamily="18" charset="0"/>
                <a:sym typeface="Symbol"/>
              </a:rPr>
              <a:t>) change in </a:t>
            </a:r>
            <a:r>
              <a:rPr lang="en-US" sz="1800" dirty="0" smtClean="0">
                <a:solidFill>
                  <a:schemeClr val="bg2"/>
                </a:solidFill>
                <a:latin typeface="Garamond" pitchFamily="18" charset="0"/>
                <a:sym typeface="Symbol"/>
              </a:rPr>
              <a:t>intensity</a:t>
            </a:r>
            <a:endParaRPr lang="en-US" sz="1800" dirty="0" smtClean="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00006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0475"/>
            <a:ext cx="44926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5287" y="152400"/>
            <a:ext cx="7815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Ultrasound Imaging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3680" y="4805680"/>
            <a:ext cx="320162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0320" y="4815840"/>
            <a:ext cx="320162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32190" y="1028307"/>
            <a:ext cx="8458200" cy="50212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bg2"/>
                </a:solidFill>
                <a:latin typeface="Garamond" pitchFamily="18" charset="0"/>
              </a:rPr>
              <a:t>Characteristics of </a:t>
            </a:r>
            <a:r>
              <a:rPr lang="en-US" sz="2800" b="1" dirty="0" smtClean="0">
                <a:solidFill>
                  <a:schemeClr val="bg2"/>
                </a:solidFill>
                <a:latin typeface="Garamond" pitchFamily="18" charset="0"/>
              </a:rPr>
              <a:t>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2"/>
                </a:solidFill>
                <a:latin typeface="Garamond" pitchFamily="18" charset="0"/>
              </a:rPr>
              <a:t>Review Question</a:t>
            </a:r>
            <a:r>
              <a:rPr lang="en-US" sz="2400" dirty="0" smtClean="0">
                <a:solidFill>
                  <a:schemeClr val="bg2"/>
                </a:solidFill>
                <a:latin typeface="Garamond" pitchFamily="18" charset="0"/>
              </a:rPr>
              <a:t>: Calculate the remaining intensity of a 100mW US pulse that loses 30dB while traveling through tissue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>
                <a:solidFill>
                  <a:schemeClr val="bg2"/>
                </a:solidFill>
                <a:latin typeface="Garamond" pitchFamily="18" charset="0"/>
              </a:rPr>
              <a:t>Review Question</a:t>
            </a:r>
            <a:r>
              <a:rPr lang="en-US" sz="2200" dirty="0">
                <a:solidFill>
                  <a:schemeClr val="bg2"/>
                </a:solidFill>
                <a:latin typeface="Garamond" pitchFamily="18" charset="0"/>
              </a:rPr>
              <a:t>: </a:t>
            </a:r>
            <a:r>
              <a:rPr lang="en-US" sz="2200" dirty="0" smtClean="0">
                <a:solidFill>
                  <a:schemeClr val="bg2"/>
                </a:solidFill>
                <a:latin typeface="Garamond" pitchFamily="18" charset="0"/>
              </a:rPr>
              <a:t>Find the “half-value” thickness for ultrasound. The half-value thickness indicate the intensity is decreased by 50% </a:t>
            </a:r>
            <a:endParaRPr lang="en-US" sz="2200" dirty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200" dirty="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00006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0475"/>
            <a:ext cx="44926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5287" y="152400"/>
            <a:ext cx="7815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Ultrasound Imaging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40" y="2336434"/>
            <a:ext cx="2936240" cy="81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2303512"/>
            <a:ext cx="2936240" cy="83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4160" y="2293352"/>
            <a:ext cx="1920240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5785" y="3373696"/>
            <a:ext cx="2936240" cy="61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0640" y="5079999"/>
            <a:ext cx="3972560" cy="9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8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Impedance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338262"/>
            <a:ext cx="7896225" cy="41814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4171361" y="2961585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3444275" y="5027627"/>
            <a:ext cx="237171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0210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BB Schedule for S18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Office Hour: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Tue &amp; Fri 3-4 @ CBIS 3209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|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wangg6@rpi.edu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Kathleen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Mon 4-5 &amp; Thurs 4-5 @ JEC 7045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|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chens18@rpi.edu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Acoustic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3" y="1471903"/>
            <a:ext cx="8696954" cy="42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57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US-Tissue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990600"/>
            <a:ext cx="8693399" cy="2081752"/>
          </a:xfrm>
        </p:spPr>
        <p:txBody>
          <a:bodyPr/>
          <a:lstStyle/>
          <a:p>
            <a:pPr marL="231775" lvl="2" indent="-231775" eaLnBrk="1" hangingPunct="1">
              <a:lnSpc>
                <a:spcPct val="90000"/>
              </a:lnSpc>
              <a:buClrTx/>
            </a:pPr>
            <a:r>
              <a:rPr lang="en-US" sz="2400" b="1" dirty="0">
                <a:solidFill>
                  <a:schemeClr val="tx1"/>
                </a:solidFill>
              </a:rPr>
              <a:t>Reflection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At tissue boundary</a:t>
            </a:r>
            <a:endParaRPr lang="en-US" sz="2400" dirty="0">
              <a:solidFill>
                <a:schemeClr val="tx1"/>
              </a:solidFill>
            </a:endParaRPr>
          </a:p>
          <a:p>
            <a:pPr marL="231775" lvl="2" indent="-231775" eaLnBrk="1" hangingPunct="1">
              <a:lnSpc>
                <a:spcPct val="90000"/>
              </a:lnSpc>
              <a:buClrTx/>
            </a:pPr>
            <a:r>
              <a:rPr lang="en-US" sz="2400" b="1" dirty="0">
                <a:solidFill>
                  <a:schemeClr val="tx1"/>
                </a:solidFill>
              </a:rPr>
              <a:t>Refraction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Change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dirty="0" smtClean="0">
                <a:solidFill>
                  <a:schemeClr val="tx1"/>
                </a:solidFill>
              </a:rPr>
              <a:t>direction</a:t>
            </a:r>
          </a:p>
          <a:p>
            <a:pPr marL="231775" lvl="2" indent="-231775" eaLnBrk="1" hangingPunct="1">
              <a:lnSpc>
                <a:spcPct val="90000"/>
              </a:lnSpc>
              <a:buClrTx/>
            </a:pPr>
            <a:r>
              <a:rPr lang="en-US" sz="2400" b="1" dirty="0" smtClean="0">
                <a:solidFill>
                  <a:schemeClr val="tx1"/>
                </a:solidFill>
              </a:rPr>
              <a:t>Scattering </a:t>
            </a:r>
            <a:r>
              <a:rPr lang="en-US" sz="2400" dirty="0" smtClean="0">
                <a:solidFill>
                  <a:schemeClr val="tx1"/>
                </a:solidFill>
              </a:rPr>
              <a:t>– Energy diffusion</a:t>
            </a:r>
            <a:endParaRPr lang="en-US" sz="2400" dirty="0">
              <a:solidFill>
                <a:schemeClr val="tx1"/>
              </a:solidFill>
            </a:endParaRPr>
          </a:p>
          <a:p>
            <a:pPr marL="231775" lvl="2" indent="-231775" eaLnBrk="1" hangingPunct="1">
              <a:lnSpc>
                <a:spcPct val="90000"/>
              </a:lnSpc>
              <a:buClrTx/>
            </a:pPr>
            <a:r>
              <a:rPr lang="en-US" sz="2400" b="1" dirty="0">
                <a:solidFill>
                  <a:schemeClr val="tx1"/>
                </a:solidFill>
              </a:rPr>
              <a:t>Absorption </a:t>
            </a:r>
            <a:r>
              <a:rPr lang="en-US" sz="2400" dirty="0" smtClean="0">
                <a:solidFill>
                  <a:schemeClr val="tx1"/>
                </a:solidFill>
              </a:rPr>
              <a:t>– Energy into </a:t>
            </a:r>
            <a:r>
              <a:rPr lang="en-US" sz="2400" dirty="0">
                <a:solidFill>
                  <a:schemeClr val="tx1"/>
                </a:solidFill>
              </a:rPr>
              <a:t>heat</a:t>
            </a:r>
          </a:p>
          <a:p>
            <a:pPr marL="231775" lvl="2" indent="-231775" eaLnBrk="1" hangingPunct="1">
              <a:lnSpc>
                <a:spcPct val="90000"/>
              </a:lnSpc>
              <a:buClrTx/>
            </a:pPr>
            <a:r>
              <a:rPr lang="en-US" sz="2400" b="1" dirty="0" smtClean="0">
                <a:solidFill>
                  <a:schemeClr val="tx1"/>
                </a:solidFill>
              </a:rPr>
              <a:t>Attenuation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Intensity decay due </a:t>
            </a:r>
            <a:r>
              <a:rPr lang="en-US" sz="2400" dirty="0">
                <a:solidFill>
                  <a:schemeClr val="tx1"/>
                </a:solidFill>
              </a:rPr>
              <a:t>to absorption </a:t>
            </a:r>
            <a:r>
              <a:rPr lang="en-US" sz="2400" dirty="0" smtClean="0">
                <a:solidFill>
                  <a:schemeClr val="tx1"/>
                </a:solidFill>
              </a:rPr>
              <a:t>&amp; scattering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58" y="3322609"/>
            <a:ext cx="6086612" cy="3155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98" y="3551721"/>
            <a:ext cx="2370728" cy="19800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212" y="3189975"/>
            <a:ext cx="1953779" cy="4296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95" y="5192728"/>
            <a:ext cx="1547562" cy="4232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00351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Again, Exponential Decay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0" y="900680"/>
            <a:ext cx="7355220" cy="498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7678" y="6024298"/>
                <a:ext cx="7799602" cy="379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𝒇</m:t>
                        </m: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𝒂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𝒇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+mn-lt"/>
                    <a:ea typeface="Cambria Math"/>
                  </a:rPr>
                  <a:t> 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High-frequency  </a:t>
                </a:r>
                <a:r>
                  <a:rPr lang="en-US" sz="2000" b="1" dirty="0">
                    <a:solidFill>
                      <a:srgbClr val="FF0000"/>
                    </a:solidFill>
                    <a:latin typeface="+mn-lt"/>
                    <a:ea typeface="Cambria Math"/>
                    <a:sym typeface="Symbol"/>
                  </a:rPr>
                  <a:t> </a:t>
                </a:r>
                <a:r>
                  <a:rPr lang="en-US" sz="2000" b="1" dirty="0">
                    <a:solidFill>
                      <a:srgbClr val="FF0000"/>
                    </a:solidFill>
                    <a:latin typeface="+mn-lt"/>
                    <a:ea typeface="Cambria Math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Larger µ / Less Penetration</a:t>
                </a:r>
                <a:endParaRPr lang="en-US" sz="2000" b="1" dirty="0">
                  <a:solidFill>
                    <a:srgbClr val="FF0000"/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78" y="6024298"/>
                <a:ext cx="7799602" cy="379848"/>
              </a:xfrm>
              <a:prstGeom prst="rect">
                <a:avLst/>
              </a:prstGeom>
              <a:blipFill>
                <a:blip r:embed="rId3"/>
                <a:stretch>
                  <a:fillRect t="-14286" r="-782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59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 txBox="1">
                <a:spLocks noChangeArrowheads="1"/>
              </p:cNvSpPr>
              <p:nvPr/>
            </p:nvSpPr>
            <p:spPr>
              <a:xfrm>
                <a:off x="332190" y="1028307"/>
                <a:ext cx="8458200" cy="502129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sz="2400" b="1" dirty="0" smtClean="0">
                    <a:solidFill>
                      <a:schemeClr val="bg2"/>
                    </a:solidFill>
                    <a:latin typeface="Garamond" pitchFamily="18" charset="0"/>
                  </a:rPr>
                  <a:t>Medical ultrasound: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000" dirty="0" smtClean="0">
                    <a:solidFill>
                      <a:schemeClr val="bg2"/>
                    </a:solidFill>
                    <a:latin typeface="Garamond" pitchFamily="18" charset="0"/>
                  </a:rPr>
                  <a:t>For frequencies used in the  medical US: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Garamond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Garamond" pitchFamily="18" charset="0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Garamond" pitchFamily="18" charset="0"/>
                  </a:rPr>
                  <a:t>	</a:t>
                </a:r>
                <a:r>
                  <a:rPr lang="en-US" sz="2000" dirty="0" smtClean="0">
                    <a:solidFill>
                      <a:schemeClr val="bg2"/>
                    </a:solidFill>
                    <a:latin typeface="Garamond" pitchFamily="18" charset="0"/>
                    <a:ea typeface="Cambria Math"/>
                  </a:rPr>
                  <a:t>	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sz="2000" dirty="0" smtClean="0">
                  <a:solidFill>
                    <a:schemeClr val="bg2"/>
                  </a:solidFill>
                  <a:latin typeface="Garamond" pitchFamily="18" charset="0"/>
                  <a:ea typeface="Cambria Math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sz="1800" dirty="0">
                  <a:solidFill>
                    <a:schemeClr val="bg2"/>
                  </a:solidFill>
                  <a:latin typeface="Garamond" pitchFamily="18" charset="0"/>
                  <a:ea typeface="Cambria Math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endParaRPr lang="en-US" sz="2000" dirty="0">
                  <a:solidFill>
                    <a:schemeClr val="bg2"/>
                  </a:solidFill>
                  <a:latin typeface="Garamond" pitchFamily="18" charset="0"/>
                  <a:ea typeface="Cambria Math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sz="2000" dirty="0" smtClean="0">
                  <a:solidFill>
                    <a:schemeClr val="bg2"/>
                  </a:solidFill>
                  <a:latin typeface="Garamond" pitchFamily="18" charset="0"/>
                  <a:ea typeface="Cambria Math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sz="2000" dirty="0">
                  <a:solidFill>
                    <a:schemeClr val="bg2"/>
                  </a:solidFill>
                  <a:latin typeface="Garamond" pitchFamily="18" charset="0"/>
                  <a:ea typeface="Cambria Math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sz="2000" b="0" dirty="0" smtClean="0">
                  <a:solidFill>
                    <a:schemeClr val="bg2"/>
                  </a:solidFill>
                  <a:latin typeface="Garamond" pitchFamily="18" charset="0"/>
                  <a:ea typeface="Cambria Math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Garamond" pitchFamily="18" charset="0"/>
                    <a:ea typeface="Cambria Math"/>
                  </a:rPr>
                  <a:t>Example: Fat at 5MHz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sz="2000" b="0" dirty="0" smtClean="0">
                    <a:solidFill>
                      <a:schemeClr val="bg2"/>
                    </a:solidFill>
                    <a:latin typeface="Garamond" pitchFamily="18" charset="0"/>
                    <a:ea typeface="Cambria Math"/>
                  </a:rPr>
                  <a:t>Attenuation coefficient = 5MHz x0.63 dB/cm/MHz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Garamond" pitchFamily="18" charset="0"/>
                    <a:ea typeface="Cambria Math"/>
                  </a:rPr>
                  <a:t>	</a:t>
                </a:r>
                <a:r>
                  <a:rPr lang="en-US" sz="2000" dirty="0" smtClean="0">
                    <a:solidFill>
                      <a:schemeClr val="bg2"/>
                    </a:solidFill>
                    <a:latin typeface="Garamond" pitchFamily="18" charset="0"/>
                    <a:ea typeface="Cambria Math"/>
                  </a:rPr>
                  <a:t>		 = 3.15 dB/cm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sz="2000" b="0" dirty="0" smtClean="0">
                    <a:solidFill>
                      <a:schemeClr val="bg2"/>
                    </a:solidFill>
                    <a:latin typeface="Garamond" pitchFamily="18" charset="0"/>
                    <a:ea typeface="Cambria Math"/>
                  </a:rPr>
                  <a:t>After 4cm, attenuation = 4x3.15= 12.6 dB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Garamond" pitchFamily="18" charset="0"/>
                    <a:ea typeface="Cambria Math"/>
                  </a:rPr>
                  <a:t>Relative amplitude is 10</a:t>
                </a:r>
                <a:r>
                  <a:rPr lang="en-US" sz="2000" baseline="30000" dirty="0" smtClean="0">
                    <a:solidFill>
                      <a:schemeClr val="bg2"/>
                    </a:solidFill>
                    <a:latin typeface="Garamond" pitchFamily="18" charset="0"/>
                    <a:ea typeface="Cambria Math"/>
                  </a:rPr>
                  <a:t>(-12.6/20)</a:t>
                </a:r>
                <a:r>
                  <a:rPr lang="en-US" sz="2000" dirty="0" smtClean="0">
                    <a:solidFill>
                      <a:schemeClr val="bg2"/>
                    </a:solidFill>
                    <a:latin typeface="Garamond" pitchFamily="18" charset="0"/>
                    <a:ea typeface="Cambria Math"/>
                  </a:rPr>
                  <a:t>=0.2344</a:t>
                </a:r>
                <a:endParaRPr lang="en-US" sz="2000" b="0" dirty="0" smtClean="0">
                  <a:solidFill>
                    <a:schemeClr val="bg2"/>
                  </a:solidFill>
                  <a:latin typeface="Garamond" pitchFamily="18" charset="0"/>
                  <a:ea typeface="Cambria Math"/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sz="2000" b="0" dirty="0" smtClean="0">
                  <a:solidFill>
                    <a:schemeClr val="bg2"/>
                  </a:solidFill>
                  <a:latin typeface="Garamond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90" y="1028307"/>
                <a:ext cx="8458200" cy="5021297"/>
              </a:xfrm>
              <a:prstGeom prst="rect">
                <a:avLst/>
              </a:prstGeom>
              <a:blipFill rotWithShape="1">
                <a:blip r:embed="rId2"/>
                <a:stretch>
                  <a:fillRect l="-937" t="-1580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00006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0475"/>
            <a:ext cx="44926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5287" y="152400"/>
            <a:ext cx="7815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Ultrasound Imaging</a:t>
            </a:r>
            <a:endParaRPr lang="en-US" b="1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200516"/>
                  </p:ext>
                </p:extLst>
              </p:nvPr>
            </p:nvGraphicFramePr>
            <p:xfrm>
              <a:off x="1524000" y="2320925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Material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[dB/cm/MHz]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Liver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Cardiac muscle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1.8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200516"/>
                  </p:ext>
                </p:extLst>
              </p:nvPr>
            </p:nvGraphicFramePr>
            <p:xfrm>
              <a:off x="1524000" y="2320925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Material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Fat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Liver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Cardiac muscle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Bone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9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32190" y="1028307"/>
            <a:ext cx="8458200" cy="50212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2"/>
                </a:solidFill>
                <a:latin typeface="Garamond" pitchFamily="18" charset="0"/>
              </a:rPr>
              <a:t>Reflection coefficients – implications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No ultrasound images of brain </a:t>
            </a:r>
            <a:r>
              <a:rPr lang="en-US" sz="2000" i="1" dirty="0">
                <a:solidFill>
                  <a:schemeClr val="bg2"/>
                </a:solidFill>
                <a:latin typeface="Garamond" pitchFamily="18" charset="0"/>
              </a:rPr>
              <a:t>in vivo</a:t>
            </a: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;  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skull</a:t>
            </a:r>
            <a:b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</a:b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reflects </a:t>
            </a: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ultrasound.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Images of the heart have to be taken “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round”</a:t>
            </a:r>
            <a:b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</a:b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the </a:t>
            </a: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ribs, which are also opaque.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Finding the right “window” into the body is important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The ultrasound transducer must be “coupled” to the body using a special gel. </a:t>
            </a:r>
            <a:endParaRPr lang="en-US" sz="2000" dirty="0" smtClean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The material from which transducers are made has a very different acoustic impedance </a:t>
            </a:r>
            <a:r>
              <a:rPr lang="en-US" sz="2000" b="1" dirty="0" err="1">
                <a:solidFill>
                  <a:schemeClr val="bg2"/>
                </a:solidFill>
                <a:latin typeface="Garamond" pitchFamily="18" charset="0"/>
              </a:rPr>
              <a:t>Z</a:t>
            </a:r>
            <a:r>
              <a:rPr lang="en-US" sz="2000" b="1" baseline="-25000" dirty="0" err="1">
                <a:solidFill>
                  <a:schemeClr val="bg2"/>
                </a:solidFill>
                <a:latin typeface="Garamond" pitchFamily="18" charset="0"/>
              </a:rPr>
              <a:t>transducer</a:t>
            </a:r>
            <a:r>
              <a:rPr lang="en-US" sz="2000" baseline="-25000" dirty="0">
                <a:solidFill>
                  <a:schemeClr val="bg2"/>
                </a:solidFill>
                <a:latin typeface="Garamond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to that of the body </a:t>
            </a:r>
            <a:r>
              <a:rPr lang="en-US" sz="2000" b="1" dirty="0" err="1">
                <a:solidFill>
                  <a:schemeClr val="bg2"/>
                </a:solidFill>
                <a:latin typeface="Garamond" pitchFamily="18" charset="0"/>
              </a:rPr>
              <a:t>Z</a:t>
            </a:r>
            <a:r>
              <a:rPr lang="en-US" sz="2000" b="1" baseline="-25000" dirty="0" err="1">
                <a:solidFill>
                  <a:schemeClr val="bg2"/>
                </a:solidFill>
                <a:latin typeface="Garamond" pitchFamily="18" charset="0"/>
              </a:rPr>
              <a:t>tissue</a:t>
            </a: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 and more importantly that of air </a:t>
            </a:r>
            <a:r>
              <a:rPr lang="en-US" sz="2000" b="1" dirty="0" err="1">
                <a:solidFill>
                  <a:schemeClr val="bg2"/>
                </a:solidFill>
                <a:latin typeface="Garamond" pitchFamily="18" charset="0"/>
              </a:rPr>
              <a:t>Z</a:t>
            </a:r>
            <a:r>
              <a:rPr lang="en-US" sz="2000" b="1" baseline="-25000" dirty="0" err="1">
                <a:solidFill>
                  <a:schemeClr val="bg2"/>
                </a:solidFill>
                <a:latin typeface="Garamond" pitchFamily="18" charset="0"/>
              </a:rPr>
              <a:t>air</a:t>
            </a: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Little of the signal gets through at a transducer-tissue boundary 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/>
            </a:r>
            <a:b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</a:b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(</a:t>
            </a:r>
            <a:r>
              <a:rPr lang="en-US" sz="2000" dirty="0" err="1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sz="2000" baseline="-25000" dirty="0" err="1">
                <a:solidFill>
                  <a:schemeClr val="bg2"/>
                </a:solidFill>
                <a:latin typeface="Garamond" pitchFamily="18" charset="0"/>
              </a:rPr>
              <a:t>r</a:t>
            </a: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/p</a:t>
            </a:r>
            <a:r>
              <a:rPr lang="en-US" sz="2000" baseline="-25000" dirty="0">
                <a:solidFill>
                  <a:schemeClr val="bg2"/>
                </a:solidFill>
                <a:latin typeface="Garamond" pitchFamily="18" charset="0"/>
              </a:rPr>
              <a:t>i</a:t>
            </a: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≈-.</a:t>
            </a: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86) and virtually none at a transducer-air boundary 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/>
            </a:r>
            <a:b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</a:br>
            <a:r>
              <a:rPr lang="en-US" sz="2000" dirty="0" err="1" smtClean="0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sz="2000" baseline="-25000" dirty="0" err="1" smtClean="0">
                <a:solidFill>
                  <a:schemeClr val="bg2"/>
                </a:solidFill>
                <a:latin typeface="Garamond" pitchFamily="18" charset="0"/>
              </a:rPr>
              <a:t>t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/p</a:t>
            </a:r>
            <a:r>
              <a:rPr lang="en-US" sz="2000" baseline="-25000" dirty="0" smtClean="0">
                <a:solidFill>
                  <a:schemeClr val="bg2"/>
                </a:solidFill>
                <a:latin typeface="Garamond" pitchFamily="18" charset="0"/>
              </a:rPr>
              <a:t>i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 ≈-0.9997</a:t>
            </a: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).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solidFill>
                <a:schemeClr val="bg2"/>
              </a:solidFill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olidFill>
                <a:schemeClr val="bg2"/>
              </a:solidFill>
              <a:latin typeface="Garamond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bg2"/>
                </a:solidFill>
                <a:ea typeface="Cambria Math"/>
              </a:rPr>
              <a:t>	</a:t>
            </a:r>
            <a:endParaRPr lang="en-US" sz="1800" dirty="0" smtClean="0">
              <a:solidFill>
                <a:schemeClr val="bg2"/>
              </a:solidFill>
              <a:latin typeface="Garamond" pitchFamily="18" charset="0"/>
              <a:ea typeface="Cambria Math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>
              <a:solidFill>
                <a:schemeClr val="bg2"/>
              </a:solidFill>
              <a:latin typeface="Garamond" pitchFamily="18" charset="0"/>
              <a:ea typeface="Cambria Math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solidFill>
                <a:schemeClr val="bg2"/>
              </a:solidFill>
              <a:latin typeface="Garamond" pitchFamily="18" charset="0"/>
              <a:ea typeface="Cambria Math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>
              <a:solidFill>
                <a:schemeClr val="bg2"/>
              </a:solidFill>
              <a:latin typeface="Garamond" pitchFamily="18" charset="0"/>
              <a:ea typeface="Cambria Math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200" b="0" dirty="0" smtClean="0">
              <a:solidFill>
                <a:schemeClr val="bg2"/>
              </a:solidFill>
              <a:latin typeface="Garamond" pitchFamily="18" charset="0"/>
              <a:ea typeface="Cambria Math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00006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0475"/>
            <a:ext cx="44926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5287" y="152400"/>
            <a:ext cx="7815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Ultrasound Imaging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8"/>
          <a:stretch>
            <a:fillRect/>
          </a:stretch>
        </p:blipFill>
        <p:spPr>
          <a:xfrm>
            <a:off x="5643109" y="867227"/>
            <a:ext cx="3493398" cy="17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npl.co.uk/upload/img_400/ultra_high_intro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001" y="762000"/>
            <a:ext cx="44744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32190" y="1028307"/>
            <a:ext cx="8458200" cy="50212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bg2"/>
                </a:solidFill>
                <a:latin typeface="Garamond" pitchFamily="18" charset="0"/>
              </a:rPr>
              <a:t>Thermal </a:t>
            </a:r>
            <a:r>
              <a:rPr lang="en-US" sz="2400" b="1" dirty="0" smtClean="0">
                <a:solidFill>
                  <a:schemeClr val="bg2"/>
                </a:solidFill>
                <a:latin typeface="Garamond" pitchFamily="18" charset="0"/>
              </a:rPr>
              <a:t>Effects: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Increased collagen 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tissue</a:t>
            </a:r>
            <a:b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</a:b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extensibility</a:t>
            </a:r>
            <a:endParaRPr lang="en-US" sz="2000" dirty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Increased blood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Increased nerve 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conduction </a:t>
            </a:r>
            <a:b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</a:b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Velocity</a:t>
            </a:r>
            <a:endParaRPr lang="en-US" sz="2000" dirty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Increased pain 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Increased enzymatic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Decreased muscle 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spasm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2"/>
                </a:solidFill>
                <a:latin typeface="Garamond" pitchFamily="18" charset="0"/>
              </a:rPr>
              <a:t>Non-thermal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Increased cell 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membrane</a:t>
            </a:r>
            <a:b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</a:b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permeability</a:t>
            </a:r>
            <a:endParaRPr lang="en-US" sz="2000" dirty="0">
              <a:solidFill>
                <a:schemeClr val="bg2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Increased vascular permeability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Increased blood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Reduction of edema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Cavitation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2"/>
                </a:solidFill>
                <a:latin typeface="Garamond" pitchFamily="18" charset="0"/>
              </a:rPr>
              <a:t>Acoustical 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streaming</a:t>
            </a: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  <a:ea typeface="Cambria Math"/>
              </a:rPr>
              <a:t>	</a:t>
            </a:r>
            <a:endParaRPr lang="en-US" sz="2000" b="0" dirty="0" smtClean="0">
              <a:solidFill>
                <a:schemeClr val="bg2"/>
              </a:solidFill>
              <a:latin typeface="Garamond" pitchFamily="18" charset="0"/>
              <a:ea typeface="Cambria Math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00006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2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0475"/>
            <a:ext cx="44926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5287" y="152400"/>
            <a:ext cx="7815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Ultrasound Imaging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upload.wikimedia.org/wikipedia/en/5/5c/ATDD_Topical_Applicat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403" y="3676651"/>
            <a:ext cx="4797646" cy="27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Imaging Principle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4629" y="1429907"/>
            <a:ext cx="631474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Ultrasound Wave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Wave Equation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Acoustic Impedance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Sound-tissue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 Interaction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US Scanner</a:t>
            </a:r>
          </a:p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	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Single Unit &amp; Array</a:t>
            </a:r>
          </a:p>
          <a:p>
            <a:pPr lvl="0">
              <a:defRPr/>
            </a:pPr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	Image Resolution</a:t>
            </a:r>
          </a:p>
          <a:p>
            <a:pPr lvl="0">
              <a:defRPr/>
            </a:pPr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	Micro-bubbles</a:t>
            </a:r>
          </a:p>
        </p:txBody>
      </p:sp>
    </p:spTree>
    <p:extLst>
      <p:ext uri="{BB962C8B-B14F-4D97-AF65-F5344CB8AC3E}">
        <p14:creationId xmlns:p14="http://schemas.microsoft.com/office/powerpoint/2010/main" val="7529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 – Piezoelectric Effect</a:t>
            </a:r>
            <a:endParaRPr lang="en-US" dirty="0"/>
          </a:p>
        </p:txBody>
      </p:sp>
      <p:pic>
        <p:nvPicPr>
          <p:cNvPr id="2050" name="Picture 2" descr="Image result for piezoelectric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1" y="1129601"/>
            <a:ext cx="7476617" cy="542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8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– Static Electric Balance</a:t>
            </a:r>
            <a:endParaRPr lang="en-US" dirty="0"/>
          </a:p>
        </p:txBody>
      </p:sp>
      <p:pic>
        <p:nvPicPr>
          <p:cNvPr id="1026" name="Picture 2" descr="Image result for piezoelectric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4498"/>
            <a:ext cx="8430230" cy="50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94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Single-Crystal Transducer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893064"/>
            <a:ext cx="7464774" cy="471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46" y="4876801"/>
            <a:ext cx="7836708" cy="19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0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Imaging Principle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4629" y="1429907"/>
            <a:ext cx="631474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Ultrasound Wave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Wave Equation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Acoustic Impedance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Sound-tissue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Interaction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US Transducer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Single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Unit &amp; Array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Image Resolution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Micro-bubbles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Probes</a:t>
            </a:r>
            <a:endParaRPr lang="en-US" dirty="0"/>
          </a:p>
        </p:txBody>
      </p:sp>
      <p:pic>
        <p:nvPicPr>
          <p:cNvPr id="3074" name="Picture 2" descr="Image result for us pro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31" y="4203835"/>
            <a:ext cx="4501769" cy="25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us pro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6793865" cy="382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0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Transducer Damping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844296"/>
            <a:ext cx="6467475" cy="592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161" y="1278445"/>
            <a:ext cx="1152525" cy="6191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5270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Layer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87374"/>
            <a:ext cx="89154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27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</a:t>
            </a:r>
            <a:r>
              <a:rPr lang="en-US" dirty="0" smtClean="0"/>
              <a:t>Gel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8" y="1066800"/>
            <a:ext cx="8839882" cy="54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Transducer Array</a:t>
            </a:r>
            <a:endParaRPr lang="en-US" dirty="0"/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6624"/>
            <a:ext cx="8839200" cy="503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53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vs Penetration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458" y="990600"/>
            <a:ext cx="6619084" cy="569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2892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Geometry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223772"/>
            <a:ext cx="6324600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10" y="5435155"/>
            <a:ext cx="2400300" cy="3524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14786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Resolution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3" y="1233825"/>
            <a:ext cx="8481432" cy="48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1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Focusing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8" y="893064"/>
            <a:ext cx="6412658" cy="508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48" y="5083492"/>
            <a:ext cx="6996053" cy="145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06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Resolution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34" y="990600"/>
            <a:ext cx="6076732" cy="5690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359" y="1234059"/>
            <a:ext cx="2851175" cy="8385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0486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Imaging</a:t>
            </a:r>
            <a:endParaRPr lang="en-US" dirty="0"/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933253" y="990600"/>
            <a:ext cx="7667920" cy="35429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Measure interactions between biological soft tissues and ultra</a:t>
            </a:r>
            <a:r>
              <a:rPr lang="en-US" sz="2400" b="1" dirty="0" smtClean="0"/>
              <a:t>sound waves</a:t>
            </a: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No Ionizing Radiation</a:t>
            </a: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High Imaging Speed</a:t>
            </a: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Low System Cost</a:t>
            </a: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Limited Penetration Depth</a:t>
            </a: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Strong Artifacts</a:t>
            </a: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Pediatric Imaging, Cardiac Studies</a:t>
            </a:r>
            <a:r>
              <a:rPr lang="en-US" sz="2400" dirty="0"/>
              <a:t>, Image-guided Procedures, </a:t>
            </a:r>
            <a:r>
              <a:rPr lang="en-US" sz="2400" dirty="0" smtClean="0"/>
              <a:t>Neurological Stimulation…</a:t>
            </a:r>
            <a:endParaRPr lang="en-US" sz="2000" dirty="0" smtClean="0">
              <a:solidFill>
                <a:schemeClr val="bg2"/>
              </a:solidFill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bg2"/>
              </a:solidFill>
              <a:latin typeface="Garamond" pitchFamily="18" charset="0"/>
            </a:endParaRPr>
          </a:p>
        </p:txBody>
      </p:sp>
      <p:pic>
        <p:nvPicPr>
          <p:cNvPr id="5122" name="Picture 2" descr="Image result for ultrasound ima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48" y="1570905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ltrasound ima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8" y="4533507"/>
            <a:ext cx="4114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809" y="4518893"/>
            <a:ext cx="4340799" cy="23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82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Contrast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2190" y="1028307"/>
            <a:ext cx="8458200" cy="50212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/>
              <a:t>A</a:t>
            </a:r>
            <a:r>
              <a:rPr lang="en-US" sz="2400" b="1" dirty="0" smtClean="0"/>
              <a:t>coustic waves interact various tissues differently</a:t>
            </a:r>
            <a:endParaRPr lang="en-US" sz="2000" b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b="1" dirty="0" smtClean="0"/>
              <a:t>Hyperechoic – </a:t>
            </a:r>
            <a:r>
              <a:rPr lang="en-US" sz="1800" b="1" dirty="0" smtClean="0"/>
              <a:t>Higher </a:t>
            </a:r>
            <a:r>
              <a:rPr lang="en-US" sz="1800" b="1" dirty="0" smtClean="0"/>
              <a:t>scatter amplitude </a:t>
            </a:r>
            <a:r>
              <a:rPr lang="en-US" sz="1800" b="1" dirty="0" smtClean="0"/>
              <a:t>than average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dirty="0" smtClean="0"/>
              <a:t>Hypoechoic </a:t>
            </a:r>
            <a:r>
              <a:rPr lang="en-US" sz="1800" b="1" dirty="0" smtClean="0"/>
              <a:t>– </a:t>
            </a:r>
            <a:r>
              <a:rPr lang="en-US" sz="1800" b="1" dirty="0" smtClean="0"/>
              <a:t>Lower </a:t>
            </a:r>
            <a:r>
              <a:rPr lang="en-US" sz="1800" b="1" dirty="0" smtClean="0"/>
              <a:t>scatter amplitude </a:t>
            </a:r>
            <a:r>
              <a:rPr lang="en-US" sz="1800" b="1" dirty="0" smtClean="0"/>
              <a:t>than average</a:t>
            </a:r>
            <a:endParaRPr lang="en-US" sz="18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b="1" dirty="0" smtClean="0">
                <a:ea typeface="Cambria Math"/>
              </a:rPr>
              <a:t>	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b="1" dirty="0">
              <a:ea typeface="Cambria Math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b="1" dirty="0">
              <a:ea typeface="Cambria Math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b="1" dirty="0">
              <a:ea typeface="Cambria Math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200" b="1" dirty="0" smtClean="0">
              <a:ea typeface="Cambria Math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2" t="26518" r="7750" b="11788"/>
          <a:stretch/>
        </p:blipFill>
        <p:spPr bwMode="auto">
          <a:xfrm>
            <a:off x="332190" y="2038482"/>
            <a:ext cx="8458200" cy="47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431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Microbubble as Contrast Agent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9" y="1100328"/>
            <a:ext cx="8385581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73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Acoustically Enabled Drug Delivery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45" y="1371218"/>
            <a:ext cx="8216509" cy="47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67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US I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8055" y="5969696"/>
            <a:ext cx="6764594" cy="4050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16" charset="-128"/>
                <a:cs typeface="+mn-cs"/>
              </a:defRPr>
            </a:lvl9pPr>
          </a:lstStyle>
          <a:p>
            <a:pPr eaLnBrk="1" hangingPunct="1">
              <a:buClrTx/>
            </a:pPr>
            <a:r>
              <a:rPr lang="en-US" sz="2400" kern="0" dirty="0" smtClean="0">
                <a:solidFill>
                  <a:srgbClr val="FF0000"/>
                </a:solidFill>
              </a:rPr>
              <a:t>Due Date: Same (1 Working Week Later)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72" y="1742856"/>
            <a:ext cx="8811054" cy="33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5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Range</a:t>
            </a:r>
            <a:endParaRPr lang="en-US" dirty="0"/>
          </a:p>
        </p:txBody>
      </p:sp>
      <p:pic>
        <p:nvPicPr>
          <p:cNvPr id="4" name="Picture 4" descr="http://nupex.eu/images/nuclearapplications/Spectrum-MHz-ESA-cr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6" y="3379510"/>
            <a:ext cx="7007947" cy="34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1"/>
            <a:ext cx="9144000" cy="26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545" y="5572466"/>
            <a:ext cx="8421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 charset="0"/>
                <a:cs typeface="+mn-cs"/>
                <a:hlinkClick r:id="rId2"/>
              </a:rPr>
              <a:t>http://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+mn-cs"/>
                <a:hlinkClick r:id="rId2"/>
              </a:rPr>
              <a:t>www.explainthatstuff.com/sound.html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en-US" sz="2000" b="1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45" y="939800"/>
            <a:ext cx="8208176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(US) Wave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990600"/>
            <a:ext cx="6175833" cy="288568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40" y="3668894"/>
            <a:ext cx="5697739" cy="310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06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to Form Wave?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2133600"/>
          </a:xfrm>
        </p:spPr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Conservation </a:t>
            </a:r>
            <a:r>
              <a:rPr lang="en-US" sz="3200" dirty="0">
                <a:solidFill>
                  <a:srgbClr val="FF0000"/>
                </a:solidFill>
              </a:rPr>
              <a:t>of M</a:t>
            </a:r>
            <a:r>
              <a:rPr lang="en-US" sz="3200" dirty="0" smtClean="0">
                <a:solidFill>
                  <a:srgbClr val="FF0000"/>
                </a:solidFill>
              </a:rPr>
              <a:t>ass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9900"/>
                </a:solidFill>
              </a:rPr>
              <a:t>Relationship between Pressure &amp; Volume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Newton’s 2</a:t>
            </a:r>
            <a:r>
              <a:rPr lang="en-US" sz="3200" baseline="30000" dirty="0" smtClean="0">
                <a:solidFill>
                  <a:srgbClr val="0000FF"/>
                </a:solidFill>
              </a:rPr>
              <a:t>nd</a:t>
            </a:r>
            <a:r>
              <a:rPr lang="en-US" sz="3200" dirty="0" smtClean="0">
                <a:solidFill>
                  <a:srgbClr val="0000FF"/>
                </a:solidFill>
              </a:rPr>
              <a:t> Law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7412" name="Picture 4" descr="http://images.wisegeek.com/sound-waves-and-headphones-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8" y="3081107"/>
            <a:ext cx="4431242" cy="24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2.bp.blogspot.com/-hsG1Z-dQ2tM/ThXzMKTarfI/AAAAAAAACtU/JQPbHAyCUeQ/s1600/electromagneticWaves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99" y="3492326"/>
            <a:ext cx="5553076" cy="29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Form </a:t>
            </a:r>
            <a:r>
              <a:rPr lang="en-US" dirty="0" smtClean="0"/>
              <a:t>US Wave?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2678417" y="1644549"/>
            <a:ext cx="3093369" cy="2337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1" y="3242823"/>
            <a:ext cx="3323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(displacement)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+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0814" y="4359839"/>
            <a:ext cx="2621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V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(volume) </a:t>
            </a:r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– </a:t>
            </a:r>
          </a:p>
          <a:p>
            <a:r>
              <a:rPr lang="en-US" sz="4000" b="1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(pressure) </a:t>
            </a:r>
            <a:r>
              <a:rPr lang="en-US" sz="4000" b="1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7340" y="2509435"/>
            <a:ext cx="3429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+mn-lt"/>
              </a:rPr>
              <a:t>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(acceleration)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+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u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(velocity)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+ 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w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(displacement)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+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950646" y="3370523"/>
            <a:ext cx="716437" cy="23567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11" name="Curved Connector 10"/>
          <p:cNvCxnSpPr>
            <a:stCxn id="6" idx="2"/>
            <a:endCxn id="7" idx="1"/>
          </p:cNvCxnSpPr>
          <p:nvPr/>
        </p:nvCxnSpPr>
        <p:spPr bwMode="auto">
          <a:xfrm rot="16200000" flipH="1">
            <a:off x="2577079" y="3187824"/>
            <a:ext cx="1070850" cy="2596619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urved Connector 12"/>
          <p:cNvCxnSpPr>
            <a:stCxn id="7" idx="3"/>
            <a:endCxn id="8" idx="2"/>
          </p:cNvCxnSpPr>
          <p:nvPr/>
        </p:nvCxnSpPr>
        <p:spPr bwMode="auto">
          <a:xfrm flipV="1">
            <a:off x="7032396" y="4448427"/>
            <a:ext cx="509836" cy="57313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669158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10644</TotalTime>
  <Words>604</Words>
  <Application>Microsoft Office PowerPoint</Application>
  <PresentationFormat>On-screen Show (4:3)</PresentationFormat>
  <Paragraphs>250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ＭＳ Ｐゴシック</vt:lpstr>
      <vt:lpstr>Arial</vt:lpstr>
      <vt:lpstr>Calibri</vt:lpstr>
      <vt:lpstr>Cambria Math</vt:lpstr>
      <vt:lpstr>Garamond</vt:lpstr>
      <vt:lpstr>Symbol</vt:lpstr>
      <vt:lpstr>Times</vt:lpstr>
      <vt:lpstr>Times New Roman</vt:lpstr>
      <vt:lpstr>Default Design</vt:lpstr>
      <vt:lpstr>3_Blank Presentation</vt:lpstr>
      <vt:lpstr>Blank Presentation</vt:lpstr>
      <vt:lpstr>PowerPoint Presentation</vt:lpstr>
      <vt:lpstr>PowerPoint Presentation</vt:lpstr>
      <vt:lpstr>Ultrasound Imaging Principle</vt:lpstr>
      <vt:lpstr>Ultrasound Imaging</vt:lpstr>
      <vt:lpstr>US Range</vt:lpstr>
      <vt:lpstr>PowerPoint Presentation</vt:lpstr>
      <vt:lpstr>Ultrasound (US) Wave</vt:lpstr>
      <vt:lpstr>How to Form Wave?</vt:lpstr>
      <vt:lpstr>How to Form US Wave?</vt:lpstr>
      <vt:lpstr>How to Form US Wave?</vt:lpstr>
      <vt:lpstr>How to Form Wave?</vt:lpstr>
      <vt:lpstr>Wave Equation</vt:lpstr>
      <vt:lpstr>P &amp; S Waves</vt:lpstr>
      <vt:lpstr>P &amp; S Waves</vt:lpstr>
      <vt:lpstr>Speed of Sound</vt:lpstr>
      <vt:lpstr>Velocity, Pressure, &amp; Intensity</vt:lpstr>
      <vt:lpstr>PowerPoint Presentation</vt:lpstr>
      <vt:lpstr>PowerPoint Presentation</vt:lpstr>
      <vt:lpstr>Acoustic Impedance</vt:lpstr>
      <vt:lpstr>Tissue Acoustic Properties</vt:lpstr>
      <vt:lpstr>US-Tissue Interaction</vt:lpstr>
      <vt:lpstr>Again, Exponential Decay</vt:lpstr>
      <vt:lpstr>PowerPoint Presentation</vt:lpstr>
      <vt:lpstr>PowerPoint Presentation</vt:lpstr>
      <vt:lpstr>PowerPoint Presentation</vt:lpstr>
      <vt:lpstr>Ultrasound Imaging Principle</vt:lpstr>
      <vt:lpstr>How? – Piezoelectric Effect</vt:lpstr>
      <vt:lpstr>Why? – Static Electric Balance</vt:lpstr>
      <vt:lpstr>Single-Crystal Transducer</vt:lpstr>
      <vt:lpstr>US Probes</vt:lpstr>
      <vt:lpstr>Transducer Damping</vt:lpstr>
      <vt:lpstr>Matching Layer</vt:lpstr>
      <vt:lpstr>Ultrasound Gel </vt:lpstr>
      <vt:lpstr>US Transducer Array</vt:lpstr>
      <vt:lpstr>Resolution vs Penetration</vt:lpstr>
      <vt:lpstr>Beam Geometry</vt:lpstr>
      <vt:lpstr>Lateral Resolution</vt:lpstr>
      <vt:lpstr>US Focusing</vt:lpstr>
      <vt:lpstr>Axial Resolution</vt:lpstr>
      <vt:lpstr>Image Contrast</vt:lpstr>
      <vt:lpstr>Microbubble as Contrast Agent</vt:lpstr>
      <vt:lpstr>Acoustically Enabled Drug Delivery</vt:lpstr>
      <vt:lpstr>Homework for US I</vt:lpstr>
    </vt:vector>
  </TitlesOfParts>
  <Company>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xintes</dc:creator>
  <cp:lastModifiedBy>Wang, Ge</cp:lastModifiedBy>
  <cp:revision>1606</cp:revision>
  <cp:lastPrinted>2014-04-15T13:47:41Z</cp:lastPrinted>
  <dcterms:created xsi:type="dcterms:W3CDTF">2006-11-16T21:02:09Z</dcterms:created>
  <dcterms:modified xsi:type="dcterms:W3CDTF">2018-04-13T15:35:47Z</dcterms:modified>
</cp:coreProperties>
</file>