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sldIdLst>
    <p:sldId id="603" r:id="rId2"/>
    <p:sldId id="1861" r:id="rId3"/>
    <p:sldId id="1638" r:id="rId4"/>
    <p:sldId id="1851" r:id="rId5"/>
    <p:sldId id="1852" r:id="rId6"/>
    <p:sldId id="1822" r:id="rId7"/>
    <p:sldId id="1784" r:id="rId8"/>
    <p:sldId id="1821" r:id="rId9"/>
    <p:sldId id="1823" r:id="rId10"/>
    <p:sldId id="1824" r:id="rId11"/>
    <p:sldId id="1825" r:id="rId12"/>
    <p:sldId id="1858" r:id="rId13"/>
    <p:sldId id="1826" r:id="rId14"/>
    <p:sldId id="1786" r:id="rId15"/>
    <p:sldId id="1840" r:id="rId16"/>
    <p:sldId id="1787" r:id="rId17"/>
    <p:sldId id="1829" r:id="rId18"/>
    <p:sldId id="1831" r:id="rId19"/>
    <p:sldId id="1832" r:id="rId20"/>
    <p:sldId id="1830" r:id="rId21"/>
    <p:sldId id="1797" r:id="rId22"/>
    <p:sldId id="1828" r:id="rId23"/>
    <p:sldId id="1849" r:id="rId24"/>
    <p:sldId id="1792" r:id="rId25"/>
    <p:sldId id="1853" r:id="rId26"/>
    <p:sldId id="1850" r:id="rId27"/>
    <p:sldId id="1859" r:id="rId28"/>
    <p:sldId id="1836" r:id="rId29"/>
    <p:sldId id="1793" r:id="rId30"/>
    <p:sldId id="1837" r:id="rId31"/>
    <p:sldId id="1794" r:id="rId32"/>
    <p:sldId id="1845" r:id="rId33"/>
    <p:sldId id="1796" r:id="rId34"/>
    <p:sldId id="1838" r:id="rId35"/>
    <p:sldId id="1800" r:id="rId36"/>
    <p:sldId id="1801" r:id="rId37"/>
    <p:sldId id="1802" r:id="rId38"/>
    <p:sldId id="1860" r:id="rId39"/>
    <p:sldId id="1803" r:id="rId40"/>
    <p:sldId id="1804" r:id="rId41"/>
    <p:sldId id="1805" r:id="rId42"/>
    <p:sldId id="1806" r:id="rId43"/>
    <p:sldId id="1855" r:id="rId44"/>
    <p:sldId id="1807" r:id="rId45"/>
    <p:sldId id="1808" r:id="rId46"/>
    <p:sldId id="1854" r:id="rId47"/>
    <p:sldId id="1810" r:id="rId48"/>
    <p:sldId id="1813" r:id="rId49"/>
    <p:sldId id="1814" r:id="rId50"/>
    <p:sldId id="1812" r:id="rId51"/>
    <p:sldId id="1857" r:id="rId52"/>
    <p:sldId id="1846" r:id="rId53"/>
    <p:sldId id="1839" r:id="rId54"/>
    <p:sldId id="1847" r:id="rId55"/>
    <p:sldId id="1856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8952C3-8D71-4981-A474-217CEE3D5C71}">
          <p14:sldIdLst>
            <p14:sldId id="603"/>
            <p14:sldId id="1861"/>
            <p14:sldId id="1638"/>
            <p14:sldId id="1851"/>
            <p14:sldId id="1852"/>
            <p14:sldId id="1822"/>
            <p14:sldId id="1784"/>
            <p14:sldId id="1821"/>
            <p14:sldId id="1823"/>
            <p14:sldId id="1824"/>
            <p14:sldId id="1825"/>
            <p14:sldId id="1858"/>
            <p14:sldId id="1826"/>
            <p14:sldId id="1786"/>
            <p14:sldId id="1840"/>
            <p14:sldId id="1787"/>
            <p14:sldId id="1829"/>
            <p14:sldId id="1831"/>
            <p14:sldId id="1832"/>
            <p14:sldId id="1830"/>
            <p14:sldId id="1797"/>
            <p14:sldId id="1828"/>
            <p14:sldId id="1849"/>
            <p14:sldId id="1792"/>
            <p14:sldId id="1853"/>
            <p14:sldId id="1850"/>
            <p14:sldId id="1859"/>
            <p14:sldId id="1836"/>
            <p14:sldId id="1793"/>
            <p14:sldId id="1837"/>
            <p14:sldId id="1794"/>
            <p14:sldId id="1845"/>
            <p14:sldId id="1796"/>
            <p14:sldId id="1838"/>
            <p14:sldId id="1800"/>
            <p14:sldId id="1801"/>
            <p14:sldId id="1802"/>
            <p14:sldId id="1860"/>
            <p14:sldId id="1803"/>
            <p14:sldId id="1804"/>
            <p14:sldId id="1805"/>
            <p14:sldId id="1806"/>
            <p14:sldId id="1855"/>
            <p14:sldId id="1807"/>
            <p14:sldId id="1808"/>
            <p14:sldId id="1854"/>
            <p14:sldId id="1810"/>
            <p14:sldId id="1813"/>
            <p14:sldId id="1814"/>
            <p14:sldId id="1812"/>
            <p14:sldId id="1857"/>
            <p14:sldId id="1846"/>
            <p14:sldId id="1839"/>
            <p14:sldId id="1847"/>
            <p14:sldId id="18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  <a:srgbClr val="33CC33"/>
    <a:srgbClr val="3399FF"/>
    <a:srgbClr val="FF7C80"/>
    <a:srgbClr val="009900"/>
    <a:srgbClr val="9900FF"/>
    <a:srgbClr val="FF99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napToGrid="0">
      <p:cViewPr>
        <p:scale>
          <a:sx n="103" d="100"/>
          <a:sy n="103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 snapToGrid="0">
      <p:cViewPr varScale="1">
        <p:scale>
          <a:sx n="52" d="100"/>
          <a:sy n="52" d="100"/>
        </p:scale>
        <p:origin x="2608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KenCzerwinski/chem-312-lect-1-2013-intro-show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16: Nuclear Physics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March 23,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&amp; Differences</a:t>
            </a:r>
            <a:endParaRPr lang="en-US" dirty="0"/>
          </a:p>
        </p:txBody>
      </p:sp>
      <p:pic>
        <p:nvPicPr>
          <p:cNvPr id="8198" name="Picture 6" descr="Image result for pet 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16" y="1615407"/>
            <a:ext cx="406637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8" y="1615407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20723"/>
              </p:ext>
            </p:extLst>
          </p:nvPr>
        </p:nvGraphicFramePr>
        <p:xfrm>
          <a:off x="2802193" y="1056658"/>
          <a:ext cx="1224833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Photo Editor-foto" r:id="rId5" imgW="1733333" imgH="2790476" progId="">
                  <p:embed/>
                </p:oleObj>
              </mc:Choice>
              <mc:Fallback>
                <p:oleObj name="Photo Editor-foto" r:id="rId5" imgW="1733333" imgH="2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193" y="1056658"/>
                        <a:ext cx="1224833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76819"/>
              </p:ext>
            </p:extLst>
          </p:nvPr>
        </p:nvGraphicFramePr>
        <p:xfrm>
          <a:off x="4420315" y="1056659"/>
          <a:ext cx="1222691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Photo Editor-foto" r:id="rId7" imgW="1733333" imgH="2800741" progId="">
                  <p:embed/>
                </p:oleObj>
              </mc:Choice>
              <mc:Fallback>
                <p:oleObj name="Photo Editor-foto" r:id="rId7" imgW="1733333" imgH="28007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315" y="1056659"/>
                        <a:ext cx="1222691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6242" y="4597503"/>
            <a:ext cx="4121459" cy="2209800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dirty="0" smtClean="0">
                <a:solidFill>
                  <a:schemeClr val="tx1"/>
                </a:solidFill>
              </a:rPr>
              <a:t>Similarities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Similar Energy Levels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Straight Ray Geometries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Line Integrals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Tomographic Recons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1658" y="4584752"/>
            <a:ext cx="48023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buClrTx/>
            </a:pPr>
            <a:r>
              <a:rPr lang="en-US" kern="0" dirty="0" smtClean="0">
                <a:solidFill>
                  <a:schemeClr val="tx1"/>
                </a:solidFill>
              </a:rPr>
              <a:t>Differences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tx1"/>
                </a:solidFill>
              </a:rPr>
              <a:t>External vs Internal Sources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tx1"/>
                </a:solidFill>
              </a:rPr>
              <a:t>Anatomical vs Functional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tx1"/>
                </a:solidFill>
              </a:rPr>
              <a:t>High vs Low Flux/Resolution</a:t>
            </a:r>
          </a:p>
          <a:p>
            <a:pPr marL="342900" indent="-342900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tx1"/>
                </a:solidFill>
              </a:rPr>
              <a:t>Low vs High Sensitivity</a:t>
            </a:r>
          </a:p>
        </p:txBody>
      </p:sp>
      <p:pic>
        <p:nvPicPr>
          <p:cNvPr id="11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56" y="-45346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PET-CT</a:t>
            </a:r>
            <a:endParaRPr lang="en-US" dirty="0"/>
          </a:p>
        </p:txBody>
      </p:sp>
      <p:pic>
        <p:nvPicPr>
          <p:cNvPr id="4" name="Picture 2" descr="https://2nznub4x5d61ra4q12fyu67t-wpengine.netdna-ssl.com/wp-content/uploads/2014/06/Toshiba-PET-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70" y="3069244"/>
            <a:ext cx="6084698" cy="34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091" y="990600"/>
            <a:ext cx="8129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Major </a:t>
            </a:r>
            <a:r>
              <a:rPr lang="en-US" b="1" dirty="0" smtClean="0">
                <a:latin typeface="+mn-lt"/>
              </a:rPr>
              <a:t>Strength of Nuclear Imaging:</a:t>
            </a:r>
          </a:p>
          <a:p>
            <a:r>
              <a:rPr lang="en-US" b="1" dirty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Label Most Metabolites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Highly Sensitive Biochemically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In the Best Form of the Hybrid Scanner,</a:t>
            </a:r>
          </a:p>
          <a:p>
            <a:r>
              <a:rPr lang="en-US" b="1" dirty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Such as </a:t>
            </a:r>
            <a:r>
              <a:rPr lang="en-US" b="1" dirty="0" smtClean="0"/>
              <a:t>PET-CT &amp; PET-MRI</a:t>
            </a:r>
            <a:endParaRPr lang="en-US" b="1" dirty="0">
              <a:latin typeface="+mn-lt"/>
            </a:endParaRPr>
          </a:p>
        </p:txBody>
      </p:sp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02" y="2391855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7830" y="1383889"/>
            <a:ext cx="47083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General Perspective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Radioactivity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	Decay Mechanisms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Decay </a:t>
            </a:r>
            <a:r>
              <a:rPr lang="en-US" sz="2800" dirty="0">
                <a:solidFill>
                  <a:srgbClr val="FF0000"/>
                </a:solidFill>
              </a:rPr>
              <a:t>Modeling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Tracer Production</a:t>
            </a:r>
          </a:p>
          <a:p>
            <a:r>
              <a:rPr lang="en-US" sz="2800" b="1" dirty="0"/>
              <a:t>	</a:t>
            </a:r>
            <a:r>
              <a:rPr lang="en-US" sz="2800" dirty="0" smtClean="0"/>
              <a:t>Devices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Milking Modeling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Data Acquisition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Gamma Camera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Coincidence Detection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93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Number &amp; Mass Number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62385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tomic Number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  <a:r>
              <a:rPr lang="en-US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</a:rPr>
              <a:t>number of protons in its </a:t>
            </a:r>
            <a:r>
              <a:rPr lang="en-US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nucleus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tomic Weight (</a:t>
            </a:r>
            <a:r>
              <a:rPr lang="en-US" sz="2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≃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  <a:r>
              <a:rPr lang="en-US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most cases </a:t>
            </a:r>
            <a:r>
              <a:rPr lang="en-US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mass </a:t>
            </a:r>
            <a:r>
              <a:rPr lang="en-US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number, 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</a:rPr>
              <a:t>equal to the total number of protons and </a:t>
            </a:r>
            <a:r>
              <a:rPr lang="en-US" sz="24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neutrons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0" name="Picture 2" descr="http://media1.shmoop.com/images/chemistry/chembook_atomolion_graphik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2" y="2344308"/>
            <a:ext cx="5887418" cy="43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1.bp.blogspot.com/-wpZgoKE6dLQ/UY-qeqd_MpI/AAAAAAAABR4/nBcTqR953sQ/s1600/f1big+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169"/>
            <a:ext cx="3250531" cy="24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15" y="2264879"/>
            <a:ext cx="8271770" cy="44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8300" y="941440"/>
            <a:ext cx="8623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s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otopes of a 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Chemical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E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lement Have the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S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ame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A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tomic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N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umber but Different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M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ass Numbers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(Different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N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umbers 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of 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Neutrons)</a:t>
            </a:r>
            <a:endParaRPr lang="nl-BE" sz="2000" b="1" dirty="0">
              <a:solidFill>
                <a:srgbClr val="FF0000"/>
              </a:solidFill>
              <a:latin typeface="+mn-lt"/>
              <a:ea typeface="ＭＳ Ｐゴシック" charset="0"/>
            </a:endParaRPr>
          </a:p>
          <a:p>
            <a:pPr eaLnBrk="1" hangingPunct="1"/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	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Examples: </a:t>
            </a:r>
            <a:r>
              <a:rPr lang="nl-BE" sz="2000" b="1" baseline="30000" dirty="0">
                <a:solidFill>
                  <a:srgbClr val="FF0000"/>
                </a:solidFill>
                <a:latin typeface="+mn-lt"/>
                <a:ea typeface="ＭＳ Ｐゴシック" charset="0"/>
              </a:rPr>
              <a:t>12</a:t>
            </a:r>
            <a:r>
              <a:rPr lang="nl-BE" sz="2000" b="1" dirty="0">
                <a:solidFill>
                  <a:srgbClr val="FF0000"/>
                </a:solidFill>
                <a:latin typeface="+mn-lt"/>
                <a:ea typeface="ＭＳ Ｐゴシック" charset="0"/>
              </a:rPr>
              <a:t>Carbon and </a:t>
            </a:r>
            <a:r>
              <a:rPr lang="nl-BE" sz="2000" b="1" baseline="30000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14</a:t>
            </a:r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C</a:t>
            </a:r>
          </a:p>
          <a:p>
            <a:pPr eaLnBrk="1" hangingPunct="1"/>
            <a:r>
              <a:rPr lang="nl-BE" sz="20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Isotopes May Emit Radiation</a:t>
            </a:r>
          </a:p>
        </p:txBody>
      </p:sp>
    </p:spTree>
    <p:extLst>
      <p:ext uri="{BB962C8B-B14F-4D97-AF65-F5344CB8AC3E}">
        <p14:creationId xmlns:p14="http://schemas.microsoft.com/office/powerpoint/2010/main" val="11952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7366" y="1557386"/>
            <a:ext cx="5823283" cy="46142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Unstable </a:t>
            </a:r>
            <a:r>
              <a:rPr lang="en-US" sz="2800" b="1" dirty="0"/>
              <a:t>N</a:t>
            </a:r>
            <a:r>
              <a:rPr lang="en-US" sz="2800" b="1" dirty="0" smtClean="0"/>
              <a:t>ucleus </a:t>
            </a:r>
            <a:r>
              <a:rPr lang="en-US" sz="2800" b="1" dirty="0"/>
              <a:t>C</a:t>
            </a:r>
            <a:r>
              <a:rPr lang="en-US" sz="2800" b="1" dirty="0" smtClean="0"/>
              <a:t>hanges from a </a:t>
            </a:r>
            <a:r>
              <a:rPr lang="en-US" sz="2800" b="1" dirty="0"/>
              <a:t>H</a:t>
            </a:r>
            <a:r>
              <a:rPr lang="en-US" sz="2800" b="1" dirty="0" smtClean="0"/>
              <a:t>igher to Lower </a:t>
            </a:r>
            <a:r>
              <a:rPr lang="en-US" sz="2800" b="1" dirty="0"/>
              <a:t>E</a:t>
            </a:r>
            <a:r>
              <a:rPr lang="en-US" sz="2800" b="1" dirty="0" smtClean="0"/>
              <a:t>nergy </a:t>
            </a:r>
            <a:r>
              <a:rPr lang="en-US" sz="2800" b="1" dirty="0"/>
              <a:t>S</a:t>
            </a:r>
            <a:r>
              <a:rPr lang="en-US" sz="2800" b="1" dirty="0" smtClean="0"/>
              <a:t>tate through Gamma Ray Emission</a:t>
            </a:r>
            <a:endParaRPr 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Gamma </a:t>
            </a:r>
            <a:r>
              <a:rPr lang="en-US" sz="2800" b="1" dirty="0"/>
              <a:t>R</a:t>
            </a:r>
            <a:r>
              <a:rPr lang="en-US" sz="2800" b="1" dirty="0" smtClean="0"/>
              <a:t>ays </a:t>
            </a:r>
            <a:r>
              <a:rPr lang="en-US" sz="2800" b="1" dirty="0"/>
              <a:t>H</a:t>
            </a:r>
            <a:r>
              <a:rPr lang="en-US" sz="2800" b="1" dirty="0" smtClean="0"/>
              <a:t>ave </a:t>
            </a:r>
            <a:r>
              <a:rPr lang="en-US" sz="2800" b="1" dirty="0"/>
              <a:t>S</a:t>
            </a:r>
            <a:r>
              <a:rPr lang="en-US" sz="2800" b="1" dirty="0" smtClean="0"/>
              <a:t>imilar </a:t>
            </a:r>
            <a:r>
              <a:rPr lang="en-US" sz="2800" b="1" dirty="0"/>
              <a:t>E</a:t>
            </a:r>
            <a:r>
              <a:rPr lang="en-US" sz="2800" b="1" dirty="0" smtClean="0"/>
              <a:t>nergies as X-rays but Are </a:t>
            </a:r>
            <a:r>
              <a:rPr lang="en-US" sz="2800" b="1" dirty="0"/>
              <a:t>G</a:t>
            </a:r>
            <a:r>
              <a:rPr lang="en-US" sz="2800" b="1" dirty="0" smtClean="0"/>
              <a:t>enerated </a:t>
            </a:r>
            <a:r>
              <a:rPr lang="en-US" sz="2800" b="1" dirty="0"/>
              <a:t>D</a:t>
            </a:r>
            <a:r>
              <a:rPr lang="en-US" sz="2800" b="1" dirty="0" smtClean="0"/>
              <a:t>ifferently: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X-ray through </a:t>
            </a:r>
            <a:r>
              <a:rPr lang="en-US" sz="2800" b="1" dirty="0"/>
              <a:t>E</a:t>
            </a:r>
            <a:r>
              <a:rPr lang="en-US" sz="2800" b="1" dirty="0" smtClean="0"/>
              <a:t>lectron </a:t>
            </a:r>
            <a:r>
              <a:rPr lang="en-US" sz="2800" b="1" dirty="0"/>
              <a:t>I</a:t>
            </a:r>
            <a:r>
              <a:rPr lang="en-US" sz="2800" b="1" dirty="0" smtClean="0"/>
              <a:t>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Gamma-ray through Isometric </a:t>
            </a:r>
            <a:r>
              <a:rPr lang="en-US" sz="2800" b="1" dirty="0"/>
              <a:t>T</a:t>
            </a:r>
            <a:r>
              <a:rPr lang="en-US" sz="2800" b="1" dirty="0" smtClean="0"/>
              <a:t>ransition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615" y="882134"/>
            <a:ext cx="2878385" cy="596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Types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721" y="1142814"/>
            <a:ext cx="7830558" cy="299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6721" y="4404852"/>
            <a:ext cx="301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Alpha (</a:t>
            </a:r>
            <a:r>
              <a:rPr lang="el-GR" b="1" dirty="0" smtClean="0"/>
              <a:t>α</a:t>
            </a:r>
            <a:r>
              <a:rPr lang="en-U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Beta (</a:t>
            </a:r>
            <a:r>
              <a:rPr lang="el-GR" b="1" dirty="0" smtClean="0"/>
              <a:t>β</a:t>
            </a:r>
            <a:r>
              <a:rPr lang="en-US" b="1" dirty="0" smtClean="0"/>
              <a:t>- &amp; </a:t>
            </a:r>
            <a:r>
              <a:rPr lang="el-GR" b="1" dirty="0" smtClean="0"/>
              <a:t>β</a:t>
            </a:r>
            <a:r>
              <a:rPr lang="en-US" b="1" dirty="0"/>
              <a:t>+</a:t>
            </a:r>
            <a:r>
              <a:rPr lang="en-U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Gamma (</a:t>
            </a:r>
            <a:r>
              <a:rPr lang="en-US" b="1" dirty="0" smtClean="0">
                <a:sym typeface="Symbol" panose="05050102010706020507" pitchFamily="18" charset="2"/>
              </a:rPr>
              <a:t></a:t>
            </a:r>
            <a:r>
              <a:rPr lang="en-U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Electron Capture</a:t>
            </a:r>
          </a:p>
        </p:txBody>
      </p:sp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2660" y="4166334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64" y="1066800"/>
            <a:ext cx="8362335" cy="1617406"/>
          </a:xfrm>
        </p:spPr>
        <p:txBody>
          <a:bodyPr/>
          <a:lstStyle/>
          <a:p>
            <a:r>
              <a:rPr lang="en-US" dirty="0" smtClean="0"/>
              <a:t>Alpha-particle Decay/Nucleon Emission</a:t>
            </a:r>
            <a:endParaRPr lang="en-US" dirty="0"/>
          </a:p>
          <a:p>
            <a:r>
              <a:rPr lang="en-US" dirty="0" smtClean="0"/>
              <a:t>Heavy Damage </a:t>
            </a:r>
            <a:r>
              <a:rPr lang="en-US" dirty="0"/>
              <a:t>to </a:t>
            </a:r>
            <a:r>
              <a:rPr lang="en-US" dirty="0" smtClean="0"/>
              <a:t>Tissue</a:t>
            </a:r>
          </a:p>
          <a:p>
            <a:r>
              <a:rPr lang="en-US" dirty="0"/>
              <a:t>	</a:t>
            </a:r>
            <a:r>
              <a:rPr lang="en-US" dirty="0" smtClean="0"/>
              <a:t>Example</a:t>
            </a:r>
            <a:r>
              <a:rPr lang="en-US" dirty="0"/>
              <a:t>: 	</a:t>
            </a:r>
            <a:r>
              <a:rPr lang="el-GR" dirty="0" smtClean="0"/>
              <a:t>α</a:t>
            </a:r>
            <a:r>
              <a:rPr lang="en-US" dirty="0" smtClean="0"/>
              <a:t>-photon of 3-7 MeV</a:t>
            </a:r>
            <a:endParaRPr lang="en-US" dirty="0"/>
          </a:p>
        </p:txBody>
      </p:sp>
      <p:pic>
        <p:nvPicPr>
          <p:cNvPr id="11266" name="Picture 2" descr="http://images.tutorvista.com/cms/images/101/alpha-decay-partic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3" y="2835941"/>
            <a:ext cx="5056958" cy="37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Decay</a:t>
            </a:r>
            <a:endParaRPr lang="en-US" dirty="0"/>
          </a:p>
        </p:txBody>
      </p:sp>
      <p:pic>
        <p:nvPicPr>
          <p:cNvPr id="14338" name="Picture 2" descr="http://education.jlab.org/glossary/betadec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96" y="1458298"/>
            <a:ext cx="6422207" cy="4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Emission</a:t>
            </a:r>
            <a:endParaRPr lang="en-US" dirty="0"/>
          </a:p>
        </p:txBody>
      </p:sp>
      <p:pic>
        <p:nvPicPr>
          <p:cNvPr id="14338" name="Picture 2" descr="http://depts.washington.edu/nucmed/IRL/pet_intro/intro_src/fig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1" y="1275736"/>
            <a:ext cx="8155097" cy="45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568"/>
            <a:ext cx="8839200" cy="838200"/>
          </a:xfrm>
        </p:spPr>
        <p:txBody>
          <a:bodyPr/>
          <a:lstStyle/>
          <a:p>
            <a:r>
              <a:rPr lang="en-US" dirty="0" smtClean="0"/>
              <a:t>Gamma Decay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947126"/>
            <a:ext cx="8229600" cy="535986"/>
          </a:xfrm>
        </p:spPr>
        <p:txBody>
          <a:bodyPr/>
          <a:lstStyle/>
          <a:p>
            <a:r>
              <a:rPr lang="en-US" b="1" dirty="0" smtClean="0"/>
              <a:t>Immediate </a:t>
            </a:r>
            <a:r>
              <a:rPr lang="en-US" dirty="0"/>
              <a:t>R</a:t>
            </a:r>
            <a:r>
              <a:rPr lang="en-US" b="1" dirty="0" smtClean="0"/>
              <a:t>elease of a </a:t>
            </a:r>
            <a:r>
              <a:rPr lang="en-US" b="1" dirty="0" smtClean="0">
                <a:sym typeface="Symbol" panose="05050102010706020507" pitchFamily="18" charset="2"/>
              </a:rPr>
              <a:t></a:t>
            </a:r>
            <a:r>
              <a:rPr lang="en-US" b="1" dirty="0" smtClean="0"/>
              <a:t>-photon</a:t>
            </a:r>
            <a:endParaRPr lang="en-US" dirty="0"/>
          </a:p>
          <a:p>
            <a:endParaRPr lang="en-US" b="1" dirty="0" smtClean="0"/>
          </a:p>
        </p:txBody>
      </p:sp>
      <p:pic>
        <p:nvPicPr>
          <p:cNvPr id="13325" name="Picture 13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50" y="3204902"/>
            <a:ext cx="3350700" cy="34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7716"/>
            <a:ext cx="5408226" cy="14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4260717"/>
            <a:ext cx="5704034" cy="200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Metastable </a:t>
            </a:r>
            <a:r>
              <a:rPr lang="en-US" kern="0" dirty="0" smtClean="0"/>
              <a:t>State for</a:t>
            </a:r>
          </a:p>
          <a:p>
            <a:pPr eaLnBrk="1" hangingPunct="1"/>
            <a:r>
              <a:rPr lang="en-US" kern="0" dirty="0" smtClean="0"/>
              <a:t>Delayed Release of</a:t>
            </a:r>
          </a:p>
          <a:p>
            <a:pPr eaLnBrk="1" hangingPunct="1"/>
            <a:r>
              <a:rPr lang="en-US" kern="0" dirty="0" smtClean="0"/>
              <a:t>a </a:t>
            </a:r>
            <a:r>
              <a:rPr lang="en-US" kern="0" dirty="0" smtClean="0">
                <a:sym typeface="Symbol" panose="05050102010706020507" pitchFamily="18" charset="2"/>
              </a:rPr>
              <a:t></a:t>
            </a:r>
            <a:r>
              <a:rPr lang="en-US" kern="0" dirty="0" smtClean="0"/>
              <a:t>–photon (&amp; an Antineutrino)</a:t>
            </a:r>
          </a:p>
          <a:p>
            <a:pPr eaLnBrk="1" hangingPunct="1"/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1894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Decay: </a:t>
            </a:r>
            <a:r>
              <a:rPr lang="en-US" baseline="30000" dirty="0"/>
              <a:t>99m</a:t>
            </a:r>
            <a:r>
              <a:rPr lang="en-US" dirty="0"/>
              <a:t>Tc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42" y="1336948"/>
            <a:ext cx="8385279" cy="468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879348" y="1602059"/>
            <a:ext cx="775505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85915" y="1880840"/>
            <a:ext cx="747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13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Capture</a:t>
            </a:r>
            <a:endParaRPr lang="en-US" dirty="0"/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411265" y="1418640"/>
            <a:ext cx="5989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+mn-lt"/>
              </a:rPr>
              <a:t>C</a:t>
            </a:r>
            <a:r>
              <a:rPr lang="en-US" altLang="zh-CN" sz="3200" b="1" dirty="0" smtClean="0">
                <a:latin typeface="+mn-lt"/>
              </a:rPr>
              <a:t>hange </a:t>
            </a:r>
            <a:r>
              <a:rPr lang="en-US" altLang="zh-CN" sz="3200" b="1" dirty="0">
                <a:latin typeface="+mn-lt"/>
              </a:rPr>
              <a:t>a </a:t>
            </a:r>
            <a:r>
              <a:rPr lang="en-US" altLang="zh-CN" sz="3200" b="1" dirty="0" smtClean="0">
                <a:latin typeface="+mn-lt"/>
              </a:rPr>
              <a:t>Proton </a:t>
            </a:r>
            <a:r>
              <a:rPr lang="en-US" altLang="zh-CN" sz="3200" b="1" dirty="0">
                <a:latin typeface="+mn-lt"/>
              </a:rPr>
              <a:t>to a </a:t>
            </a:r>
            <a:r>
              <a:rPr lang="en-US" altLang="zh-CN" sz="3200" b="1" dirty="0" smtClean="0">
                <a:latin typeface="+mn-lt"/>
              </a:rPr>
              <a:t>Neutron</a:t>
            </a:r>
            <a:endParaRPr lang="en-US" altLang="zh-CN" sz="3200" b="1" dirty="0">
              <a:latin typeface="+mn-lt"/>
            </a:endParaRPr>
          </a:p>
        </p:txBody>
      </p:sp>
      <p:graphicFrame>
        <p:nvGraphicFramePr>
          <p:cNvPr id="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90741"/>
              </p:ext>
            </p:extLst>
          </p:nvPr>
        </p:nvGraphicFramePr>
        <p:xfrm>
          <a:off x="1270000" y="2057400"/>
          <a:ext cx="353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Equation" r:id="rId3" imgW="1396800" imgH="241200" progId="Equation.3">
                  <p:embed/>
                </p:oleObj>
              </mc:Choice>
              <mc:Fallback>
                <p:oleObj name="Equation" r:id="rId3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057400"/>
                        <a:ext cx="3530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1184274" y="2590800"/>
            <a:ext cx="3014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latin typeface="+mn-lt"/>
              </a:rPr>
              <a:t>Excited Nucleus</a:t>
            </a:r>
            <a:endParaRPr lang="en-US" altLang="zh-CN" b="1" dirty="0">
              <a:latin typeface="+mn-lt"/>
            </a:endParaRP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4973638" y="2163763"/>
            <a:ext cx="3628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+mn-lt"/>
              </a:rPr>
              <a:t>+ </a:t>
            </a:r>
            <a:r>
              <a:rPr lang="en-US" altLang="zh-CN" sz="2000" b="1" dirty="0" smtClean="0">
                <a:latin typeface="+mn-lt"/>
              </a:rPr>
              <a:t>X-rays </a:t>
            </a:r>
            <a:r>
              <a:rPr lang="en-US" altLang="zh-CN" sz="2000" b="1" dirty="0">
                <a:latin typeface="+mn-lt"/>
              </a:rPr>
              <a:t>or Auger </a:t>
            </a:r>
            <a:r>
              <a:rPr lang="en-US" altLang="zh-CN" sz="2000" b="1" dirty="0" smtClean="0">
                <a:latin typeface="+mn-lt"/>
              </a:rPr>
              <a:t>Electrons </a:t>
            </a:r>
            <a:endParaRPr lang="en-US" altLang="zh-CN" sz="2000" b="1" dirty="0">
              <a:latin typeface="+mn-lt"/>
            </a:endParaRPr>
          </a:p>
          <a:p>
            <a:pPr eaLnBrk="1" hangingPunct="1"/>
            <a:r>
              <a:rPr lang="en-US" altLang="zh-CN" sz="2000" b="1" dirty="0">
                <a:latin typeface="+mn-lt"/>
              </a:rPr>
              <a:t>+ </a:t>
            </a:r>
            <a:r>
              <a:rPr lang="en-US" altLang="zh-CN" sz="2000" b="1" dirty="0" smtClean="0">
                <a:latin typeface="+mn-lt"/>
              </a:rPr>
              <a:t>Inner Bremsstrahlung</a:t>
            </a:r>
            <a:endParaRPr lang="en-US" altLang="zh-CN" sz="2000" b="1" dirty="0">
              <a:latin typeface="+mn-lt"/>
            </a:endParaRPr>
          </a:p>
        </p:txBody>
      </p:sp>
      <p:graphicFrame>
        <p:nvGraphicFramePr>
          <p:cNvPr id="94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828323"/>
              </p:ext>
            </p:extLst>
          </p:nvPr>
        </p:nvGraphicFramePr>
        <p:xfrm>
          <a:off x="411265" y="3353967"/>
          <a:ext cx="83058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" name="Equation" r:id="rId5" imgW="3479760" imgH="482400" progId="Equation.DSMT4">
                  <p:embed/>
                </p:oleObj>
              </mc:Choice>
              <mc:Fallback>
                <p:oleObj name="Equation" r:id="rId5" imgW="3479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65" y="3353967"/>
                        <a:ext cx="83058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1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55" y="1232281"/>
            <a:ext cx="5819775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274563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www.slideshare.net/KenCzerwinski/chem-312-lect-1-2013-intro-show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23" y="2141627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Tracers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09" y="1251584"/>
            <a:ext cx="8128693" cy="428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6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Decay</a:t>
            </a:r>
            <a:endParaRPr lang="en-US" dirty="0"/>
          </a:p>
        </p:txBody>
      </p:sp>
      <p:pic>
        <p:nvPicPr>
          <p:cNvPr id="13314" name="Picture 2" descr="Image result for half life radioactive decay practice probl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0" y="1068659"/>
            <a:ext cx="8129780" cy="55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Details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610" y="922866"/>
            <a:ext cx="5528780" cy="554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7830" y="1383889"/>
            <a:ext cx="47083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General Perspective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Radioactivity</a:t>
            </a:r>
            <a:endParaRPr lang="en-US" sz="2800" dirty="0" smtClean="0"/>
          </a:p>
          <a:p>
            <a:r>
              <a:rPr lang="en-US" sz="2800" dirty="0" smtClean="0"/>
              <a:t>	Decay Mechanisms</a:t>
            </a:r>
          </a:p>
          <a:p>
            <a:r>
              <a:rPr lang="en-US" sz="2800" dirty="0" smtClean="0"/>
              <a:t>	Decay </a:t>
            </a:r>
            <a:r>
              <a:rPr lang="en-US" sz="2800" dirty="0"/>
              <a:t>Modeling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Tracer Production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Devices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Milking Modeling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Data Acquisition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Gamma Camera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Coincidence Detection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4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1" y="1705054"/>
            <a:ext cx="8887376" cy="3447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088566" y="2062976"/>
            <a:ext cx="27989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10275" y="2360342"/>
            <a:ext cx="775505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27" y="4278282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Reactor (1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Methods)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73479"/>
            <a:ext cx="8839200" cy="5344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781" y="3468030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Neutron Capture &amp; Nuclear Fission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7830" y="1383889"/>
            <a:ext cx="47083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General Perspective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Radioactivity</a:t>
            </a:r>
            <a:endParaRPr lang="en-US" sz="2800" dirty="0" smtClean="0"/>
          </a:p>
          <a:p>
            <a:r>
              <a:rPr lang="en-US" sz="2800" dirty="0" smtClean="0"/>
              <a:t>	Decay Mechanisms</a:t>
            </a:r>
          </a:p>
          <a:p>
            <a:r>
              <a:rPr lang="en-US" sz="2800" dirty="0" smtClean="0"/>
              <a:t>	Decay </a:t>
            </a:r>
            <a:r>
              <a:rPr lang="en-US" sz="2800" dirty="0"/>
              <a:t>Modeling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Tracer Production</a:t>
            </a:r>
          </a:p>
          <a:p>
            <a:r>
              <a:rPr lang="en-US" sz="2800" b="1" dirty="0"/>
              <a:t>	</a:t>
            </a:r>
            <a:r>
              <a:rPr lang="en-US" sz="2800" dirty="0" smtClean="0"/>
              <a:t>Devices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Milking Modeling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Data Acquisition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 smtClean="0"/>
              <a:t>Gamma Camera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Coincidence Detection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38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 (2</a:t>
            </a:r>
            <a:r>
              <a:rPr lang="en-US" baseline="30000" dirty="0" smtClean="0"/>
              <a:t>nd</a:t>
            </a:r>
            <a:r>
              <a:rPr lang="en-US" dirty="0" smtClean="0"/>
              <a:t> Method)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80" y="1335898"/>
            <a:ext cx="4720683" cy="4832195"/>
          </a:xfrm>
        </p:spPr>
        <p:txBody>
          <a:bodyPr/>
          <a:lstStyle/>
          <a:p>
            <a:r>
              <a:rPr lang="en-US" dirty="0"/>
              <a:t>In nuclear </a:t>
            </a:r>
            <a:r>
              <a:rPr lang="en-US" dirty="0" smtClean="0"/>
              <a:t>physics, </a:t>
            </a:r>
            <a:r>
              <a:rPr lang="en-US" dirty="0"/>
              <a:t>nuclear fission is either a nuclear reaction or a radioactive decay process in which the nucleus of an atom splits into </a:t>
            </a:r>
            <a:r>
              <a:rPr lang="en-US" dirty="0" smtClean="0"/>
              <a:t>lighter nuclei. </a:t>
            </a:r>
            <a:r>
              <a:rPr lang="en-US" dirty="0"/>
              <a:t>The fission process often produces free neutrons and gamma photons, and releases a </a:t>
            </a:r>
            <a:r>
              <a:rPr lang="en-US" dirty="0" smtClean="0"/>
              <a:t>huge amount </a:t>
            </a:r>
            <a:r>
              <a:rPr lang="en-US" dirty="0"/>
              <a:t>of </a:t>
            </a:r>
            <a:r>
              <a:rPr lang="en-US" dirty="0" smtClean="0"/>
              <a:t>energy.</a:t>
            </a:r>
            <a:endParaRPr lang="en-US" dirty="0"/>
          </a:p>
        </p:txBody>
      </p:sp>
      <p:pic>
        <p:nvPicPr>
          <p:cNvPr id="13314" name="Picture 2" descr="https://upload.wikimedia.org/wikipedia/commons/thumb/1/15/Nuclear_fission.svg/309px-Nuclear_fi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63" y="563640"/>
            <a:ext cx="3814259" cy="59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 (3</a:t>
            </a:r>
            <a:r>
              <a:rPr lang="en-US" baseline="30000" dirty="0" smtClean="0"/>
              <a:t>rd</a:t>
            </a:r>
            <a:r>
              <a:rPr lang="en-US" dirty="0" smtClean="0"/>
              <a:t> Method)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8767"/>
            <a:ext cx="8919980" cy="39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 Example</a:t>
            </a:r>
            <a:endParaRPr lang="en-US" dirty="0"/>
          </a:p>
        </p:txBody>
      </p:sp>
      <p:pic>
        <p:nvPicPr>
          <p:cNvPr id="4" name="Picture 2" descr="[RDS CTI cyclotron model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1" y="1066800"/>
            <a:ext cx="8052376" cy="55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(4</a:t>
            </a:r>
            <a:r>
              <a:rPr lang="en-US" baseline="30000" dirty="0" smtClean="0"/>
              <a:t>th</a:t>
            </a:r>
            <a:r>
              <a:rPr lang="en-US" dirty="0" smtClean="0"/>
              <a:t> Method)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979" y="1015442"/>
            <a:ext cx="8440753" cy="50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Two-step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4" y="1265513"/>
            <a:ext cx="8950351" cy="50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Modeling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233" y="862662"/>
            <a:ext cx="5694534" cy="59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85" y="152400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Yield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97" y="1038084"/>
            <a:ext cx="8615634" cy="475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8612" y="5843228"/>
            <a:ext cx="8441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ratio of the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two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species is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constant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–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the decay rate of the daughter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governed by the half-life of the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parent.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8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Applications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21" y="2147409"/>
            <a:ext cx="8699157" cy="364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6" y="990600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7830" y="1383889"/>
            <a:ext cx="47083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General Perspective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Radioactivity</a:t>
            </a:r>
            <a:endParaRPr lang="en-US" sz="2800" dirty="0" smtClean="0"/>
          </a:p>
          <a:p>
            <a:r>
              <a:rPr lang="en-US" sz="2800" dirty="0" smtClean="0"/>
              <a:t>	Decay Mechanisms</a:t>
            </a:r>
          </a:p>
          <a:p>
            <a:r>
              <a:rPr lang="en-US" sz="2800" dirty="0" smtClean="0"/>
              <a:t>	Decay </a:t>
            </a:r>
            <a:r>
              <a:rPr lang="en-US" sz="2800" dirty="0"/>
              <a:t>Modeling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Tracer Production</a:t>
            </a:r>
          </a:p>
          <a:p>
            <a:r>
              <a:rPr lang="en-US" sz="2800" b="1" dirty="0"/>
              <a:t>	</a:t>
            </a:r>
            <a:r>
              <a:rPr lang="en-US" sz="2800" dirty="0" smtClean="0"/>
              <a:t>Devices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Milking Modeling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Data Acquisition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Gamma Camera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Coincidence Detection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Camera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98" y="1112109"/>
            <a:ext cx="7494989" cy="54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31" y="1112109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Curie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990600"/>
            <a:ext cx="77628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101" y="990600"/>
            <a:ext cx="6055798" cy="35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3522"/>
            <a:ext cx="8808657" cy="21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6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918"/>
            <a:ext cx="9144000" cy="658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870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Polycapillary Lens of Gamma Rays?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12" y="990600"/>
            <a:ext cx="7418101" cy="5527213"/>
          </a:xfrm>
          <a:prstGeom prst="rect">
            <a:avLst/>
          </a:prstGeom>
        </p:spPr>
      </p:pic>
      <p:pic>
        <p:nvPicPr>
          <p:cNvPr id="5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46" y="2685829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93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4" name="Picture 12" descr="crystals-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4" y="990600"/>
            <a:ext cx="6987191" cy="55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06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Detection: PMT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36" y="979170"/>
            <a:ext cx="8660527" cy="38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39" y="4607892"/>
            <a:ext cx="6181260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0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Localization: Anger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097" y="1049972"/>
            <a:ext cx="8567977" cy="48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9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fig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r="28027" b="17107"/>
          <a:stretch>
            <a:fillRect/>
          </a:stretch>
        </p:blipFill>
        <p:spPr bwMode="auto">
          <a:xfrm>
            <a:off x="2191951" y="1117883"/>
            <a:ext cx="3640137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4507" y="2794860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Threshold the Signal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184" y="3428521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Localize the Signal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875" y="3919508"/>
            <a:ext cx="241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Light to Electric Signal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887" y="4337290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Gamma Photon to Light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771" y="4647720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Collimate Gamma Rays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61" y="3364242"/>
            <a:ext cx="2993484" cy="17653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24507" y="2108871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Synchronize the Signal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/>
              <a:t>Planar </a:t>
            </a:r>
            <a:r>
              <a:rPr lang="en-US" kern="0" dirty="0" smtClean="0"/>
              <a:t>Scintigraphy</a:t>
            </a:r>
            <a:endParaRPr lang="en-US" kern="0" dirty="0"/>
          </a:p>
        </p:txBody>
      </p:sp>
      <p:pic>
        <p:nvPicPr>
          <p:cNvPr id="11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2" y="990600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50" y="1223962"/>
            <a:ext cx="7505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7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439" y="1064405"/>
            <a:ext cx="6695122" cy="54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6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Spread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" y="1185862"/>
            <a:ext cx="76866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Ter-Pogossian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867" y="5386041"/>
            <a:ext cx="8777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Michel Matthew </a:t>
            </a:r>
            <a:r>
              <a:rPr lang="en-US" sz="2000" dirty="0" err="1"/>
              <a:t>Ter-Pogossian</a:t>
            </a:r>
            <a:r>
              <a:rPr lang="en-US" sz="2000" dirty="0"/>
              <a:t> (April 21, 1925 – June 19, 1996) was </a:t>
            </a:r>
            <a:r>
              <a:rPr lang="en-US" sz="2000" dirty="0" smtClean="0"/>
              <a:t>one </a:t>
            </a:r>
            <a:r>
              <a:rPr lang="en-US" sz="2000" dirty="0"/>
              <a:t>of the fathers of positron emission tomography (PET</a:t>
            </a:r>
            <a:r>
              <a:rPr lang="en-US" sz="2000" dirty="0" smtClean="0"/>
              <a:t>), </a:t>
            </a:r>
            <a:r>
              <a:rPr lang="en-US" sz="2000" dirty="0"/>
              <a:t>the first functional brain imaging technology. PET </a:t>
            </a:r>
            <a:r>
              <a:rPr lang="en-US" sz="2000" dirty="0" smtClean="0"/>
              <a:t>can evaluate the </a:t>
            </a:r>
            <a:r>
              <a:rPr lang="en-US" sz="2000" dirty="0"/>
              <a:t>brain </a:t>
            </a:r>
            <a:r>
              <a:rPr lang="en-US" sz="2000" dirty="0" smtClean="0"/>
              <a:t>during mental </a:t>
            </a:r>
            <a:r>
              <a:rPr lang="en-US" sz="2000" dirty="0"/>
              <a:t>processes versus looking at the structure </a:t>
            </a:r>
            <a:r>
              <a:rPr lang="en-US" sz="2000" dirty="0" smtClean="0"/>
              <a:t>through </a:t>
            </a:r>
            <a:r>
              <a:rPr lang="en-US" sz="2000" dirty="0"/>
              <a:t>conventional CT.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" y="966441"/>
            <a:ext cx="877724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85" y="1492546"/>
            <a:ext cx="8526029" cy="3627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4955" y="5621931"/>
                <a:ext cx="141378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55" y="5621931"/>
                <a:ext cx="1413784" cy="6939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6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FDG for Cancer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97" y="1356730"/>
            <a:ext cx="8579005" cy="4876801"/>
          </a:xfrm>
        </p:spPr>
        <p:txBody>
          <a:bodyPr/>
          <a:lstStyle/>
          <a:p>
            <a:pPr algn="just"/>
            <a:r>
              <a:rPr lang="en-US" dirty="0"/>
              <a:t>Positron emission tomography</a:t>
            </a:r>
            <a:r>
              <a:rPr lang="en-US" b="0" dirty="0"/>
              <a:t> (</a:t>
            </a:r>
            <a:r>
              <a:rPr lang="en-US" dirty="0"/>
              <a:t>PET</a:t>
            </a:r>
            <a:r>
              <a:rPr lang="en-US" b="0" dirty="0" smtClean="0"/>
              <a:t>)</a:t>
            </a:r>
            <a:r>
              <a:rPr lang="en-US" b="0" dirty="0"/>
              <a:t> is </a:t>
            </a:r>
            <a:r>
              <a:rPr lang="en-US" b="0" dirty="0" smtClean="0"/>
              <a:t>a</a:t>
            </a:r>
            <a:r>
              <a:rPr lang="en-US" b="0" dirty="0"/>
              <a:t> functional imaging technique that is used to observe metabolic processes in the body. </a:t>
            </a:r>
            <a:r>
              <a:rPr lang="en-US" b="0" dirty="0" smtClean="0"/>
              <a:t>If </a:t>
            </a:r>
            <a:r>
              <a:rPr lang="en-US" b="0" dirty="0"/>
              <a:t>the biologically active molecule chosen for PET is fludeoxyglucose (</a:t>
            </a:r>
            <a:r>
              <a:rPr lang="en-US" b="0" dirty="0" smtClean="0"/>
              <a:t>FDG, produced in </a:t>
            </a:r>
            <a:r>
              <a:rPr lang="en-US" b="0" dirty="0"/>
              <a:t>Cyclotron</a:t>
            </a:r>
            <a:r>
              <a:rPr lang="en-US" b="0" dirty="0" smtClean="0"/>
              <a:t>), </a:t>
            </a:r>
            <a:r>
              <a:rPr lang="en-US" b="0" dirty="0"/>
              <a:t>an analogue of glucose, the concentrations of tracer imaged will indicate tissue metabolic activity as it corresponds to the regional glucose uptake. Use of this tracer to explore the possibility of </a:t>
            </a:r>
            <a:r>
              <a:rPr lang="en-US" b="0" dirty="0" smtClean="0"/>
              <a:t>cancer metastasis</a:t>
            </a:r>
            <a:r>
              <a:rPr lang="en-US" b="0" dirty="0"/>
              <a:t> (i.e., spreading to other sites) is the most common type of PET scan </a:t>
            </a:r>
            <a:r>
              <a:rPr lang="en-US" b="0" dirty="0" smtClean="0"/>
              <a:t>(</a:t>
            </a:r>
            <a:r>
              <a:rPr lang="en-US" b="0" dirty="0"/>
              <a:t>90% of current scans</a:t>
            </a:r>
            <a:r>
              <a:rPr lang="en-US" b="0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78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0046" y="2833131"/>
            <a:ext cx="5328755" cy="37151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804" y="990600"/>
            <a:ext cx="7657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Pulses from PMT Go through the Coincidence Circuit to Check if the Signals are from the Same Event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Signals Go through the Energy Window to Reject Scatters</a:t>
            </a:r>
          </a:p>
        </p:txBody>
      </p:sp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33131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871019" y="6076335"/>
            <a:ext cx="2290916" cy="471964"/>
          </a:xfrm>
          <a:prstGeom prst="rect">
            <a:avLst/>
          </a:prstGeom>
          <a:solidFill>
            <a:schemeClr val="bg1"/>
          </a:solidFill>
          <a:ln w="50800">
            <a:noFill/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997" y="4368930"/>
            <a:ext cx="114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Pulse Height Analyzer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51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Coincidence: Paired Pulses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40" y="1420102"/>
            <a:ext cx="5616118" cy="4017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37" y="1756028"/>
            <a:ext cx="5776527" cy="3345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406" y="2100399"/>
            <a:ext cx="5803189" cy="2657203"/>
          </a:xfrm>
          <a:prstGeom prst="rect">
            <a:avLst/>
          </a:prstGeom>
        </p:spPr>
      </p:pic>
      <p:pic>
        <p:nvPicPr>
          <p:cNvPr id="14338" name="Picture 2" descr="http://web2.uwindsor.ca/courses/physics/high_schools/2006/Medical_Imaging/coincid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" y="1264811"/>
            <a:ext cx="8963219" cy="50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wikihost.uib.no/ift/images/c/cc/MAPD_tofprincip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3" y="571500"/>
            <a:ext cx="7505313" cy="308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Detection</a:t>
            </a:r>
            <a:endParaRPr lang="en-US" dirty="0"/>
          </a:p>
        </p:txBody>
      </p:sp>
      <p:pic>
        <p:nvPicPr>
          <p:cNvPr id="15362" name="Picture 2" descr="Image result for pet coincidence time of f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80" y="3879280"/>
            <a:ext cx="6661840" cy="28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51" y="3223735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4000" b="1" kern="0" dirty="0" smtClean="0"/>
              <a:t>BB16 Homework</a:t>
            </a:r>
            <a:endParaRPr lang="en-US" sz="40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13450" y="6333892"/>
            <a:ext cx="6764594" cy="40500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Tx/>
            </a:pPr>
            <a:r>
              <a:rPr lang="en-US" sz="2400" kern="0" dirty="0" smtClean="0">
                <a:solidFill>
                  <a:srgbClr val="FF0000"/>
                </a:solidFill>
              </a:rPr>
              <a:t>Due Date: Same (1 Working Week Later)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50" y="990600"/>
            <a:ext cx="5126657" cy="51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X-ray CT</a:t>
            </a:r>
            <a:endParaRPr lang="en-US" sz="4000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138335" y="2002050"/>
            <a:ext cx="8852651" cy="3159168"/>
            <a:chOff x="-4023518" y="350838"/>
            <a:chExt cx="17251317" cy="6156325"/>
          </a:xfrm>
        </p:grpSpPr>
        <p:sp>
          <p:nvSpPr>
            <p:cNvPr id="92" name="Arc 91"/>
            <p:cNvSpPr/>
            <p:nvPr/>
          </p:nvSpPr>
          <p:spPr bwMode="auto">
            <a:xfrm flipH="1">
              <a:off x="-2875756" y="517526"/>
              <a:ext cx="5613400" cy="5613400"/>
            </a:xfrm>
            <a:prstGeom prst="arc">
              <a:avLst>
                <a:gd name="adj1" fmla="val 19072832"/>
                <a:gd name="adj2" fmla="val 136642"/>
              </a:avLst>
            </a:prstGeom>
            <a:noFill/>
            <a:ln w="63500" cap="flat" cmpd="sng" algn="ctr">
              <a:solidFill>
                <a:srgbClr val="008080">
                  <a:alpha val="50000"/>
                </a:srgb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1439863" eaLnBrk="1" hangingPunct="1">
                <a:defRPr/>
              </a:pPr>
              <a:endParaRPr lang="en-US" sz="1100" b="1"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Can 92"/>
            <p:cNvSpPr>
              <a:spLocks noChangeArrowheads="1"/>
            </p:cNvSpPr>
            <p:nvPr/>
          </p:nvSpPr>
          <p:spPr bwMode="auto">
            <a:xfrm rot="5400000">
              <a:off x="-3548062" y="3045620"/>
              <a:ext cx="1423987" cy="850900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5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sz="1100" b="1" smtClean="0"/>
            </a:p>
          </p:txBody>
        </p:sp>
        <p:cxnSp>
          <p:nvCxnSpPr>
            <p:cNvPr id="94" name="Straight Arrow Connector 93"/>
            <p:cNvCxnSpPr>
              <a:cxnSpLocks noChangeShapeType="1"/>
            </p:cNvCxnSpPr>
            <p:nvPr/>
          </p:nvCxnSpPr>
          <p:spPr bwMode="auto">
            <a:xfrm>
              <a:off x="-2515393" y="3471863"/>
              <a:ext cx="5413375" cy="785813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Arrow Connector 94"/>
            <p:cNvCxnSpPr>
              <a:cxnSpLocks noChangeShapeType="1"/>
            </p:cNvCxnSpPr>
            <p:nvPr/>
          </p:nvCxnSpPr>
          <p:spPr bwMode="auto">
            <a:xfrm flipV="1">
              <a:off x="-2515393" y="3113088"/>
              <a:ext cx="5405437" cy="3587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Arrow Connector 95"/>
            <p:cNvCxnSpPr>
              <a:cxnSpLocks noChangeShapeType="1"/>
            </p:cNvCxnSpPr>
            <p:nvPr/>
          </p:nvCxnSpPr>
          <p:spPr bwMode="auto">
            <a:xfrm>
              <a:off x="-2515393" y="3471863"/>
              <a:ext cx="5413375" cy="39052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Arrow Connector 96"/>
            <p:cNvCxnSpPr>
              <a:cxnSpLocks noChangeShapeType="1"/>
            </p:cNvCxnSpPr>
            <p:nvPr/>
          </p:nvCxnSpPr>
          <p:spPr bwMode="auto">
            <a:xfrm>
              <a:off x="-2515394" y="3471863"/>
              <a:ext cx="5413376" cy="2846388"/>
            </a:xfrm>
            <a:prstGeom prst="straightConnector1">
              <a:avLst/>
            </a:prstGeom>
            <a:noFill/>
            <a:ln w="2540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97"/>
            <p:cNvCxnSpPr>
              <a:cxnSpLocks noChangeShapeType="1"/>
            </p:cNvCxnSpPr>
            <p:nvPr/>
          </p:nvCxnSpPr>
          <p:spPr bwMode="auto">
            <a:xfrm>
              <a:off x="-2515393" y="3471863"/>
              <a:ext cx="5416550" cy="2032000"/>
            </a:xfrm>
            <a:prstGeom prst="straightConnector1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Arrow Connector 98"/>
            <p:cNvCxnSpPr>
              <a:cxnSpLocks noChangeShapeType="1"/>
            </p:cNvCxnSpPr>
            <p:nvPr/>
          </p:nvCxnSpPr>
          <p:spPr bwMode="auto">
            <a:xfrm>
              <a:off x="-2515393" y="3471863"/>
              <a:ext cx="5413375" cy="2447925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Arrow Connector 99"/>
            <p:cNvCxnSpPr>
              <a:cxnSpLocks noChangeShapeType="1"/>
            </p:cNvCxnSpPr>
            <p:nvPr/>
          </p:nvCxnSpPr>
          <p:spPr bwMode="auto">
            <a:xfrm flipV="1">
              <a:off x="-2515393" y="625476"/>
              <a:ext cx="5405437" cy="2846387"/>
            </a:xfrm>
            <a:prstGeom prst="straightConnector1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Arrow Connector 100"/>
            <p:cNvCxnSpPr>
              <a:cxnSpLocks noChangeShapeType="1"/>
              <a:endCxn id="124" idx="1"/>
            </p:cNvCxnSpPr>
            <p:nvPr/>
          </p:nvCxnSpPr>
          <p:spPr bwMode="auto">
            <a:xfrm flipV="1">
              <a:off x="-2515393" y="1889126"/>
              <a:ext cx="5413375" cy="1582737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Arrow Connector 101"/>
            <p:cNvCxnSpPr>
              <a:cxnSpLocks noChangeShapeType="1"/>
            </p:cNvCxnSpPr>
            <p:nvPr/>
          </p:nvCxnSpPr>
          <p:spPr bwMode="auto">
            <a:xfrm flipV="1">
              <a:off x="-2515393" y="1052513"/>
              <a:ext cx="5400675" cy="2419350"/>
            </a:xfrm>
            <a:prstGeom prst="straightConnector1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Arrow Connector 102"/>
            <p:cNvCxnSpPr>
              <a:cxnSpLocks noChangeShapeType="1"/>
            </p:cNvCxnSpPr>
            <p:nvPr/>
          </p:nvCxnSpPr>
          <p:spPr bwMode="auto">
            <a:xfrm flipV="1">
              <a:off x="-2515393" y="1446213"/>
              <a:ext cx="5380037" cy="2025650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Arrow Connector 103"/>
            <p:cNvCxnSpPr>
              <a:cxnSpLocks noChangeShapeType="1"/>
            </p:cNvCxnSpPr>
            <p:nvPr/>
          </p:nvCxnSpPr>
          <p:spPr bwMode="auto">
            <a:xfrm flipV="1">
              <a:off x="-2515393" y="2320926"/>
              <a:ext cx="5400675" cy="1150937"/>
            </a:xfrm>
            <a:prstGeom prst="straightConnector1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Arrow Connector 104"/>
            <p:cNvCxnSpPr>
              <a:cxnSpLocks noChangeShapeType="1"/>
            </p:cNvCxnSpPr>
            <p:nvPr/>
          </p:nvCxnSpPr>
          <p:spPr bwMode="auto">
            <a:xfrm flipV="1">
              <a:off x="-2515393" y="2716213"/>
              <a:ext cx="5400675" cy="75565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105"/>
            <p:cNvCxnSpPr>
              <a:cxnSpLocks noChangeShapeType="1"/>
              <a:endCxn id="125" idx="1"/>
            </p:cNvCxnSpPr>
            <p:nvPr/>
          </p:nvCxnSpPr>
          <p:spPr bwMode="auto">
            <a:xfrm>
              <a:off x="-2515393" y="3471863"/>
              <a:ext cx="5413375" cy="161290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Arrow Connector 106"/>
            <p:cNvCxnSpPr>
              <a:cxnSpLocks noChangeShapeType="1"/>
            </p:cNvCxnSpPr>
            <p:nvPr/>
          </p:nvCxnSpPr>
          <p:spPr bwMode="auto">
            <a:xfrm>
              <a:off x="-2523331" y="3451226"/>
              <a:ext cx="5424488" cy="1184275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-2277268" y="1084263"/>
              <a:ext cx="4795837" cy="47958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>
                <a:solidFill>
                  <a:srgbClr val="000000"/>
                </a:solidFill>
              </a:endParaRPr>
            </a:p>
          </p:txBody>
        </p:sp>
        <p:sp>
          <p:nvSpPr>
            <p:cNvPr id="109" name="Hexagon 108"/>
            <p:cNvSpPr>
              <a:spLocks noChangeArrowheads="1"/>
            </p:cNvSpPr>
            <p:nvPr/>
          </p:nvSpPr>
          <p:spPr bwMode="auto">
            <a:xfrm>
              <a:off x="-1289843" y="2212976"/>
              <a:ext cx="2798762" cy="2482850"/>
            </a:xfrm>
            <a:prstGeom prst="hexagon">
              <a:avLst>
                <a:gd name="adj" fmla="val 25013"/>
                <a:gd name="vf" fmla="val 1154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 b="1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508794" y="1868488"/>
              <a:ext cx="854075" cy="8540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326482" y="755651"/>
              <a:ext cx="6686550" cy="2503487"/>
            </a:xfrm>
            <a:custGeom>
              <a:avLst/>
              <a:gdLst>
                <a:gd name="connsiteX0" fmla="*/ 0 w 12344400"/>
                <a:gd name="connsiteY0" fmla="*/ 4572000 h 4620127"/>
                <a:gd name="connsiteX1" fmla="*/ 1973179 w 12344400"/>
                <a:gd name="connsiteY1" fmla="*/ 4596063 h 4620127"/>
                <a:gd name="connsiteX2" fmla="*/ 3416969 w 12344400"/>
                <a:gd name="connsiteY2" fmla="*/ 4572000 h 4620127"/>
                <a:gd name="connsiteX3" fmla="*/ 4427621 w 12344400"/>
                <a:gd name="connsiteY3" fmla="*/ 4090737 h 4620127"/>
                <a:gd name="connsiteX4" fmla="*/ 5077327 w 12344400"/>
                <a:gd name="connsiteY4" fmla="*/ 3609474 h 4620127"/>
                <a:gd name="connsiteX5" fmla="*/ 5245769 w 12344400"/>
                <a:gd name="connsiteY5" fmla="*/ 0 h 4620127"/>
                <a:gd name="connsiteX6" fmla="*/ 5317958 w 12344400"/>
                <a:gd name="connsiteY6" fmla="*/ 3537285 h 4620127"/>
                <a:gd name="connsiteX7" fmla="*/ 5799221 w 12344400"/>
                <a:gd name="connsiteY7" fmla="*/ 3320716 h 4620127"/>
                <a:gd name="connsiteX8" fmla="*/ 5895474 w 12344400"/>
                <a:gd name="connsiteY8" fmla="*/ 1491916 h 4620127"/>
                <a:gd name="connsiteX9" fmla="*/ 6232358 w 12344400"/>
                <a:gd name="connsiteY9" fmla="*/ 3489158 h 4620127"/>
                <a:gd name="connsiteX10" fmla="*/ 6545179 w 12344400"/>
                <a:gd name="connsiteY10" fmla="*/ 3416969 h 4620127"/>
                <a:gd name="connsiteX11" fmla="*/ 7387390 w 12344400"/>
                <a:gd name="connsiteY11" fmla="*/ 3176337 h 4620127"/>
                <a:gd name="connsiteX12" fmla="*/ 8253664 w 12344400"/>
                <a:gd name="connsiteY12" fmla="*/ 3152274 h 4620127"/>
                <a:gd name="connsiteX13" fmla="*/ 9601200 w 12344400"/>
                <a:gd name="connsiteY13" fmla="*/ 3585411 h 4620127"/>
                <a:gd name="connsiteX14" fmla="*/ 10852485 w 12344400"/>
                <a:gd name="connsiteY14" fmla="*/ 4259179 h 4620127"/>
                <a:gd name="connsiteX15" fmla="*/ 11285621 w 12344400"/>
                <a:gd name="connsiteY15" fmla="*/ 4596063 h 4620127"/>
                <a:gd name="connsiteX16" fmla="*/ 12344400 w 12344400"/>
                <a:gd name="connsiteY16" fmla="*/ 4620127 h 4620127"/>
                <a:gd name="connsiteX0" fmla="*/ 0 w 12344400"/>
                <a:gd name="connsiteY0" fmla="*/ 4572000 h 4620127"/>
                <a:gd name="connsiteX1" fmla="*/ 1973179 w 12344400"/>
                <a:gd name="connsiteY1" fmla="*/ 4596063 h 4620127"/>
                <a:gd name="connsiteX2" fmla="*/ 3416969 w 12344400"/>
                <a:gd name="connsiteY2" fmla="*/ 4572000 h 4620127"/>
                <a:gd name="connsiteX3" fmla="*/ 4283242 w 12344400"/>
                <a:gd name="connsiteY3" fmla="*/ 4162926 h 4620127"/>
                <a:gd name="connsiteX4" fmla="*/ 5077327 w 12344400"/>
                <a:gd name="connsiteY4" fmla="*/ 3609474 h 4620127"/>
                <a:gd name="connsiteX5" fmla="*/ 5245769 w 12344400"/>
                <a:gd name="connsiteY5" fmla="*/ 0 h 4620127"/>
                <a:gd name="connsiteX6" fmla="*/ 5317958 w 12344400"/>
                <a:gd name="connsiteY6" fmla="*/ 3537285 h 4620127"/>
                <a:gd name="connsiteX7" fmla="*/ 5799221 w 12344400"/>
                <a:gd name="connsiteY7" fmla="*/ 3320716 h 4620127"/>
                <a:gd name="connsiteX8" fmla="*/ 5895474 w 12344400"/>
                <a:gd name="connsiteY8" fmla="*/ 1491916 h 4620127"/>
                <a:gd name="connsiteX9" fmla="*/ 6232358 w 12344400"/>
                <a:gd name="connsiteY9" fmla="*/ 3489158 h 4620127"/>
                <a:gd name="connsiteX10" fmla="*/ 6545179 w 12344400"/>
                <a:gd name="connsiteY10" fmla="*/ 3416969 h 4620127"/>
                <a:gd name="connsiteX11" fmla="*/ 7387390 w 12344400"/>
                <a:gd name="connsiteY11" fmla="*/ 3176337 h 4620127"/>
                <a:gd name="connsiteX12" fmla="*/ 8253664 w 12344400"/>
                <a:gd name="connsiteY12" fmla="*/ 3152274 h 4620127"/>
                <a:gd name="connsiteX13" fmla="*/ 9601200 w 12344400"/>
                <a:gd name="connsiteY13" fmla="*/ 3585411 h 4620127"/>
                <a:gd name="connsiteX14" fmla="*/ 10852485 w 12344400"/>
                <a:gd name="connsiteY14" fmla="*/ 4259179 h 4620127"/>
                <a:gd name="connsiteX15" fmla="*/ 11285621 w 12344400"/>
                <a:gd name="connsiteY15" fmla="*/ 4596063 h 4620127"/>
                <a:gd name="connsiteX16" fmla="*/ 12344400 w 12344400"/>
                <a:gd name="connsiteY16" fmla="*/ 4620127 h 4620127"/>
                <a:gd name="connsiteX0" fmla="*/ 0 w 12344400"/>
                <a:gd name="connsiteY0" fmla="*/ 4572000 h 4620127"/>
                <a:gd name="connsiteX1" fmla="*/ 1973179 w 12344400"/>
                <a:gd name="connsiteY1" fmla="*/ 4596063 h 4620127"/>
                <a:gd name="connsiteX2" fmla="*/ 3416969 w 12344400"/>
                <a:gd name="connsiteY2" fmla="*/ 4572000 h 4620127"/>
                <a:gd name="connsiteX3" fmla="*/ 4283242 w 12344400"/>
                <a:gd name="connsiteY3" fmla="*/ 4162926 h 4620127"/>
                <a:gd name="connsiteX4" fmla="*/ 5077327 w 12344400"/>
                <a:gd name="connsiteY4" fmla="*/ 3609474 h 4620127"/>
                <a:gd name="connsiteX5" fmla="*/ 5245769 w 12344400"/>
                <a:gd name="connsiteY5" fmla="*/ 0 h 4620127"/>
                <a:gd name="connsiteX6" fmla="*/ 5317958 w 12344400"/>
                <a:gd name="connsiteY6" fmla="*/ 3537285 h 4620127"/>
                <a:gd name="connsiteX7" fmla="*/ 5799221 w 12344400"/>
                <a:gd name="connsiteY7" fmla="*/ 3320716 h 4620127"/>
                <a:gd name="connsiteX8" fmla="*/ 5895474 w 12344400"/>
                <a:gd name="connsiteY8" fmla="*/ 1491916 h 4620127"/>
                <a:gd name="connsiteX9" fmla="*/ 6087979 w 12344400"/>
                <a:gd name="connsiteY9" fmla="*/ 3537284 h 4620127"/>
                <a:gd name="connsiteX10" fmla="*/ 6545179 w 12344400"/>
                <a:gd name="connsiteY10" fmla="*/ 3416969 h 4620127"/>
                <a:gd name="connsiteX11" fmla="*/ 7387390 w 12344400"/>
                <a:gd name="connsiteY11" fmla="*/ 3176337 h 4620127"/>
                <a:gd name="connsiteX12" fmla="*/ 8253664 w 12344400"/>
                <a:gd name="connsiteY12" fmla="*/ 3152274 h 4620127"/>
                <a:gd name="connsiteX13" fmla="*/ 9601200 w 12344400"/>
                <a:gd name="connsiteY13" fmla="*/ 3585411 h 4620127"/>
                <a:gd name="connsiteX14" fmla="*/ 10852485 w 12344400"/>
                <a:gd name="connsiteY14" fmla="*/ 4259179 h 4620127"/>
                <a:gd name="connsiteX15" fmla="*/ 11285621 w 12344400"/>
                <a:gd name="connsiteY15" fmla="*/ 4596063 h 4620127"/>
                <a:gd name="connsiteX16" fmla="*/ 12344400 w 12344400"/>
                <a:gd name="connsiteY16" fmla="*/ 4620127 h 46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44400" h="4620127">
                  <a:moveTo>
                    <a:pt x="0" y="4572000"/>
                  </a:moveTo>
                  <a:lnTo>
                    <a:pt x="1973179" y="4596063"/>
                  </a:lnTo>
                  <a:lnTo>
                    <a:pt x="3416969" y="4572000"/>
                  </a:lnTo>
                  <a:lnTo>
                    <a:pt x="4283242" y="4162926"/>
                  </a:lnTo>
                  <a:lnTo>
                    <a:pt x="5077327" y="3609474"/>
                  </a:lnTo>
                  <a:lnTo>
                    <a:pt x="5245769" y="0"/>
                  </a:lnTo>
                  <a:lnTo>
                    <a:pt x="5317958" y="3537285"/>
                  </a:lnTo>
                  <a:lnTo>
                    <a:pt x="5799221" y="3320716"/>
                  </a:lnTo>
                  <a:lnTo>
                    <a:pt x="5895474" y="1491916"/>
                  </a:lnTo>
                  <a:lnTo>
                    <a:pt x="6087979" y="3537284"/>
                  </a:lnTo>
                  <a:lnTo>
                    <a:pt x="6545179" y="3416969"/>
                  </a:lnTo>
                  <a:lnTo>
                    <a:pt x="7387390" y="3176337"/>
                  </a:lnTo>
                  <a:lnTo>
                    <a:pt x="8253664" y="3152274"/>
                  </a:lnTo>
                  <a:lnTo>
                    <a:pt x="9601200" y="3585411"/>
                  </a:lnTo>
                  <a:lnTo>
                    <a:pt x="10852485" y="4259179"/>
                  </a:lnTo>
                  <a:lnTo>
                    <a:pt x="11285621" y="4596063"/>
                  </a:lnTo>
                  <a:lnTo>
                    <a:pt x="12344400" y="462012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1439863" eaLnBrk="1" hangingPunct="1">
                <a:defRPr/>
              </a:pPr>
              <a:endParaRPr lang="en-US" sz="1100" b="1"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174332" y="601663"/>
              <a:ext cx="4295775" cy="265588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6350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100" b="1" smtClean="0"/>
            </a:p>
          </p:txBody>
        </p:sp>
        <p:pic>
          <p:nvPicPr>
            <p:cNvPr id="113" name="Picture 11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57" y="3927476"/>
              <a:ext cx="4283075" cy="249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9771857" y="820738"/>
              <a:ext cx="2449512" cy="2447925"/>
              <a:chOff x="6430743" y="896213"/>
              <a:chExt cx="2448564" cy="2448564"/>
            </a:xfrm>
          </p:grpSpPr>
          <p:sp>
            <p:nvSpPr>
              <p:cNvPr id="171" name="Oval 170"/>
              <p:cNvSpPr>
                <a:spLocks noChangeArrowheads="1"/>
              </p:cNvSpPr>
              <p:nvPr/>
            </p:nvSpPr>
            <p:spPr bwMode="auto">
              <a:xfrm>
                <a:off x="6430743" y="896213"/>
                <a:ext cx="2448564" cy="24485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US" sz="5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Hexagon 171"/>
              <p:cNvSpPr/>
              <p:nvPr/>
            </p:nvSpPr>
            <p:spPr bwMode="auto">
              <a:xfrm>
                <a:off x="6936959" y="1501209"/>
                <a:ext cx="1436132" cy="1238573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defTabSz="1439863" eaLnBrk="1" hangingPunct="1">
                  <a:defRPr/>
                </a:pPr>
                <a:endParaRPr lang="en-US" sz="5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7852593" y="1296367"/>
                <a:ext cx="436393" cy="43667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US" sz="5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6717969" y="1904539"/>
                <a:ext cx="436394" cy="4366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US" sz="5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7035346" y="1296367"/>
                <a:ext cx="436394" cy="43667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 sz="500" b="1"/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7035346" y="2517474"/>
                <a:ext cx="436394" cy="43667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US" sz="5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7852593" y="2517474"/>
                <a:ext cx="436393" cy="43667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US" sz="5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8138232" y="1904539"/>
                <a:ext cx="436393" cy="43667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US" sz="500" b="1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9771857" y="4059238"/>
              <a:ext cx="2449512" cy="2447925"/>
            </a:xfrm>
            <a:prstGeom prst="ellipse">
              <a:avLst/>
            </a:prstGeom>
            <a:solidFill>
              <a:srgbClr val="E86627">
                <a:alpha val="1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>
                <a:solidFill>
                  <a:srgbClr val="000000"/>
                </a:solidFill>
              </a:endParaRPr>
            </a:p>
          </p:txBody>
        </p:sp>
        <p:sp>
          <p:nvSpPr>
            <p:cNvPr id="116" name="Hexagon 115"/>
            <p:cNvSpPr>
              <a:spLocks noChangeArrowheads="1"/>
            </p:cNvSpPr>
            <p:nvPr/>
          </p:nvSpPr>
          <p:spPr bwMode="auto">
            <a:xfrm>
              <a:off x="10278269" y="4664076"/>
              <a:ext cx="1436688" cy="1238250"/>
            </a:xfrm>
            <a:prstGeom prst="hexagon">
              <a:avLst>
                <a:gd name="adj" fmla="val 24988"/>
                <a:gd name="vf" fmla="val 115470"/>
              </a:avLst>
            </a:prstGeom>
            <a:solidFill>
              <a:srgbClr val="E86627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00" b="1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1194257" y="4459288"/>
              <a:ext cx="436562" cy="436563"/>
            </a:xfrm>
            <a:prstGeom prst="ellipse">
              <a:avLst/>
            </a:prstGeom>
            <a:solidFill>
              <a:srgbClr val="E866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103644" y="5067301"/>
              <a:ext cx="436563" cy="4365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376694" y="4459288"/>
              <a:ext cx="436563" cy="436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376694" y="5680076"/>
              <a:ext cx="436563" cy="4365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194257" y="5680076"/>
              <a:ext cx="436562" cy="43656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435557" y="5067301"/>
              <a:ext cx="436562" cy="436562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500" b="1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394869" y="3581401"/>
              <a:ext cx="5765800" cy="2871787"/>
            </a:xfrm>
            <a:custGeom>
              <a:avLst/>
              <a:gdLst>
                <a:gd name="T0" fmla="*/ 12406 w 10643057"/>
                <a:gd name="T1" fmla="*/ 5646 h 5300612"/>
                <a:gd name="T2" fmla="*/ 12553 w 10643057"/>
                <a:gd name="T3" fmla="*/ 0 h 5300612"/>
                <a:gd name="T4" fmla="*/ 1004 w 10643057"/>
                <a:gd name="T5" fmla="*/ 61 h 5300612"/>
                <a:gd name="T6" fmla="*/ -1 w 10643057"/>
                <a:gd name="T7" fmla="*/ 6226 h 5300612"/>
                <a:gd name="T8" fmla="*/ 1703 w 10643057"/>
                <a:gd name="T9" fmla="*/ 6198 h 5300612"/>
                <a:gd name="T10" fmla="*/ 2724 w 10643057"/>
                <a:gd name="T11" fmla="*/ 5715 h 5300612"/>
                <a:gd name="T12" fmla="*/ 3661 w 10643057"/>
                <a:gd name="T13" fmla="*/ 5062 h 5300612"/>
                <a:gd name="T14" fmla="*/ 3859 w 10643057"/>
                <a:gd name="T15" fmla="*/ 803 h 5300612"/>
                <a:gd name="T16" fmla="*/ 3945 w 10643057"/>
                <a:gd name="T17" fmla="*/ 4977 h 5300612"/>
                <a:gd name="T18" fmla="*/ 4512 w 10643057"/>
                <a:gd name="T19" fmla="*/ 4722 h 5300612"/>
                <a:gd name="T20" fmla="*/ 4626 w 10643057"/>
                <a:gd name="T21" fmla="*/ 2563 h 5300612"/>
                <a:gd name="T22" fmla="*/ 4853 w 10643057"/>
                <a:gd name="T23" fmla="*/ 4977 h 5300612"/>
                <a:gd name="T24" fmla="*/ 5392 w 10643057"/>
                <a:gd name="T25" fmla="*/ 4835 h 5300612"/>
                <a:gd name="T26" fmla="*/ 6386 w 10643057"/>
                <a:gd name="T27" fmla="*/ 4551 h 5300612"/>
                <a:gd name="T28" fmla="*/ 7407 w 10643057"/>
                <a:gd name="T29" fmla="*/ 4523 h 5300612"/>
                <a:gd name="T30" fmla="*/ 8997 w 10643057"/>
                <a:gd name="T31" fmla="*/ 5034 h 5300612"/>
                <a:gd name="T32" fmla="*/ 10472 w 10643057"/>
                <a:gd name="T33" fmla="*/ 5829 h 5300612"/>
                <a:gd name="T34" fmla="*/ 10983 w 10643057"/>
                <a:gd name="T35" fmla="*/ 6226 h 5300612"/>
                <a:gd name="T36" fmla="*/ 12232 w 10643057"/>
                <a:gd name="T37" fmla="*/ 6254 h 5300612"/>
                <a:gd name="T38" fmla="*/ 12406 w 10643057"/>
                <a:gd name="T39" fmla="*/ 5646 h 5300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643057" h="5300612">
                  <a:moveTo>
                    <a:pt x="10518931" y="4784877"/>
                  </a:moveTo>
                  <a:lnTo>
                    <a:pt x="10643057" y="0"/>
                  </a:lnTo>
                  <a:lnTo>
                    <a:pt x="851946" y="51955"/>
                  </a:lnTo>
                  <a:lnTo>
                    <a:pt x="-1" y="5276548"/>
                  </a:lnTo>
                  <a:lnTo>
                    <a:pt x="1443789" y="5252485"/>
                  </a:lnTo>
                  <a:lnTo>
                    <a:pt x="2310062" y="4843411"/>
                  </a:lnTo>
                  <a:lnTo>
                    <a:pt x="3104147" y="4289959"/>
                  </a:lnTo>
                  <a:lnTo>
                    <a:pt x="3272589" y="680485"/>
                  </a:lnTo>
                  <a:lnTo>
                    <a:pt x="3344778" y="4217770"/>
                  </a:lnTo>
                  <a:lnTo>
                    <a:pt x="3826041" y="4001201"/>
                  </a:lnTo>
                  <a:lnTo>
                    <a:pt x="3922294" y="2172401"/>
                  </a:lnTo>
                  <a:lnTo>
                    <a:pt x="4114799" y="4217769"/>
                  </a:lnTo>
                  <a:lnTo>
                    <a:pt x="4571999" y="4097454"/>
                  </a:lnTo>
                  <a:lnTo>
                    <a:pt x="5414210" y="3856822"/>
                  </a:lnTo>
                  <a:lnTo>
                    <a:pt x="6280484" y="3832759"/>
                  </a:lnTo>
                  <a:lnTo>
                    <a:pt x="7628020" y="4265896"/>
                  </a:lnTo>
                  <a:lnTo>
                    <a:pt x="8879305" y="4939664"/>
                  </a:lnTo>
                  <a:lnTo>
                    <a:pt x="9312441" y="5276548"/>
                  </a:lnTo>
                  <a:lnTo>
                    <a:pt x="10371220" y="5300612"/>
                  </a:lnTo>
                  <a:lnTo>
                    <a:pt x="10518931" y="47848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en-US" sz="1100" b="1"/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897982" y="517526"/>
              <a:ext cx="457200" cy="27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1439863" eaLnBrk="1" hangingPunct="1">
                <a:defRPr/>
              </a:pPr>
              <a:endParaRPr lang="en-US" sz="1100" b="1">
                <a:latin typeface="Arial" charset="0"/>
                <a:ea typeface="ＭＳ Ｐゴシック" charset="0"/>
              </a:endParaRPr>
            </a:p>
          </p:txBody>
        </p:sp>
        <p:pic>
          <p:nvPicPr>
            <p:cNvPr id="125" name="Picture 124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982" y="3713163"/>
              <a:ext cx="457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-1715293" y="3060701"/>
              <a:ext cx="855662" cy="8556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/>
            </a:p>
          </p:txBody>
        </p:sp>
        <p:sp>
          <p:nvSpPr>
            <p:cNvPr id="127" name="TextBox 26"/>
            <p:cNvSpPr txBox="1">
              <a:spLocks noChangeArrowheads="1"/>
            </p:cNvSpPr>
            <p:nvPr/>
          </p:nvSpPr>
          <p:spPr bwMode="auto">
            <a:xfrm>
              <a:off x="508796" y="2146302"/>
              <a:ext cx="854074" cy="38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700" b="1"/>
                <a:t>Water</a:t>
              </a: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-1094581" y="1868488"/>
              <a:ext cx="855663" cy="8540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-1094581" y="4259263"/>
              <a:ext cx="855663" cy="8556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508794" y="4259263"/>
              <a:ext cx="854075" cy="8556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67594" y="3060701"/>
              <a:ext cx="854075" cy="8556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endParaRPr lang="en-US" altLang="en-US" sz="700" b="1"/>
            </a:p>
          </p:txBody>
        </p:sp>
        <p:sp>
          <p:nvSpPr>
            <p:cNvPr id="132" name="TextBox 29"/>
            <p:cNvSpPr txBox="1">
              <a:spLocks noChangeArrowheads="1"/>
            </p:cNvSpPr>
            <p:nvPr/>
          </p:nvSpPr>
          <p:spPr bwMode="auto">
            <a:xfrm>
              <a:off x="-1094580" y="2146302"/>
              <a:ext cx="855664" cy="38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700" b="1"/>
                <a:t>Air</a:t>
              </a:r>
            </a:p>
          </p:txBody>
        </p:sp>
        <p:sp>
          <p:nvSpPr>
            <p:cNvPr id="133" name="TextBox 27"/>
            <p:cNvSpPr txBox="1">
              <a:spLocks noChangeArrowheads="1"/>
            </p:cNvSpPr>
            <p:nvPr/>
          </p:nvSpPr>
          <p:spPr bwMode="auto">
            <a:xfrm>
              <a:off x="1089820" y="3221039"/>
              <a:ext cx="854074" cy="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700" b="1"/>
                <a:t>Fat</a:t>
              </a:r>
            </a:p>
            <a:p>
              <a:pPr algn="ctr" eaLnBrk="1" hangingPunct="1"/>
              <a:r>
                <a:rPr lang="en-US" altLang="en-US" sz="700" b="1"/>
                <a:t>50%</a:t>
              </a:r>
            </a:p>
          </p:txBody>
        </p:sp>
        <p:sp>
          <p:nvSpPr>
            <p:cNvPr id="134" name="TextBox 28"/>
            <p:cNvSpPr txBox="1">
              <a:spLocks noChangeArrowheads="1"/>
            </p:cNvSpPr>
            <p:nvPr/>
          </p:nvSpPr>
          <p:spPr bwMode="auto">
            <a:xfrm>
              <a:off x="243451" y="4400551"/>
              <a:ext cx="1354137" cy="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700" b="1" dirty="0"/>
                <a:t>Calcium  </a:t>
              </a:r>
              <a:r>
                <a:rPr lang="en-US" altLang="en-US" sz="700" b="1" dirty="0" smtClean="0"/>
                <a:t>150mg/ml</a:t>
              </a:r>
              <a:endParaRPr lang="en-US" altLang="en-US" sz="700" b="1" dirty="0"/>
            </a:p>
          </p:txBody>
        </p:sp>
        <p:sp>
          <p:nvSpPr>
            <p:cNvPr id="135" name="TextBox 31"/>
            <p:cNvSpPr txBox="1">
              <a:spLocks noChangeArrowheads="1"/>
            </p:cNvSpPr>
            <p:nvPr/>
          </p:nvSpPr>
          <p:spPr bwMode="auto">
            <a:xfrm>
              <a:off x="-1248706" y="4379912"/>
              <a:ext cx="1160368" cy="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700" b="1" dirty="0"/>
                <a:t>Iodine</a:t>
              </a:r>
            </a:p>
            <a:p>
              <a:pPr algn="ctr" eaLnBrk="1" hangingPunct="1"/>
              <a:r>
                <a:rPr lang="en-US" altLang="en-US" sz="700" b="1" dirty="0" smtClean="0"/>
                <a:t>20mg/ml</a:t>
              </a:r>
              <a:endParaRPr lang="en-US" altLang="en-US" sz="700" b="1" dirty="0"/>
            </a:p>
          </p:txBody>
        </p:sp>
        <p:sp>
          <p:nvSpPr>
            <p:cNvPr id="136" name="TextBox 30"/>
            <p:cNvSpPr txBox="1">
              <a:spLocks noChangeArrowheads="1"/>
            </p:cNvSpPr>
            <p:nvPr/>
          </p:nvSpPr>
          <p:spPr bwMode="auto">
            <a:xfrm>
              <a:off x="-1927173" y="3190877"/>
              <a:ext cx="1227010" cy="5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700" b="1" dirty="0"/>
                <a:t>Gold</a:t>
              </a:r>
            </a:p>
            <a:p>
              <a:pPr algn="ctr" eaLnBrk="1" hangingPunct="1"/>
              <a:r>
                <a:rPr lang="en-US" altLang="en-US" sz="700" b="1" dirty="0"/>
                <a:t> </a:t>
              </a:r>
              <a:r>
                <a:rPr lang="en-US" altLang="en-US" sz="700" b="1" dirty="0" smtClean="0"/>
                <a:t>10mg/ml</a:t>
              </a:r>
              <a:endParaRPr lang="en-US" altLang="en-US" sz="700" b="1" dirty="0"/>
            </a:p>
          </p:txBody>
        </p:sp>
        <p:sp>
          <p:nvSpPr>
            <p:cNvPr id="137" name="TextBox 31"/>
            <p:cNvSpPr txBox="1">
              <a:spLocks noChangeArrowheads="1"/>
            </p:cNvSpPr>
            <p:nvPr/>
          </p:nvSpPr>
          <p:spPr bwMode="auto">
            <a:xfrm>
              <a:off x="-4023518" y="4197352"/>
              <a:ext cx="1811339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X-ray Tube</a:t>
              </a:r>
            </a:p>
          </p:txBody>
        </p:sp>
        <p:sp>
          <p:nvSpPr>
            <p:cNvPr id="138" name="TextBox 31"/>
            <p:cNvSpPr txBox="1">
              <a:spLocks noChangeArrowheads="1"/>
            </p:cNvSpPr>
            <p:nvPr/>
          </p:nvSpPr>
          <p:spPr bwMode="auto">
            <a:xfrm>
              <a:off x="-4006056" y="973137"/>
              <a:ext cx="3676649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Rotation</a:t>
              </a:r>
            </a:p>
          </p:txBody>
        </p:sp>
        <p:sp>
          <p:nvSpPr>
            <p:cNvPr id="139" name="TextBox 31"/>
            <p:cNvSpPr txBox="1">
              <a:spLocks noChangeArrowheads="1"/>
            </p:cNvSpPr>
            <p:nvPr/>
          </p:nvSpPr>
          <p:spPr bwMode="auto">
            <a:xfrm rot="16200000">
              <a:off x="2403475" y="1466903"/>
              <a:ext cx="2681289" cy="83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Photon-integrating</a:t>
              </a:r>
            </a:p>
            <a:p>
              <a:pPr algn="ctr" eaLnBrk="1" hangingPunct="1"/>
              <a:r>
                <a:rPr lang="en-US" altLang="en-US" sz="1050" b="1"/>
                <a:t>Detector</a:t>
              </a:r>
            </a:p>
          </p:txBody>
        </p:sp>
        <p:sp>
          <p:nvSpPr>
            <p:cNvPr id="140" name="TextBox 31"/>
            <p:cNvSpPr txBox="1">
              <a:spLocks noChangeArrowheads="1"/>
            </p:cNvSpPr>
            <p:nvPr/>
          </p:nvSpPr>
          <p:spPr bwMode="auto">
            <a:xfrm rot="16200000">
              <a:off x="2404271" y="4661747"/>
              <a:ext cx="2679702" cy="83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Photon-counting</a:t>
              </a:r>
            </a:p>
            <a:p>
              <a:pPr algn="ctr" eaLnBrk="1" hangingPunct="1"/>
              <a:r>
                <a:rPr lang="en-US" altLang="en-US" sz="1050" b="1"/>
                <a:t>Detector</a:t>
              </a:r>
            </a:p>
          </p:txBody>
        </p:sp>
        <p:sp>
          <p:nvSpPr>
            <p:cNvPr id="141" name="TextBox 31"/>
            <p:cNvSpPr txBox="1">
              <a:spLocks noChangeArrowheads="1"/>
            </p:cNvSpPr>
            <p:nvPr/>
          </p:nvSpPr>
          <p:spPr bwMode="auto">
            <a:xfrm>
              <a:off x="5582444" y="603251"/>
              <a:ext cx="2760663" cy="143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Averaged</a:t>
              </a:r>
            </a:p>
            <a:p>
              <a:pPr algn="ctr" eaLnBrk="1" hangingPunct="1"/>
              <a:r>
                <a:rPr lang="en-US" altLang="en-US" sz="1050" b="1"/>
                <a:t>Linear Attenuation</a:t>
              </a:r>
            </a:p>
            <a:p>
              <a:pPr algn="ctr" eaLnBrk="1" hangingPunct="1"/>
              <a:r>
                <a:rPr lang="en-US" altLang="en-US" sz="1050" b="1"/>
                <a:t>Over Whole X-ray Spectrum</a:t>
              </a:r>
            </a:p>
          </p:txBody>
        </p:sp>
        <p:sp>
          <p:nvSpPr>
            <p:cNvPr id="142" name="Right Arrow 141"/>
            <p:cNvSpPr>
              <a:spLocks noChangeArrowheads="1"/>
            </p:cNvSpPr>
            <p:nvPr/>
          </p:nvSpPr>
          <p:spPr bwMode="auto">
            <a:xfrm>
              <a:off x="8597107" y="1693863"/>
              <a:ext cx="1041400" cy="701675"/>
            </a:xfrm>
            <a:prstGeom prst="rightArrow">
              <a:avLst>
                <a:gd name="adj1" fmla="val 50000"/>
                <a:gd name="adj2" fmla="val 499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sp>
          <p:nvSpPr>
            <p:cNvPr id="143" name="Right Arrow 142"/>
            <p:cNvSpPr>
              <a:spLocks noChangeArrowheads="1"/>
            </p:cNvSpPr>
            <p:nvPr/>
          </p:nvSpPr>
          <p:spPr bwMode="auto">
            <a:xfrm>
              <a:off x="8597107" y="4932363"/>
              <a:ext cx="1041400" cy="701675"/>
            </a:xfrm>
            <a:prstGeom prst="rightArrow">
              <a:avLst>
                <a:gd name="adj1" fmla="val 50000"/>
                <a:gd name="adj2" fmla="val 49974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sp>
          <p:nvSpPr>
            <p:cNvPr id="144" name="TextBox 31"/>
            <p:cNvSpPr txBox="1">
              <a:spLocks noChangeArrowheads="1"/>
            </p:cNvSpPr>
            <p:nvPr/>
          </p:nvSpPr>
          <p:spPr bwMode="auto">
            <a:xfrm>
              <a:off x="9230519" y="350838"/>
              <a:ext cx="3538538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Conventional CT</a:t>
              </a:r>
            </a:p>
          </p:txBody>
        </p:sp>
        <p:sp>
          <p:nvSpPr>
            <p:cNvPr id="145" name="TextBox 31"/>
            <p:cNvSpPr txBox="1">
              <a:spLocks noChangeArrowheads="1"/>
            </p:cNvSpPr>
            <p:nvPr/>
          </p:nvSpPr>
          <p:spPr bwMode="auto">
            <a:xfrm>
              <a:off x="9230519" y="3587751"/>
              <a:ext cx="3538538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Spectral Molecular CT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4173892" y="3768677"/>
              <a:ext cx="4297417" cy="2636897"/>
              <a:chOff x="2281188" y="8926218"/>
              <a:chExt cx="7739053" cy="1111348"/>
            </a:xfrm>
            <a:solidFill>
              <a:srgbClr val="99CCFF">
                <a:alpha val="50000"/>
              </a:srgbClr>
            </a:solidFill>
          </p:grpSpPr>
          <p:sp>
            <p:nvSpPr>
              <p:cNvPr id="155" name="Rectangle 154"/>
              <p:cNvSpPr/>
              <p:nvPr/>
            </p:nvSpPr>
            <p:spPr bwMode="auto">
              <a:xfrm>
                <a:off x="2281188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2767579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253970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740361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4221989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4703617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5190008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5662331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6148722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6635113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121504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7607895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8089523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8575914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9048237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9534635" y="8926218"/>
                <a:ext cx="485606" cy="1111348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1439863" eaLnBrk="1" hangingPunct="1">
                  <a:defRPr/>
                </a:pPr>
                <a:endParaRPr lang="en-US" sz="1100" b="1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7" name="TextBox 31"/>
            <p:cNvSpPr txBox="1">
              <a:spLocks noChangeArrowheads="1"/>
            </p:cNvSpPr>
            <p:nvPr/>
          </p:nvSpPr>
          <p:spPr bwMode="auto">
            <a:xfrm>
              <a:off x="5582444" y="3803651"/>
              <a:ext cx="2754312" cy="143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Full Spectrum</a:t>
              </a:r>
            </a:p>
            <a:p>
              <a:pPr algn="ctr" eaLnBrk="1" hangingPunct="1"/>
              <a:r>
                <a:rPr lang="en-US" altLang="en-US" sz="1050" b="1"/>
                <a:t>For K-edges</a:t>
              </a:r>
            </a:p>
            <a:p>
              <a:pPr algn="ctr" eaLnBrk="1" hangingPunct="1"/>
              <a:r>
                <a:rPr lang="en-US" altLang="en-US" sz="1050" b="1"/>
                <a:t>In Many Energy Bins</a:t>
              </a:r>
            </a:p>
          </p:txBody>
        </p:sp>
        <p:cxnSp>
          <p:nvCxnSpPr>
            <p:cNvPr id="148" name="Straight Arrow Connector 147"/>
            <p:cNvCxnSpPr>
              <a:cxnSpLocks noChangeShapeType="1"/>
            </p:cNvCxnSpPr>
            <p:nvPr/>
          </p:nvCxnSpPr>
          <p:spPr bwMode="auto">
            <a:xfrm>
              <a:off x="3328194" y="3241676"/>
              <a:ext cx="5622925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</p:cNvCxnSpPr>
            <p:nvPr/>
          </p:nvCxnSpPr>
          <p:spPr bwMode="auto">
            <a:xfrm>
              <a:off x="3328194" y="6438901"/>
              <a:ext cx="56229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31"/>
            <p:cNvSpPr txBox="1">
              <a:spLocks noChangeArrowheads="1"/>
            </p:cNvSpPr>
            <p:nvPr/>
          </p:nvSpPr>
          <p:spPr bwMode="auto">
            <a:xfrm>
              <a:off x="-1724819" y="5905502"/>
              <a:ext cx="3676649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Multi-material Phantom</a:t>
              </a: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 rot="16200000" flipH="1">
              <a:off x="12077701" y="4898232"/>
              <a:ext cx="1509712" cy="4254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35001">
                  <a:srgbClr val="008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V="1">
              <a:off x="11627644" y="5216526"/>
              <a:ext cx="1201738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12408739" y="3894138"/>
              <a:ext cx="819060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600</a:t>
              </a: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12561803" y="5799138"/>
              <a:ext cx="512930" cy="50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050" b="1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0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 of Nuclear Imaging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084711"/>
            <a:ext cx="6245542" cy="577328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 bwMode="auto">
          <a:xfrm rot="10800000">
            <a:off x="3560261" y="1602657"/>
            <a:ext cx="410988" cy="275303"/>
          </a:xfrm>
          <a:prstGeom prst="rightArrow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/>
        </p:spPr>
        <p:txBody>
          <a:bodyPr wrap="none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4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ＭＳ Ｐゴシック" pitchFamily="116" charset="-128"/>
              <a:cs typeface="Times New Roman" pitchFamily="18" charset="0"/>
            </a:endParaRPr>
          </a:p>
        </p:txBody>
      </p:sp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05" y="990600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Illustrated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90600"/>
            <a:ext cx="8458200" cy="523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063613"/>
            <a:ext cx="1442569" cy="12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3057" y="1410929"/>
            <a:ext cx="7664245" cy="4419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Unstable Isotope as Tracer </a:t>
            </a:r>
            <a:r>
              <a:rPr lang="en-US" dirty="0">
                <a:solidFill>
                  <a:schemeClr val="tx1"/>
                </a:solidFill>
              </a:rPr>
              <a:t>Molecule </a:t>
            </a:r>
            <a:r>
              <a:rPr lang="en-US" dirty="0" smtClean="0">
                <a:solidFill>
                  <a:schemeClr val="tx1"/>
                </a:solidFill>
              </a:rPr>
              <a:t>(Radionuclide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Administered Intravenously or Orally</a:t>
            </a:r>
          </a:p>
          <a:p>
            <a:pPr marL="34290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etabolic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rocess </a:t>
            </a:r>
            <a:r>
              <a:rPr lang="nl-BE" dirty="0" smtClean="0">
                <a:solidFill>
                  <a:schemeClr val="tx1"/>
                </a:solidFill>
              </a:rPr>
              <a:t>Involved</a:t>
            </a:r>
          </a:p>
          <a:p>
            <a:pPr marL="34290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amma Rays Emitted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easurement of Metabolism/Function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FF0000"/>
          </a:solidFill>
          <a:round/>
          <a:headEnd type="triangle" w="med" len="med"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4" b="1" i="0" u="none" strike="noStrike" kern="1200" cap="none" spc="0" normalizeH="0" baseline="0" noProof="0">
            <a:ln>
              <a:noFill/>
            </a:ln>
            <a:effectLst/>
            <a:uLnTx/>
            <a:uFillTx/>
            <a:latin typeface="+mn-lt"/>
            <a:ea typeface="ＭＳ Ｐゴシック" pitchFamily="1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12994</TotalTime>
  <Words>755</Words>
  <Application>Microsoft Office PowerPoint</Application>
  <PresentationFormat>On-screen Show (4:3)</PresentationFormat>
  <Paragraphs>252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Blank Presentation</vt:lpstr>
      <vt:lpstr>Photo Editor-foto</vt:lpstr>
      <vt:lpstr>Equation</vt:lpstr>
      <vt:lpstr>PowerPoint Presentation</vt:lpstr>
      <vt:lpstr>PowerPoint Presentation</vt:lpstr>
      <vt:lpstr>Nuclear Physics</vt:lpstr>
      <vt:lpstr>Marie Curie</vt:lpstr>
      <vt:lpstr>Michael Ter-Pogossian</vt:lpstr>
      <vt:lpstr>X-ray CT</vt:lpstr>
      <vt:lpstr>Basic Idea of Nuclear Imaging</vt:lpstr>
      <vt:lpstr>Further Illustrated</vt:lpstr>
      <vt:lpstr>Physical Principles</vt:lpstr>
      <vt:lpstr>Similarities &amp; Differences</vt:lpstr>
      <vt:lpstr>PET-CT</vt:lpstr>
      <vt:lpstr>Nuclear Physics</vt:lpstr>
      <vt:lpstr>Atomic Number &amp; Mass Number</vt:lpstr>
      <vt:lpstr>Isotopes</vt:lpstr>
      <vt:lpstr>Gamma Rays</vt:lpstr>
      <vt:lpstr>Decay Types</vt:lpstr>
      <vt:lpstr>Alpha Decay</vt:lpstr>
      <vt:lpstr>Beta Decay</vt:lpstr>
      <vt:lpstr>Positron Emission</vt:lpstr>
      <vt:lpstr>Gamma Decay</vt:lpstr>
      <vt:lpstr>Gamma Decay: 99mTc</vt:lpstr>
      <vt:lpstr>Electron Capture</vt:lpstr>
      <vt:lpstr>Another Classification</vt:lpstr>
      <vt:lpstr>Common Tracers</vt:lpstr>
      <vt:lpstr>Exponential Decay</vt:lpstr>
      <vt:lpstr>Mathematical Details</vt:lpstr>
      <vt:lpstr>Nuclear Physics</vt:lpstr>
      <vt:lpstr>Four Methods</vt:lpstr>
      <vt:lpstr>Nuclear Reactor (1st &amp; 2nd Methods)</vt:lpstr>
      <vt:lpstr>Nuclear Fission (2nd Method)</vt:lpstr>
      <vt:lpstr>Cyclotron (3rd Method)</vt:lpstr>
      <vt:lpstr>Cyclotron Example</vt:lpstr>
      <vt:lpstr>Generator (4th Method)</vt:lpstr>
      <vt:lpstr>Two-step Process</vt:lpstr>
      <vt:lpstr>Dynamic Modeling</vt:lpstr>
      <vt:lpstr>Daily Yield</vt:lpstr>
      <vt:lpstr>Clinical Applications</vt:lpstr>
      <vt:lpstr>Nuclear Physics</vt:lpstr>
      <vt:lpstr>Gamma Camera</vt:lpstr>
      <vt:lpstr>Collimator</vt:lpstr>
      <vt:lpstr>PowerPoint Presentation</vt:lpstr>
      <vt:lpstr>Polycapillary Lens of Gamma Rays?</vt:lpstr>
      <vt:lpstr>Crystal</vt:lpstr>
      <vt:lpstr>Signal Detection: PMT</vt:lpstr>
      <vt:lpstr>Signal Localization: Anger Network</vt:lpstr>
      <vt:lpstr>PowerPoint Presentation</vt:lpstr>
      <vt:lpstr>Energy Spectra</vt:lpstr>
      <vt:lpstr>Spatial Resolution</vt:lpstr>
      <vt:lpstr>Point Spread Function</vt:lpstr>
      <vt:lpstr>Dead Time</vt:lpstr>
      <vt:lpstr>FDG for Cancer Imaging</vt:lpstr>
      <vt:lpstr>Coincidence Detection</vt:lpstr>
      <vt:lpstr>Coincidence: Paired Pulses</vt:lpstr>
      <vt:lpstr>Time of Flight Detection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Kathleen Chen</cp:lastModifiedBy>
  <cp:revision>2838</cp:revision>
  <cp:lastPrinted>2012-03-08T21:40:16Z</cp:lastPrinted>
  <dcterms:created xsi:type="dcterms:W3CDTF">2006-10-23T16:36:06Z</dcterms:created>
  <dcterms:modified xsi:type="dcterms:W3CDTF">2018-03-23T14:59:20Z</dcterms:modified>
</cp:coreProperties>
</file>