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96" r:id="rId2"/>
  </p:sldMasterIdLst>
  <p:notesMasterIdLst>
    <p:notesMasterId r:id="rId59"/>
  </p:notesMasterIdLst>
  <p:sldIdLst>
    <p:sldId id="603" r:id="rId3"/>
    <p:sldId id="1677" r:id="rId4"/>
    <p:sldId id="1678" r:id="rId5"/>
    <p:sldId id="1682" r:id="rId6"/>
    <p:sldId id="1638" r:id="rId7"/>
    <p:sldId id="1653" r:id="rId8"/>
    <p:sldId id="1656" r:id="rId9"/>
    <p:sldId id="1657" r:id="rId10"/>
    <p:sldId id="1658" r:id="rId11"/>
    <p:sldId id="1654" r:id="rId12"/>
    <p:sldId id="1655" r:id="rId13"/>
    <p:sldId id="1564" r:id="rId14"/>
    <p:sldId id="1614" r:id="rId15"/>
    <p:sldId id="1659" r:id="rId16"/>
    <p:sldId id="1660" r:id="rId17"/>
    <p:sldId id="1680" r:id="rId18"/>
    <p:sldId id="1650" r:id="rId19"/>
    <p:sldId id="1661" r:id="rId20"/>
    <p:sldId id="1662" r:id="rId21"/>
    <p:sldId id="1574" r:id="rId22"/>
    <p:sldId id="1609" r:id="rId23"/>
    <p:sldId id="1575" r:id="rId24"/>
    <p:sldId id="1651" r:id="rId25"/>
    <p:sldId id="1663" r:id="rId26"/>
    <p:sldId id="1665" r:id="rId27"/>
    <p:sldId id="1664" r:id="rId28"/>
    <p:sldId id="1667" r:id="rId29"/>
    <p:sldId id="1668" r:id="rId30"/>
    <p:sldId id="1634" r:id="rId31"/>
    <p:sldId id="1635" r:id="rId32"/>
    <p:sldId id="1681" r:id="rId33"/>
    <p:sldId id="1669" r:id="rId34"/>
    <p:sldId id="1645" r:id="rId35"/>
    <p:sldId id="1666" r:id="rId36"/>
    <p:sldId id="1652" r:id="rId37"/>
    <p:sldId id="1598" r:id="rId38"/>
    <p:sldId id="1672" r:id="rId39"/>
    <p:sldId id="1671" r:id="rId40"/>
    <p:sldId id="1670" r:id="rId41"/>
    <p:sldId id="1649" r:id="rId42"/>
    <p:sldId id="1591" r:id="rId43"/>
    <p:sldId id="1593" r:id="rId44"/>
    <p:sldId id="1592" r:id="rId45"/>
    <p:sldId id="1594" r:id="rId46"/>
    <p:sldId id="1627" r:id="rId47"/>
    <p:sldId id="1628" r:id="rId48"/>
    <p:sldId id="1676" r:id="rId49"/>
    <p:sldId id="1599" r:id="rId50"/>
    <p:sldId id="1629" r:id="rId51"/>
    <p:sldId id="1630" r:id="rId52"/>
    <p:sldId id="1604" r:id="rId53"/>
    <p:sldId id="1606" r:id="rId54"/>
    <p:sldId id="1675" r:id="rId55"/>
    <p:sldId id="1674" r:id="rId56"/>
    <p:sldId id="1679" r:id="rId57"/>
    <p:sldId id="1477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7C80"/>
    <a:srgbClr val="009900"/>
    <a:srgbClr val="9900FF"/>
    <a:srgbClr val="3399FF"/>
    <a:srgbClr val="0066FF"/>
    <a:srgbClr val="FF99FF"/>
    <a:srgbClr val="33CC33"/>
    <a:srgbClr val="9933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92" autoAdjust="0"/>
    <p:restoredTop sz="94207" autoAdjust="0"/>
  </p:normalViewPr>
  <p:slideViewPr>
    <p:cSldViewPr snapToGrid="0">
      <p:cViewPr varScale="1">
        <p:scale>
          <a:sx n="86" d="100"/>
          <a:sy n="86" d="100"/>
        </p:scale>
        <p:origin x="150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786"/>
    </p:cViewPr>
  </p:sorterViewPr>
  <p:notesViewPr>
    <p:cSldViewPr snapToGrid="0">
      <p:cViewPr varScale="1">
        <p:scale>
          <a:sx n="52" d="100"/>
          <a:sy n="52" d="100"/>
        </p:scale>
        <p:origin x="2608" y="5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30534E-9FB8-46AE-8E3B-5675B268AE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18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42E5D3-627C-4511-B3F4-264A77E3CF6D}" type="slidenum">
              <a:rPr lang="en-US"/>
              <a:pPr/>
              <a:t>1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96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266255-CBF5-B048-AF88-C89EA4495F14}" type="slidenum">
              <a:rPr lang="nl-BE" sz="1300">
                <a:solidFill>
                  <a:prstClr val="black"/>
                </a:solidFill>
                <a:latin typeface="Calibri" charset="0"/>
              </a:rPr>
              <a:pPr eaLnBrk="1" hangingPunct="1"/>
              <a:t>12</a:t>
            </a:fld>
            <a:endParaRPr lang="nl-BE" sz="130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81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3BB65A7-A2A9-4CCA-8C12-5843E3599438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450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Line 29"/>
          <p:cNvSpPr>
            <a:spLocks noChangeShapeType="1"/>
          </p:cNvSpPr>
          <p:nvPr userDrawn="1"/>
        </p:nvSpPr>
        <p:spPr bwMode="auto">
          <a:xfrm>
            <a:off x="838200" y="457200"/>
            <a:ext cx="0" cy="6096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6" name="Line 30"/>
          <p:cNvSpPr>
            <a:spLocks noChangeShapeType="1"/>
          </p:cNvSpPr>
          <p:nvPr userDrawn="1"/>
        </p:nvSpPr>
        <p:spPr bwMode="auto">
          <a:xfrm>
            <a:off x="838200" y="6553200"/>
            <a:ext cx="792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7" name="Line 31"/>
          <p:cNvSpPr>
            <a:spLocks noChangeShapeType="1"/>
          </p:cNvSpPr>
          <p:nvPr userDrawn="1"/>
        </p:nvSpPr>
        <p:spPr bwMode="auto">
          <a:xfrm flipV="1">
            <a:off x="8763000" y="5791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8" name="Line 32"/>
          <p:cNvSpPr>
            <a:spLocks noChangeShapeType="1"/>
          </p:cNvSpPr>
          <p:nvPr userDrawn="1"/>
        </p:nvSpPr>
        <p:spPr bwMode="auto">
          <a:xfrm flipH="1">
            <a:off x="6477000" y="57912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31" name="Line 35"/>
          <p:cNvSpPr>
            <a:spLocks noChangeShapeType="1"/>
          </p:cNvSpPr>
          <p:nvPr userDrawn="1"/>
        </p:nvSpPr>
        <p:spPr bwMode="auto">
          <a:xfrm>
            <a:off x="838200" y="4572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DA7D03F-0D9F-4D6E-A9DA-DA22B08C88F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D488692-0FB6-433E-9CFB-08D03A34DD8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1"/>
          <p:cNvGraphicFramePr>
            <a:graphicFrameLocks noChangeAspect="1"/>
          </p:cNvGraphicFramePr>
          <p:nvPr/>
        </p:nvGraphicFramePr>
        <p:xfrm>
          <a:off x="80963" y="87313"/>
          <a:ext cx="2066925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Image" r:id="rId3" imgW="2228092" imgH="2770638" progId="">
                  <p:embed/>
                </p:oleObj>
              </mc:Choice>
              <mc:Fallback>
                <p:oleObj name="Image" r:id="rId3" imgW="2228092" imgH="27706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3" y="87313"/>
                        <a:ext cx="2066925" cy="256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620963" y="2339975"/>
            <a:ext cx="6157912" cy="152400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3225760 h 1000"/>
              <a:gd name="T6" fmla="*/ 0 w 1000"/>
              <a:gd name="T7" fmla="*/ 23225760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0"/>
              <a:gd name="T19" fmla="*/ 0 h 1000"/>
              <a:gd name="T20" fmla="*/ 1000 w 1000"/>
              <a:gd name="T21" fmla="*/ 1000 h 1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3188" y="2571745"/>
            <a:ext cx="6386530" cy="857255"/>
          </a:xfrm>
        </p:spPr>
        <p:txBody>
          <a:bodyPr/>
          <a:lstStyle>
            <a:lvl1pPr algn="l">
              <a:lnSpc>
                <a:spcPct val="150000"/>
              </a:lnSpc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143375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7C5E54-E24D-9345-A6DD-B3FA88421211}" type="datetime1">
              <a:rPr lang="nl-BE"/>
              <a:pPr>
                <a:defRPr/>
              </a:pPr>
              <a:t>4/03/2018</a:t>
            </a:fld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150" y="6356350"/>
            <a:ext cx="3133725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K.U.Leuven – UZ Leuven </a:t>
            </a:r>
          </a:p>
          <a:p>
            <a:pPr>
              <a:defRPr/>
            </a:pPr>
            <a:r>
              <a:rPr lang="en-US"/>
              <a:t>Medical Imaging Research Center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FAD7BC-E9CC-554A-AD75-FCEC505BD4EB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8345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BAD774-DDFF-4B0A-AE05-0D450AF43C76}" type="datetimeFigureOut">
              <a:rPr lang="en-US" smtClean="0"/>
              <a:t>3/4/2018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F833A8-2DF3-4424-BA1C-F0A37C312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85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Line 29"/>
          <p:cNvSpPr>
            <a:spLocks noChangeShapeType="1"/>
          </p:cNvSpPr>
          <p:nvPr userDrawn="1"/>
        </p:nvSpPr>
        <p:spPr bwMode="auto">
          <a:xfrm>
            <a:off x="838200" y="457200"/>
            <a:ext cx="0" cy="6096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126" name="Line 30"/>
          <p:cNvSpPr>
            <a:spLocks noChangeShapeType="1"/>
          </p:cNvSpPr>
          <p:nvPr userDrawn="1"/>
        </p:nvSpPr>
        <p:spPr bwMode="auto">
          <a:xfrm>
            <a:off x="838200" y="6553200"/>
            <a:ext cx="792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127" name="Line 31"/>
          <p:cNvSpPr>
            <a:spLocks noChangeShapeType="1"/>
          </p:cNvSpPr>
          <p:nvPr userDrawn="1"/>
        </p:nvSpPr>
        <p:spPr bwMode="auto">
          <a:xfrm flipV="1">
            <a:off x="8763000" y="5791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128" name="Line 32"/>
          <p:cNvSpPr>
            <a:spLocks noChangeShapeType="1"/>
          </p:cNvSpPr>
          <p:nvPr userDrawn="1"/>
        </p:nvSpPr>
        <p:spPr bwMode="auto">
          <a:xfrm flipH="1">
            <a:off x="6477000" y="57912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4131" name="Line 35"/>
          <p:cNvSpPr>
            <a:spLocks noChangeShapeType="1"/>
          </p:cNvSpPr>
          <p:nvPr userDrawn="1"/>
        </p:nvSpPr>
        <p:spPr bwMode="auto">
          <a:xfrm>
            <a:off x="838200" y="4572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44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4419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960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551609-7012-4524-8F91-CAEC89A8DA26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862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38EB37-9F67-488F-AFCB-318363D4DA79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956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EC937-4EEB-42FF-9745-F8ECC712C67B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114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E09F27-08E5-47E1-9081-CDEF6FA99715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25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441960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251E47-B223-48F4-A299-CE4A766087D6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859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27830-E813-4D5B-BECC-EB4E76333BEB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633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50E5CE-EF1E-495C-8D34-E9307ADFFB2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321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A7D03F-0D9F-4D6E-A9DA-DA22B08C88FB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159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488692-0FB6-433E-9CFB-08D03A34DD8A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Times New Roman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477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2551609-7012-4524-8F91-CAEC89A8DA26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C38EB37-9F67-488F-AFCB-318363D4DA79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25EC937-4EEB-42FF-9745-F8ECC712C67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6E09F27-08E5-47E1-9081-CDEF6FA99715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C251E47-B223-48F4-A299-CE4A766087D6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BB27830-E813-4D5B-BECC-EB4E76333BE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950E5CE-EF1E-495C-8D34-E9307ADFFB20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152400" y="6629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3" name="Line 19"/>
          <p:cNvSpPr>
            <a:spLocks noChangeShapeType="1"/>
          </p:cNvSpPr>
          <p:nvPr userDrawn="1"/>
        </p:nvSpPr>
        <p:spPr bwMode="auto">
          <a:xfrm flipV="1">
            <a:off x="152400" y="64008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20"/>
          <p:cNvSpPr>
            <a:spLocks noChangeShapeType="1"/>
          </p:cNvSpPr>
          <p:nvPr userDrawn="1"/>
        </p:nvSpPr>
        <p:spPr bwMode="auto">
          <a:xfrm>
            <a:off x="152400" y="64008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8" r:id="rId12"/>
    <p:sldLayoutId id="2147483710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Clr>
          <a:srgbClr val="691638"/>
        </a:buClr>
        <a:buNone/>
        <a:defRPr sz="24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C5A21"/>
        </a:buClr>
        <a:buFont typeface="Times" pitchFamily="18" charset="0"/>
        <a:buChar char="•"/>
        <a:defRPr sz="24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87ADB0"/>
        </a:buClr>
        <a:buChar char="•"/>
        <a:defRPr sz="20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152400" y="6629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043" name="Line 19"/>
          <p:cNvSpPr>
            <a:spLocks noChangeShapeType="1"/>
          </p:cNvSpPr>
          <p:nvPr userDrawn="1"/>
        </p:nvSpPr>
        <p:spPr bwMode="auto">
          <a:xfrm flipV="1">
            <a:off x="152400" y="64008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044" name="Line 20"/>
          <p:cNvSpPr>
            <a:spLocks noChangeShapeType="1"/>
          </p:cNvSpPr>
          <p:nvPr userDrawn="1"/>
        </p:nvSpPr>
        <p:spPr bwMode="auto">
          <a:xfrm>
            <a:off x="152400" y="64008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92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Clr>
          <a:srgbClr val="691638"/>
        </a:buClr>
        <a:buNone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C5A21"/>
        </a:buClr>
        <a:buFont typeface="Times" pitchFamily="18" charset="0"/>
        <a:buChar char="•"/>
        <a:defRPr sz="24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87ADB0"/>
        </a:buClr>
        <a:buChar char="•"/>
        <a:defRPr sz="20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9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7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3.gif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49" y="55626"/>
            <a:ext cx="1682262" cy="1600200"/>
          </a:xfrm>
          <a:prstGeom prst="rect">
            <a:avLst/>
          </a:prstGeom>
        </p:spPr>
      </p:pic>
      <p:pic>
        <p:nvPicPr>
          <p:cNvPr id="8194" name="Picture 2" descr="lgplogo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" y="62177"/>
            <a:ext cx="6707205" cy="127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6962"/>
            <a:ext cx="9144000" cy="19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0" y="1722874"/>
            <a:ext cx="9144000" cy="339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</a:rPr>
              <a:t>38655 </a:t>
            </a:r>
            <a:r>
              <a:rPr lang="en-US" sz="2400" dirty="0" smtClean="0">
                <a:solidFill>
                  <a:schemeClr val="tx1"/>
                </a:solidFill>
              </a:rPr>
              <a:t>BMED-2300-02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smtClean="0">
                <a:solidFill>
                  <a:schemeClr val="tx1"/>
                </a:solidFill>
              </a:rPr>
              <a:t>Lecture 12: X-ray Radiography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Ge Wang, PhD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Biomedical </a:t>
            </a:r>
            <a:r>
              <a:rPr lang="en-US" sz="2400" dirty="0">
                <a:solidFill>
                  <a:schemeClr val="tx1"/>
                </a:solidFill>
              </a:rPr>
              <a:t>Imaging </a:t>
            </a:r>
            <a:r>
              <a:rPr lang="en-US" sz="2400" dirty="0" smtClean="0">
                <a:solidFill>
                  <a:schemeClr val="tx1"/>
                </a:solidFill>
              </a:rPr>
              <a:t>Center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CBIS/BME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chemeClr val="tx1"/>
                </a:solidFill>
              </a:rPr>
              <a:t>RPI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wangg6@rpi.edu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smtClean="0">
                <a:solidFill>
                  <a:schemeClr val="tx1"/>
                </a:solidFill>
              </a:rPr>
              <a:t>March </a:t>
            </a:r>
            <a:r>
              <a:rPr lang="en-US" sz="2400" dirty="0" smtClean="0">
                <a:solidFill>
                  <a:schemeClr val="tx1"/>
                </a:solidFill>
              </a:rPr>
              <a:t>2</a:t>
            </a:r>
            <a:r>
              <a:rPr lang="en-US" sz="2400" smtClean="0">
                <a:solidFill>
                  <a:schemeClr val="tx1"/>
                </a:solidFill>
              </a:rPr>
              <a:t>, 2018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5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4hearingtest.com/Images/Digital-Radiograp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7518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066" y="1058334"/>
            <a:ext cx="2810934" cy="281093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152400"/>
            <a:ext cx="8839200" cy="67733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4000" b="1" kern="0" dirty="0" smtClean="0"/>
              <a:t>X-ray Radiography</a:t>
            </a:r>
            <a:endParaRPr lang="en-US" sz="4000" b="1" kern="0" dirty="0"/>
          </a:p>
        </p:txBody>
      </p:sp>
    </p:spTree>
    <p:extLst>
      <p:ext uri="{BB962C8B-B14F-4D97-AF65-F5344CB8AC3E}">
        <p14:creationId xmlns:p14="http://schemas.microsoft.com/office/powerpoint/2010/main" val="38997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.medicalexpo.com/images_me/photo-g/pet-scanners-tomography-systems-x-ray-ct-scanners-tomography-pet-70717-37765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4559"/>
            <a:ext cx="9144000" cy="466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projects.galter.northwestern.edu/x-ray/abdomen/ct/transverse3/images/xr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96201"/>
            <a:ext cx="4758267" cy="35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152400"/>
            <a:ext cx="8839200" cy="67733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4000" b="1" kern="0" dirty="0" smtClean="0"/>
              <a:t>X-ray Computed Tomography (CT)</a:t>
            </a:r>
            <a:endParaRPr lang="en-US" sz="4000" b="1" kern="0" dirty="0"/>
          </a:p>
        </p:txBody>
      </p:sp>
    </p:spTree>
    <p:extLst>
      <p:ext uri="{BB962C8B-B14F-4D97-AF65-F5344CB8AC3E}">
        <p14:creationId xmlns:p14="http://schemas.microsoft.com/office/powerpoint/2010/main" val="22312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>
          <a:xfrm>
            <a:off x="2543175" y="2571750"/>
            <a:ext cx="6386513" cy="857250"/>
          </a:xfrm>
        </p:spPr>
        <p:txBody>
          <a:bodyPr/>
          <a:lstStyle/>
          <a:p>
            <a:pPr eaLnBrk="1" hangingPunct="1"/>
            <a:r>
              <a:rPr lang="en-GB">
                <a:latin typeface="Verdana" charset="0"/>
              </a:rPr>
              <a:t>Radiography</a:t>
            </a:r>
            <a:endParaRPr lang="nl-BE">
              <a:latin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5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/>
            <a:fld id="{6C89A89B-94DB-104C-B520-29F91C44CDB5}" type="slidenum">
              <a:rPr lang="en-US" smtClean="0">
                <a:solidFill>
                  <a:srgbClr val="000000"/>
                </a:solidFill>
                <a:latin typeface="Arial" charset="0"/>
              </a:rPr>
              <a:pPr eaLnBrk="0" hangingPunct="0"/>
              <a:t>13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579"/>
            <a:ext cx="9140993" cy="686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4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X-rays</a:t>
            </a:r>
            <a:endParaRPr lang="en-US" dirty="0"/>
          </a:p>
        </p:txBody>
      </p:sp>
      <p:sp>
        <p:nvSpPr>
          <p:cNvPr id="4" name="Rectangle 3"/>
          <p:cNvSpPr txBox="1">
            <a:spLocks noGrp="1" noChangeArrowheads="1"/>
          </p:cNvSpPr>
          <p:nvPr>
            <p:ph idx="1"/>
          </p:nvPr>
        </p:nvSpPr>
        <p:spPr>
          <a:xfrm>
            <a:off x="786847" y="1524000"/>
            <a:ext cx="7848600" cy="444941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ClrTx/>
            </a:pPr>
            <a:r>
              <a:rPr lang="en-US" sz="2800" dirty="0" smtClean="0">
                <a:solidFill>
                  <a:srgbClr val="FF0000"/>
                </a:solidFill>
              </a:rPr>
              <a:t>Relatively Cheap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&amp; Widely Available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sz="2800" dirty="0" smtClean="0">
                <a:solidFill>
                  <a:srgbClr val="FF0000"/>
                </a:solidFill>
              </a:rPr>
              <a:t>High Resolution &amp; Fast Speed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sz="2800" dirty="0" smtClean="0">
                <a:solidFill>
                  <a:srgbClr val="FF0000"/>
                </a:solidFill>
              </a:rPr>
              <a:t>High Geometric Accuracy</a:t>
            </a:r>
            <a:endParaRPr lang="en-US" sz="28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ClrTx/>
            </a:pPr>
            <a:r>
              <a:rPr lang="en-US" sz="2800" dirty="0" smtClean="0">
                <a:solidFill>
                  <a:srgbClr val="FF0000"/>
                </a:solidFill>
              </a:rPr>
              <a:t>Sensitive &amp;/ Specific </a:t>
            </a:r>
            <a:r>
              <a:rPr lang="en-US" sz="2800" dirty="0">
                <a:solidFill>
                  <a:srgbClr val="FF0000"/>
                </a:solidFill>
              </a:rPr>
              <a:t>for </a:t>
            </a:r>
            <a:r>
              <a:rPr lang="en-US" sz="2800" dirty="0" smtClean="0">
                <a:solidFill>
                  <a:srgbClr val="FF0000"/>
                </a:solidFill>
              </a:rPr>
              <a:t>Many Diseases</a:t>
            </a:r>
            <a:endParaRPr lang="en-US" sz="28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ClrTx/>
            </a:pPr>
            <a:r>
              <a:rPr lang="en-US" sz="2800" dirty="0">
                <a:solidFill>
                  <a:srgbClr val="FF0000"/>
                </a:solidFill>
              </a:rPr>
              <a:t>D</a:t>
            </a:r>
            <a:r>
              <a:rPr lang="en-US" sz="2800" dirty="0" smtClean="0">
                <a:solidFill>
                  <a:srgbClr val="FF0000"/>
                </a:solidFill>
              </a:rPr>
              <a:t>ifferential Diagnostics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sz="2800" dirty="0" smtClean="0">
                <a:solidFill>
                  <a:srgbClr val="7030A0"/>
                </a:solidFill>
              </a:rPr>
              <a:t>Ionizing Radiation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sz="2800" dirty="0" smtClean="0">
                <a:solidFill>
                  <a:srgbClr val="7030A0"/>
                </a:solidFill>
              </a:rPr>
              <a:t>Poor Contrast in Soft Tissue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sz="2800" dirty="0" smtClean="0">
                <a:solidFill>
                  <a:srgbClr val="00B050"/>
                </a:solidFill>
              </a:rPr>
              <a:t>Global X-ray Market</a:t>
            </a:r>
            <a:r>
              <a:rPr lang="en-US" sz="2800" dirty="0">
                <a:solidFill>
                  <a:srgbClr val="00B050"/>
                </a:solidFill>
              </a:rPr>
              <a:t>:</a:t>
            </a:r>
          </a:p>
          <a:p>
            <a:pPr marL="0" indent="0" eaLnBrk="1" hangingPunct="1">
              <a:lnSpc>
                <a:spcPct val="90000"/>
              </a:lnSpc>
              <a:buClrTx/>
              <a:buNone/>
            </a:pPr>
            <a:r>
              <a:rPr lang="en-US" sz="2800" dirty="0">
                <a:solidFill>
                  <a:srgbClr val="00B050"/>
                </a:solidFill>
              </a:rPr>
              <a:t>	</a:t>
            </a:r>
            <a:r>
              <a:rPr lang="en-US" sz="2800" dirty="0" smtClean="0">
                <a:solidFill>
                  <a:srgbClr val="00B050"/>
                </a:solidFill>
              </a:rPr>
              <a:t>$7.3 </a:t>
            </a:r>
            <a:r>
              <a:rPr lang="en-US" sz="2800" dirty="0">
                <a:solidFill>
                  <a:srgbClr val="00B050"/>
                </a:solidFill>
              </a:rPr>
              <a:t>billion in </a:t>
            </a:r>
            <a:r>
              <a:rPr lang="en-US" sz="2800" dirty="0" smtClean="0">
                <a:solidFill>
                  <a:srgbClr val="00B050"/>
                </a:solidFill>
              </a:rPr>
              <a:t>2011, $9.1 </a:t>
            </a:r>
            <a:r>
              <a:rPr lang="en-US" sz="2800" dirty="0">
                <a:solidFill>
                  <a:srgbClr val="00B050"/>
                </a:solidFill>
              </a:rPr>
              <a:t>billion in </a:t>
            </a:r>
            <a:r>
              <a:rPr lang="en-US" sz="2800" dirty="0" smtClean="0">
                <a:solidFill>
                  <a:srgbClr val="00B050"/>
                </a:solidFill>
              </a:rPr>
              <a:t>2017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39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Imaging</a:t>
            </a:r>
            <a:endParaRPr lang="en-US" dirty="0"/>
          </a:p>
        </p:txBody>
      </p:sp>
      <p:pic>
        <p:nvPicPr>
          <p:cNvPr id="11268" name="Picture 4" descr="https://www.fda.gov/ucm/groups/fdagov-public/documents/image/ucm1153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36" y="1200978"/>
            <a:ext cx="4144648" cy="53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rayur.com/wp-content/uploads/2012/08/Chest-X-r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8797"/>
            <a:ext cx="4957898" cy="460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907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Airport Security Screening</a:t>
            </a:r>
            <a:endParaRPr lang="en-US" dirty="0"/>
          </a:p>
        </p:txBody>
      </p:sp>
      <p:pic>
        <p:nvPicPr>
          <p:cNvPr id="20482" name="Picture 2" descr="http://gadling.com/wp-content/uploads/2011/03/revealct80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21" y="1033483"/>
            <a:ext cx="8574158" cy="582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501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Imaging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7432" y="1406634"/>
            <a:ext cx="771236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Basic Knowledge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X-ray Source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Working Principle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X-ray Spectrum (General, Characteristic)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X-ray Attenuation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Scatter (Coherent, Incoherent)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Absorption (K-edge)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X-ray </a:t>
            </a:r>
            <a:r>
              <a:rPr lang="en-US" sz="2800" b="1" dirty="0" smtClean="0"/>
              <a:t>Detector</a:t>
            </a:r>
            <a:endParaRPr lang="en-US" sz="2800" b="1" dirty="0"/>
          </a:p>
          <a:p>
            <a:r>
              <a:rPr lang="en-US" sz="2800" b="1" dirty="0"/>
              <a:t>	</a:t>
            </a:r>
            <a:r>
              <a:rPr lang="en-US" sz="2800" dirty="0" smtClean="0"/>
              <a:t>Energy-integrating (Dual-energy imaging)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Photon-counting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4469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Source</a:t>
            </a:r>
            <a:endParaRPr lang="en-US" dirty="0"/>
          </a:p>
        </p:txBody>
      </p:sp>
      <p:pic>
        <p:nvPicPr>
          <p:cNvPr id="4" name="Picture 4" descr="x-ray-tube-06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27" y="990600"/>
            <a:ext cx="8669760" cy="520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26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Generation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32190" y="1028307"/>
            <a:ext cx="8458200" cy="502129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dirty="0" smtClean="0"/>
              <a:t>Bremsstrahlung (General)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/>
              <a:t>Characteristic (</a:t>
            </a:r>
            <a:r>
              <a:rPr lang="en-US" b="1" dirty="0" smtClean="0"/>
              <a:t>Photoelectric)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80" y="2227193"/>
            <a:ext cx="6999219" cy="4204478"/>
          </a:xfrm>
          <a:prstGeom prst="rect">
            <a:avLst/>
          </a:prstGeom>
        </p:spPr>
      </p:pic>
      <p:pic>
        <p:nvPicPr>
          <p:cNvPr id="6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85206" y="304392"/>
            <a:ext cx="2306394" cy="230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961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of Mathematics</a:t>
            </a:r>
            <a:endParaRPr lang="en-US" dirty="0"/>
          </a:p>
        </p:txBody>
      </p:sp>
      <p:pic>
        <p:nvPicPr>
          <p:cNvPr id="18434" name="Picture 2" descr="http://www.relativelyinteresting.com/wp-content/uploads/2017/02/map-of-mathematics-hi-r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6374"/>
            <a:ext cx="9144900" cy="515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400800"/>
            <a:ext cx="9144000" cy="33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</a:rPr>
              <a:t>http://www.relativelyinteresting.com/wp-content/uploads/2017/02/map-of-mathematics-hi-res.jpg</a:t>
            </a:r>
          </a:p>
        </p:txBody>
      </p:sp>
    </p:spTree>
    <p:extLst>
      <p:ext uri="{BB962C8B-B14F-4D97-AF65-F5344CB8AC3E}">
        <p14:creationId xmlns:p14="http://schemas.microsoft.com/office/powerpoint/2010/main" val="2423129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4000" b="1" kern="0" dirty="0" smtClean="0"/>
              <a:t>X-ray Spectrum</a:t>
            </a:r>
            <a:endParaRPr lang="en-US" sz="4000" b="1" kern="0" dirty="0"/>
          </a:p>
        </p:txBody>
      </p:sp>
      <p:pic>
        <p:nvPicPr>
          <p:cNvPr id="12290" name="Picture 2" descr="https://miac.unibas.ch/PMI/01-BasicsOfXray-media/figs/Characteristic_Spectr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8" y="1197474"/>
            <a:ext cx="8080084" cy="532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85206" y="304392"/>
            <a:ext cx="2306394" cy="230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5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Tube Parameters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884" y="1341567"/>
            <a:ext cx="5130523" cy="4221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085" y="1808226"/>
            <a:ext cx="2562225" cy="628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743" y="6028638"/>
            <a:ext cx="4419545" cy="316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395" y="5374733"/>
            <a:ext cx="1221908" cy="376907"/>
          </a:xfrm>
          <a:prstGeom prst="rect">
            <a:avLst/>
          </a:prstGeom>
        </p:spPr>
      </p:pic>
      <p:grpSp>
        <p:nvGrpSpPr>
          <p:cNvPr id="8" name="Group 84"/>
          <p:cNvGrpSpPr>
            <a:grpSpLocks/>
          </p:cNvGrpSpPr>
          <p:nvPr/>
        </p:nvGrpSpPr>
        <p:grpSpPr bwMode="auto">
          <a:xfrm>
            <a:off x="242835" y="3081465"/>
            <a:ext cx="3311525" cy="2670175"/>
            <a:chOff x="1776" y="864"/>
            <a:chExt cx="2086" cy="1682"/>
          </a:xfrm>
        </p:grpSpPr>
        <p:sp>
          <p:nvSpPr>
            <p:cNvPr id="9" name="Rectangle 80"/>
            <p:cNvSpPr>
              <a:spLocks noChangeAspect="1" noChangeArrowheads="1"/>
            </p:cNvSpPr>
            <p:nvPr/>
          </p:nvSpPr>
          <p:spPr bwMode="auto">
            <a:xfrm>
              <a:off x="3424" y="1572"/>
              <a:ext cx="240" cy="9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bg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0" name="AutoShape 42"/>
            <p:cNvSpPr>
              <a:spLocks noChangeAspect="1" noChangeArrowheads="1"/>
            </p:cNvSpPr>
            <p:nvPr/>
          </p:nvSpPr>
          <p:spPr bwMode="auto">
            <a:xfrm>
              <a:off x="1776" y="973"/>
              <a:ext cx="2086" cy="1295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tx1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1" name="Rectangle 7"/>
            <p:cNvSpPr>
              <a:spLocks noChangeAspect="1" noChangeArrowheads="1"/>
            </p:cNvSpPr>
            <p:nvPr/>
          </p:nvSpPr>
          <p:spPr bwMode="auto">
            <a:xfrm>
              <a:off x="2136" y="1457"/>
              <a:ext cx="318" cy="224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bg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Rectangle 9"/>
            <p:cNvSpPr>
              <a:spLocks noChangeAspect="1" noChangeArrowheads="1"/>
            </p:cNvSpPr>
            <p:nvPr/>
          </p:nvSpPr>
          <p:spPr bwMode="auto">
            <a:xfrm>
              <a:off x="2160" y="1476"/>
              <a:ext cx="272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900">
                  <a:solidFill>
                    <a:srgbClr val="000000"/>
                  </a:solidFill>
                </a:rPr>
                <a:t>induction</a:t>
              </a:r>
            </a:p>
            <a:p>
              <a:pPr algn="ctr"/>
              <a:r>
                <a:rPr lang="en-US" altLang="en-US" sz="900">
                  <a:solidFill>
                    <a:srgbClr val="000000"/>
                  </a:solidFill>
                </a:rPr>
                <a:t>rotor </a:t>
              </a:r>
              <a:endParaRPr lang="en-US" altLang="en-US" sz="900"/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 rot="5400000" flipH="1">
              <a:off x="2711" y="1284"/>
              <a:ext cx="48" cy="576"/>
            </a:xfrm>
            <a:prstGeom prst="can">
              <a:avLst>
                <a:gd name="adj" fmla="val 149944"/>
              </a:avLst>
            </a:prstGeom>
            <a:solidFill>
              <a:schemeClr val="folHlink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0"/>
            <p:cNvSpPr>
              <a:spLocks noChangeAspect="1" noChangeArrowheads="1"/>
            </p:cNvSpPr>
            <p:nvPr/>
          </p:nvSpPr>
          <p:spPr bwMode="auto">
            <a:xfrm rot="-5400000">
              <a:off x="2843" y="1513"/>
              <a:ext cx="311" cy="96"/>
            </a:xfrm>
            <a:custGeom>
              <a:avLst/>
              <a:gdLst>
                <a:gd name="G0" fmla="+- 7580 0 0"/>
                <a:gd name="G1" fmla="+- 21600 0 7580"/>
                <a:gd name="G2" fmla="*/ 7580 1 2"/>
                <a:gd name="G3" fmla="+- 21600 0 G2"/>
                <a:gd name="G4" fmla="+/ 7580 21600 2"/>
                <a:gd name="G5" fmla="+/ G1 0 2"/>
                <a:gd name="G6" fmla="*/ 21600 21600 7580"/>
                <a:gd name="G7" fmla="*/ G6 1 2"/>
                <a:gd name="G8" fmla="+- 21600 0 G7"/>
                <a:gd name="G9" fmla="*/ 21600 1 2"/>
                <a:gd name="G10" fmla="+- 7580 0 G9"/>
                <a:gd name="G11" fmla="?: G10 G8 0"/>
                <a:gd name="G12" fmla="?: G10 G7 21600"/>
                <a:gd name="T0" fmla="*/ 17810 w 21600"/>
                <a:gd name="T1" fmla="*/ 10800 h 21600"/>
                <a:gd name="T2" fmla="*/ 10800 w 21600"/>
                <a:gd name="T3" fmla="*/ 21600 h 21600"/>
                <a:gd name="T4" fmla="*/ 3790 w 21600"/>
                <a:gd name="T5" fmla="*/ 10800 h 21600"/>
                <a:gd name="T6" fmla="*/ 10800 w 21600"/>
                <a:gd name="T7" fmla="*/ 0 h 21600"/>
                <a:gd name="T8" fmla="*/ 5590 w 21600"/>
                <a:gd name="T9" fmla="*/ 5590 h 21600"/>
                <a:gd name="T10" fmla="*/ 16010 w 21600"/>
                <a:gd name="T11" fmla="*/ 1601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580" y="21600"/>
                  </a:lnTo>
                  <a:lnTo>
                    <a:pt x="140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dist="35921" dir="189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" name="Group 11"/>
            <p:cNvGrpSpPr>
              <a:grpSpLocks noChangeAspect="1"/>
            </p:cNvGrpSpPr>
            <p:nvPr/>
          </p:nvGrpSpPr>
          <p:grpSpPr bwMode="auto">
            <a:xfrm>
              <a:off x="2040" y="1285"/>
              <a:ext cx="474" cy="92"/>
              <a:chOff x="1337" y="1195"/>
              <a:chExt cx="949" cy="185"/>
            </a:xfrm>
          </p:grpSpPr>
          <p:sp>
            <p:nvSpPr>
              <p:cNvPr id="62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1337" y="1195"/>
                <a:ext cx="936" cy="185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bg1"/>
                </a:extrusionClr>
                <a:contourClr>
                  <a:schemeClr val="bg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3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1350" y="1196"/>
                <a:ext cx="936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900">
                    <a:solidFill>
                      <a:srgbClr val="000000"/>
                    </a:solidFill>
                  </a:rPr>
                  <a:t>induction stator </a:t>
                </a:r>
                <a:endParaRPr lang="en-US" altLang="en-US" sz="900"/>
              </a:p>
            </p:txBody>
          </p:sp>
        </p:grpSp>
        <p:grpSp>
          <p:nvGrpSpPr>
            <p:cNvPr id="16" name="Group 14"/>
            <p:cNvGrpSpPr>
              <a:grpSpLocks noChangeAspect="1"/>
            </p:cNvGrpSpPr>
            <p:nvPr/>
          </p:nvGrpSpPr>
          <p:grpSpPr bwMode="auto">
            <a:xfrm>
              <a:off x="2040" y="1768"/>
              <a:ext cx="474" cy="92"/>
              <a:chOff x="1337" y="1195"/>
              <a:chExt cx="949" cy="185"/>
            </a:xfrm>
          </p:grpSpPr>
          <p:sp>
            <p:nvSpPr>
              <p:cNvPr id="60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1337" y="1195"/>
                <a:ext cx="936" cy="185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chemeClr val="bg1"/>
                </a:extrusionClr>
                <a:contourClr>
                  <a:schemeClr val="bg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61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1350" y="1196"/>
                <a:ext cx="936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900">
                    <a:solidFill>
                      <a:srgbClr val="000000"/>
                    </a:solidFill>
                  </a:rPr>
                  <a:t>induction stator </a:t>
                </a:r>
                <a:endParaRPr lang="en-US" altLang="en-US" sz="900"/>
              </a:p>
            </p:txBody>
          </p:sp>
        </p:grpSp>
        <p:sp>
          <p:nvSpPr>
            <p:cNvPr id="17" name="Line 18"/>
            <p:cNvSpPr>
              <a:spLocks noChangeAspect="1" noChangeShapeType="1"/>
            </p:cNvSpPr>
            <p:nvPr/>
          </p:nvSpPr>
          <p:spPr bwMode="auto">
            <a:xfrm flipV="1">
              <a:off x="3353" y="1692"/>
              <a:ext cx="34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33"/>
            <p:cNvSpPr>
              <a:spLocks noChangeAspect="1" noChangeShapeType="1"/>
            </p:cNvSpPr>
            <p:nvPr/>
          </p:nvSpPr>
          <p:spPr bwMode="auto">
            <a:xfrm>
              <a:off x="3368" y="1548"/>
              <a:ext cx="32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34"/>
            <p:cNvSpPr>
              <a:spLocks noChangeAspect="1" noChangeArrowheads="1"/>
            </p:cNvSpPr>
            <p:nvPr/>
          </p:nvSpPr>
          <p:spPr bwMode="auto">
            <a:xfrm>
              <a:off x="3430" y="1572"/>
              <a:ext cx="224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900">
                  <a:solidFill>
                    <a:srgbClr val="000000"/>
                  </a:solidFill>
                </a:rPr>
                <a:t>cathode</a:t>
              </a:r>
              <a:endParaRPr lang="en-US" altLang="en-US" sz="900"/>
            </a:p>
          </p:txBody>
        </p:sp>
        <p:sp>
          <p:nvSpPr>
            <p:cNvPr id="20" name="Line 35"/>
            <p:cNvSpPr>
              <a:spLocks noChangeAspect="1" noChangeShapeType="1"/>
            </p:cNvSpPr>
            <p:nvPr/>
          </p:nvSpPr>
          <p:spPr bwMode="auto">
            <a:xfrm>
              <a:off x="3095" y="1647"/>
              <a:ext cx="20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36"/>
            <p:cNvSpPr>
              <a:spLocks noChangeAspect="1" noChangeArrowheads="1"/>
            </p:cNvSpPr>
            <p:nvPr/>
          </p:nvSpPr>
          <p:spPr bwMode="auto">
            <a:xfrm>
              <a:off x="3102" y="1681"/>
              <a:ext cx="26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900">
                  <a:solidFill>
                    <a:srgbClr val="000000"/>
                  </a:solidFill>
                </a:rPr>
                <a:t>electrons</a:t>
              </a:r>
              <a:endParaRPr lang="en-US" altLang="en-US" sz="900"/>
            </a:p>
          </p:txBody>
        </p:sp>
        <p:sp>
          <p:nvSpPr>
            <p:cNvPr id="22" name="Rectangle 38"/>
            <p:cNvSpPr>
              <a:spLocks noChangeAspect="1" noChangeArrowheads="1"/>
            </p:cNvSpPr>
            <p:nvPr/>
          </p:nvSpPr>
          <p:spPr bwMode="auto">
            <a:xfrm>
              <a:off x="2879" y="1309"/>
              <a:ext cx="67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900">
                  <a:solidFill>
                    <a:srgbClr val="000000"/>
                  </a:solidFill>
                </a:rPr>
                <a:t>rotating tungsten anode</a:t>
              </a:r>
              <a:endParaRPr lang="en-US" altLang="en-US" sz="900"/>
            </a:p>
          </p:txBody>
        </p:sp>
        <p:sp>
          <p:nvSpPr>
            <p:cNvPr id="23" name="AutoShape 39"/>
            <p:cNvSpPr>
              <a:spLocks noChangeAspect="1" noChangeArrowheads="1"/>
            </p:cNvSpPr>
            <p:nvPr/>
          </p:nvSpPr>
          <p:spPr bwMode="auto">
            <a:xfrm>
              <a:off x="2807" y="1429"/>
              <a:ext cx="96" cy="263"/>
            </a:xfrm>
            <a:custGeom>
              <a:avLst/>
              <a:gdLst>
                <a:gd name="G0" fmla="+- 7357891 0 0"/>
                <a:gd name="G1" fmla="+- -11264506 0 0"/>
                <a:gd name="G2" fmla="+- 7357891 0 -11264506"/>
                <a:gd name="G3" fmla="+- 10800 0 0"/>
                <a:gd name="G4" fmla="+- 0 0 7357891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8311 0 0"/>
                <a:gd name="G9" fmla="+- 0 0 -11264506"/>
                <a:gd name="G10" fmla="+- 8311 0 2700"/>
                <a:gd name="G11" fmla="cos G10 7357891"/>
                <a:gd name="G12" fmla="sin G10 7357891"/>
                <a:gd name="G13" fmla="cos 13500 7357891"/>
                <a:gd name="G14" fmla="sin 13500 7357891"/>
                <a:gd name="G15" fmla="+- G11 10800 0"/>
                <a:gd name="G16" fmla="+- G12 10800 0"/>
                <a:gd name="G17" fmla="+- G13 10800 0"/>
                <a:gd name="G18" fmla="+- G14 10800 0"/>
                <a:gd name="G19" fmla="*/ 8311 1 2"/>
                <a:gd name="G20" fmla="+- G19 5400 0"/>
                <a:gd name="G21" fmla="cos G20 7357891"/>
                <a:gd name="G22" fmla="sin G20 7357891"/>
                <a:gd name="G23" fmla="+- G21 10800 0"/>
                <a:gd name="G24" fmla="+- G12 G23 G22"/>
                <a:gd name="G25" fmla="+- G22 G23 G11"/>
                <a:gd name="G26" fmla="cos 10800 7357891"/>
                <a:gd name="G27" fmla="sin 10800 7357891"/>
                <a:gd name="G28" fmla="cos 8311 7357891"/>
                <a:gd name="G29" fmla="sin 8311 7357891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264506"/>
                <a:gd name="G36" fmla="sin G34 -11264506"/>
                <a:gd name="G37" fmla="+/ -11264506 7357891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8311 G39"/>
                <a:gd name="G43" fmla="sin 8311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0171 w 21600"/>
                <a:gd name="T5" fmla="*/ 5431 h 21600"/>
                <a:gd name="T6" fmla="*/ 1339 w 21600"/>
                <a:gd name="T7" fmla="*/ 9450 h 21600"/>
                <a:gd name="T8" fmla="*/ 18011 w 21600"/>
                <a:gd name="T9" fmla="*/ 6669 h 21600"/>
                <a:gd name="T10" fmla="*/ 5683 w 21600"/>
                <a:gd name="T11" fmla="*/ 23292 h 21600"/>
                <a:gd name="T12" fmla="*/ 3527 w 21600"/>
                <a:gd name="T13" fmla="*/ 18148 h 21600"/>
                <a:gd name="T14" fmla="*/ 8673 w 21600"/>
                <a:gd name="T15" fmla="*/ 15992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7650" y="18490"/>
                  </a:moveTo>
                  <a:cubicBezTo>
                    <a:pt x="8649" y="18900"/>
                    <a:pt x="9719" y="19111"/>
                    <a:pt x="10800" y="19111"/>
                  </a:cubicBezTo>
                  <a:cubicBezTo>
                    <a:pt x="15390" y="19111"/>
                    <a:pt x="19111" y="15390"/>
                    <a:pt x="19111" y="10800"/>
                  </a:cubicBezTo>
                  <a:cubicBezTo>
                    <a:pt x="19111" y="6209"/>
                    <a:pt x="15390" y="2489"/>
                    <a:pt x="10800" y="2489"/>
                  </a:cubicBezTo>
                  <a:cubicBezTo>
                    <a:pt x="6663" y="2489"/>
                    <a:pt x="3156" y="5531"/>
                    <a:pt x="2572" y="9626"/>
                  </a:cubicBezTo>
                  <a:lnTo>
                    <a:pt x="108" y="9275"/>
                  </a:lnTo>
                  <a:cubicBezTo>
                    <a:pt x="867" y="3953"/>
                    <a:pt x="5424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9396" y="21600"/>
                    <a:pt x="8005" y="21326"/>
                    <a:pt x="6706" y="20794"/>
                  </a:cubicBezTo>
                  <a:lnTo>
                    <a:pt x="5683" y="23292"/>
                  </a:lnTo>
                  <a:lnTo>
                    <a:pt x="3527" y="18148"/>
                  </a:lnTo>
                  <a:lnTo>
                    <a:pt x="8673" y="15992"/>
                  </a:lnTo>
                  <a:lnTo>
                    <a:pt x="7650" y="1849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41"/>
            <p:cNvSpPr>
              <a:spLocks noChangeAspect="1" noChangeArrowheads="1"/>
            </p:cNvSpPr>
            <p:nvPr/>
          </p:nvSpPr>
          <p:spPr bwMode="auto">
            <a:xfrm>
              <a:off x="3119" y="1045"/>
              <a:ext cx="60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900">
                  <a:solidFill>
                    <a:srgbClr val="000000"/>
                  </a:solidFill>
                </a:rPr>
                <a:t>glass/metal envelope</a:t>
              </a:r>
              <a:endParaRPr lang="en-US" altLang="en-US" sz="900"/>
            </a:p>
          </p:txBody>
        </p:sp>
        <p:sp>
          <p:nvSpPr>
            <p:cNvPr id="25" name="AutoShape 43"/>
            <p:cNvSpPr>
              <a:spLocks noChangeAspect="1" noChangeArrowheads="1"/>
            </p:cNvSpPr>
            <p:nvPr/>
          </p:nvSpPr>
          <p:spPr bwMode="auto">
            <a:xfrm>
              <a:off x="2879" y="2100"/>
              <a:ext cx="336" cy="144"/>
            </a:xfrm>
            <a:prstGeom prst="parallelogram">
              <a:avLst>
                <a:gd name="adj" fmla="val 58333"/>
              </a:avLst>
            </a:prstGeom>
            <a:solidFill>
              <a:schemeClr val="bg1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46"/>
            <p:cNvSpPr>
              <a:spLocks noChangeAspect="1" noChangeArrowheads="1"/>
            </p:cNvSpPr>
            <p:nvPr/>
          </p:nvSpPr>
          <p:spPr bwMode="auto">
            <a:xfrm>
              <a:off x="2975" y="1692"/>
              <a:ext cx="96" cy="768"/>
            </a:xfrm>
            <a:prstGeom prst="downArrow">
              <a:avLst>
                <a:gd name="adj1" fmla="val 50000"/>
                <a:gd name="adj2" fmla="val 114593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45"/>
            <p:cNvSpPr>
              <a:spLocks noChangeAspect="1"/>
            </p:cNvSpPr>
            <p:nvPr/>
          </p:nvSpPr>
          <p:spPr bwMode="auto">
            <a:xfrm>
              <a:off x="2040" y="1141"/>
              <a:ext cx="1726" cy="839"/>
            </a:xfrm>
            <a:custGeom>
              <a:avLst/>
              <a:gdLst>
                <a:gd name="T0" fmla="*/ 0 w 3456"/>
                <a:gd name="T1" fmla="*/ 528 h 1680"/>
                <a:gd name="T2" fmla="*/ 1440 w 3456"/>
                <a:gd name="T3" fmla="*/ 528 h 1680"/>
                <a:gd name="T4" fmla="*/ 1728 w 3456"/>
                <a:gd name="T5" fmla="*/ 0 h 1680"/>
                <a:gd name="T6" fmla="*/ 3456 w 3456"/>
                <a:gd name="T7" fmla="*/ 0 h 1680"/>
                <a:gd name="T8" fmla="*/ 3456 w 3456"/>
                <a:gd name="T9" fmla="*/ 1680 h 1680"/>
                <a:gd name="T10" fmla="*/ 1728 w 3456"/>
                <a:gd name="T11" fmla="*/ 1680 h 1680"/>
                <a:gd name="T12" fmla="*/ 1440 w 3456"/>
                <a:gd name="T13" fmla="*/ 1152 h 1680"/>
                <a:gd name="T14" fmla="*/ 0 w 3456"/>
                <a:gd name="T15" fmla="*/ 1152 h 1680"/>
                <a:gd name="T16" fmla="*/ 0 w 3456"/>
                <a:gd name="T17" fmla="*/ 528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56" h="1680">
                  <a:moveTo>
                    <a:pt x="0" y="528"/>
                  </a:moveTo>
                  <a:lnTo>
                    <a:pt x="1440" y="528"/>
                  </a:lnTo>
                  <a:lnTo>
                    <a:pt x="1728" y="0"/>
                  </a:lnTo>
                  <a:lnTo>
                    <a:pt x="3456" y="0"/>
                  </a:lnTo>
                  <a:lnTo>
                    <a:pt x="3456" y="1680"/>
                  </a:lnTo>
                  <a:lnTo>
                    <a:pt x="1728" y="1680"/>
                  </a:lnTo>
                  <a:lnTo>
                    <a:pt x="1440" y="1152"/>
                  </a:lnTo>
                  <a:lnTo>
                    <a:pt x="0" y="1152"/>
                  </a:lnTo>
                  <a:lnTo>
                    <a:pt x="0" y="528"/>
                  </a:ln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48"/>
            <p:cNvSpPr>
              <a:spLocks noChangeAspect="1" noChangeArrowheads="1"/>
            </p:cNvSpPr>
            <p:nvPr/>
          </p:nvSpPr>
          <p:spPr bwMode="auto">
            <a:xfrm>
              <a:off x="3197" y="2076"/>
              <a:ext cx="500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900">
                  <a:solidFill>
                    <a:srgbClr val="000000"/>
                  </a:solidFill>
                </a:rPr>
                <a:t>  radiotranslucent</a:t>
              </a:r>
            </a:p>
            <a:p>
              <a:r>
                <a:rPr lang="en-US" altLang="en-US" sz="900">
                  <a:solidFill>
                    <a:srgbClr val="000000"/>
                  </a:solidFill>
                </a:rPr>
                <a:t>window</a:t>
              </a:r>
              <a:endParaRPr lang="en-US" altLang="en-US" sz="900"/>
            </a:p>
          </p:txBody>
        </p:sp>
        <p:sp>
          <p:nvSpPr>
            <p:cNvPr id="29" name="Text Box 50"/>
            <p:cNvSpPr txBox="1">
              <a:spLocks noChangeAspect="1" noChangeArrowheads="1"/>
            </p:cNvSpPr>
            <p:nvPr/>
          </p:nvSpPr>
          <p:spPr bwMode="auto">
            <a:xfrm>
              <a:off x="2687" y="864"/>
              <a:ext cx="44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900" b="1"/>
                <a:t>lead shield</a:t>
              </a:r>
            </a:p>
          </p:txBody>
        </p:sp>
        <p:sp>
          <p:nvSpPr>
            <p:cNvPr id="30" name="Rectangle 51"/>
            <p:cNvSpPr>
              <a:spLocks noChangeAspect="1" noChangeArrowheads="1"/>
            </p:cNvSpPr>
            <p:nvPr/>
          </p:nvSpPr>
          <p:spPr bwMode="auto">
            <a:xfrm>
              <a:off x="2927" y="2460"/>
              <a:ext cx="19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900">
                  <a:solidFill>
                    <a:srgbClr val="000000"/>
                  </a:solidFill>
                </a:rPr>
                <a:t>X-rays</a:t>
              </a:r>
              <a:endParaRPr lang="en-US" altLang="en-US" sz="900"/>
            </a:p>
          </p:txBody>
        </p:sp>
        <p:grpSp>
          <p:nvGrpSpPr>
            <p:cNvPr id="31" name="Group 52"/>
            <p:cNvGrpSpPr>
              <a:grpSpLocks noChangeAspect="1"/>
            </p:cNvGrpSpPr>
            <p:nvPr/>
          </p:nvGrpSpPr>
          <p:grpSpPr bwMode="auto">
            <a:xfrm rot="-5400000">
              <a:off x="3281" y="1579"/>
              <a:ext cx="143" cy="84"/>
              <a:chOff x="1424" y="1392"/>
              <a:chExt cx="1836" cy="455"/>
            </a:xfrm>
          </p:grpSpPr>
          <p:sp>
            <p:nvSpPr>
              <p:cNvPr id="34" name="Arc 53"/>
              <p:cNvSpPr>
                <a:spLocks noChangeAspect="1"/>
              </p:cNvSpPr>
              <p:nvPr/>
            </p:nvSpPr>
            <p:spPr bwMode="auto">
              <a:xfrm flipH="1">
                <a:off x="1424" y="1392"/>
                <a:ext cx="192" cy="33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Arc 54"/>
              <p:cNvSpPr>
                <a:spLocks noChangeAspect="1"/>
              </p:cNvSpPr>
              <p:nvPr/>
            </p:nvSpPr>
            <p:spPr bwMode="auto">
              <a:xfrm>
                <a:off x="1616" y="1392"/>
                <a:ext cx="192" cy="33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Arc 55"/>
              <p:cNvSpPr>
                <a:spLocks noChangeAspect="1"/>
              </p:cNvSpPr>
              <p:nvPr/>
            </p:nvSpPr>
            <p:spPr bwMode="auto">
              <a:xfrm flipV="1">
                <a:off x="1762" y="1680"/>
                <a:ext cx="46" cy="167"/>
              </a:xfrm>
              <a:custGeom>
                <a:avLst/>
                <a:gdLst>
                  <a:gd name="G0" fmla="+- 1 0 0"/>
                  <a:gd name="G1" fmla="+- 21600 0 0"/>
                  <a:gd name="G2" fmla="+- 21600 0 0"/>
                  <a:gd name="T0" fmla="*/ 0 w 21601"/>
                  <a:gd name="T1" fmla="*/ 0 h 21600"/>
                  <a:gd name="T2" fmla="*/ 21601 w 21601"/>
                  <a:gd name="T3" fmla="*/ 21600 h 21600"/>
                  <a:gd name="T4" fmla="*/ 1 w 2160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1" h="21600" fill="none" extrusionOk="0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1930" y="0"/>
                      <a:pt x="21601" y="9670"/>
                      <a:pt x="21601" y="21600"/>
                    </a:cubicBezTo>
                  </a:path>
                  <a:path w="21601" h="21600" stroke="0" extrusionOk="0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1930" y="0"/>
                      <a:pt x="21601" y="9670"/>
                      <a:pt x="21601" y="21600"/>
                    </a:cubicBezTo>
                    <a:lnTo>
                      <a:pt x="1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Arc 56"/>
              <p:cNvSpPr>
                <a:spLocks noChangeAspect="1"/>
              </p:cNvSpPr>
              <p:nvPr/>
            </p:nvSpPr>
            <p:spPr bwMode="auto">
              <a:xfrm flipH="1" flipV="1">
                <a:off x="1716" y="1680"/>
                <a:ext cx="46" cy="167"/>
              </a:xfrm>
              <a:custGeom>
                <a:avLst/>
                <a:gdLst>
                  <a:gd name="G0" fmla="+- 1 0 0"/>
                  <a:gd name="G1" fmla="+- 21600 0 0"/>
                  <a:gd name="G2" fmla="+- 21600 0 0"/>
                  <a:gd name="T0" fmla="*/ 0 w 21601"/>
                  <a:gd name="T1" fmla="*/ 0 h 21600"/>
                  <a:gd name="T2" fmla="*/ 21601 w 21601"/>
                  <a:gd name="T3" fmla="*/ 21600 h 21600"/>
                  <a:gd name="T4" fmla="*/ 1 w 2160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1" h="21600" fill="none" extrusionOk="0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1930" y="0"/>
                      <a:pt x="21601" y="9670"/>
                      <a:pt x="21601" y="21600"/>
                    </a:cubicBezTo>
                  </a:path>
                  <a:path w="21601" h="21600" stroke="0" extrusionOk="0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1930" y="0"/>
                      <a:pt x="21601" y="9670"/>
                      <a:pt x="21601" y="21600"/>
                    </a:cubicBezTo>
                    <a:lnTo>
                      <a:pt x="1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8" name="Group 57"/>
              <p:cNvGrpSpPr>
                <a:grpSpLocks noChangeAspect="1"/>
              </p:cNvGrpSpPr>
              <p:nvPr/>
            </p:nvGrpSpPr>
            <p:grpSpPr bwMode="auto">
              <a:xfrm>
                <a:off x="1712" y="1392"/>
                <a:ext cx="384" cy="455"/>
                <a:chOff x="1536" y="2208"/>
                <a:chExt cx="384" cy="455"/>
              </a:xfrm>
            </p:grpSpPr>
            <p:sp>
              <p:nvSpPr>
                <p:cNvPr id="56" name="Arc 58"/>
                <p:cNvSpPr>
                  <a:spLocks noChangeAspect="1"/>
                </p:cNvSpPr>
                <p:nvPr/>
              </p:nvSpPr>
              <p:spPr bwMode="auto">
                <a:xfrm flipH="1">
                  <a:off x="1536" y="2208"/>
                  <a:ext cx="192" cy="33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Arc 59"/>
                <p:cNvSpPr>
                  <a:spLocks noChangeAspect="1"/>
                </p:cNvSpPr>
                <p:nvPr/>
              </p:nvSpPr>
              <p:spPr bwMode="auto">
                <a:xfrm>
                  <a:off x="1728" y="2208"/>
                  <a:ext cx="192" cy="33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Arc 60"/>
                <p:cNvSpPr>
                  <a:spLocks noChangeAspect="1"/>
                </p:cNvSpPr>
                <p:nvPr/>
              </p:nvSpPr>
              <p:spPr bwMode="auto">
                <a:xfrm flipV="1">
                  <a:off x="1874" y="2496"/>
                  <a:ext cx="46" cy="167"/>
                </a:xfrm>
                <a:custGeom>
                  <a:avLst/>
                  <a:gdLst>
                    <a:gd name="G0" fmla="+- 1 0 0"/>
                    <a:gd name="G1" fmla="+- 21600 0 0"/>
                    <a:gd name="G2" fmla="+- 21600 0 0"/>
                    <a:gd name="T0" fmla="*/ 0 w 21601"/>
                    <a:gd name="T1" fmla="*/ 0 h 21600"/>
                    <a:gd name="T2" fmla="*/ 21601 w 21601"/>
                    <a:gd name="T3" fmla="*/ 21600 h 21600"/>
                    <a:gd name="T4" fmla="*/ 1 w 2160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1" h="21600" fill="none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1930" y="0"/>
                        <a:pt x="21601" y="9670"/>
                        <a:pt x="21601" y="21600"/>
                      </a:cubicBezTo>
                    </a:path>
                    <a:path w="21601" h="21600" stroke="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1930" y="0"/>
                        <a:pt x="21601" y="9670"/>
                        <a:pt x="21601" y="21600"/>
                      </a:cubicBezTo>
                      <a:lnTo>
                        <a:pt x="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Arc 61"/>
                <p:cNvSpPr>
                  <a:spLocks noChangeAspect="1"/>
                </p:cNvSpPr>
                <p:nvPr/>
              </p:nvSpPr>
              <p:spPr bwMode="auto">
                <a:xfrm flipH="1" flipV="1">
                  <a:off x="1828" y="2496"/>
                  <a:ext cx="46" cy="167"/>
                </a:xfrm>
                <a:custGeom>
                  <a:avLst/>
                  <a:gdLst>
                    <a:gd name="G0" fmla="+- 1 0 0"/>
                    <a:gd name="G1" fmla="+- 21600 0 0"/>
                    <a:gd name="G2" fmla="+- 21600 0 0"/>
                    <a:gd name="T0" fmla="*/ 0 w 21601"/>
                    <a:gd name="T1" fmla="*/ 0 h 21600"/>
                    <a:gd name="T2" fmla="*/ 21601 w 21601"/>
                    <a:gd name="T3" fmla="*/ 21600 h 21600"/>
                    <a:gd name="T4" fmla="*/ 1 w 2160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1" h="21600" fill="none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1930" y="0"/>
                        <a:pt x="21601" y="9670"/>
                        <a:pt x="21601" y="21600"/>
                      </a:cubicBezTo>
                    </a:path>
                    <a:path w="21601" h="21600" stroke="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1930" y="0"/>
                        <a:pt x="21601" y="9670"/>
                        <a:pt x="21601" y="21600"/>
                      </a:cubicBezTo>
                      <a:lnTo>
                        <a:pt x="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" name="Group 62"/>
              <p:cNvGrpSpPr>
                <a:grpSpLocks noChangeAspect="1"/>
              </p:cNvGrpSpPr>
              <p:nvPr/>
            </p:nvGrpSpPr>
            <p:grpSpPr bwMode="auto">
              <a:xfrm>
                <a:off x="2000" y="1392"/>
                <a:ext cx="384" cy="455"/>
                <a:chOff x="1536" y="2208"/>
                <a:chExt cx="384" cy="455"/>
              </a:xfrm>
            </p:grpSpPr>
            <p:sp>
              <p:nvSpPr>
                <p:cNvPr id="52" name="Arc 63"/>
                <p:cNvSpPr>
                  <a:spLocks noChangeAspect="1"/>
                </p:cNvSpPr>
                <p:nvPr/>
              </p:nvSpPr>
              <p:spPr bwMode="auto">
                <a:xfrm flipH="1">
                  <a:off x="1536" y="2208"/>
                  <a:ext cx="192" cy="33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Arc 64"/>
                <p:cNvSpPr>
                  <a:spLocks noChangeAspect="1"/>
                </p:cNvSpPr>
                <p:nvPr/>
              </p:nvSpPr>
              <p:spPr bwMode="auto">
                <a:xfrm>
                  <a:off x="1728" y="2208"/>
                  <a:ext cx="192" cy="33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Arc 65"/>
                <p:cNvSpPr>
                  <a:spLocks noChangeAspect="1"/>
                </p:cNvSpPr>
                <p:nvPr/>
              </p:nvSpPr>
              <p:spPr bwMode="auto">
                <a:xfrm flipV="1">
                  <a:off x="1874" y="2496"/>
                  <a:ext cx="46" cy="167"/>
                </a:xfrm>
                <a:custGeom>
                  <a:avLst/>
                  <a:gdLst>
                    <a:gd name="G0" fmla="+- 1 0 0"/>
                    <a:gd name="G1" fmla="+- 21600 0 0"/>
                    <a:gd name="G2" fmla="+- 21600 0 0"/>
                    <a:gd name="T0" fmla="*/ 0 w 21601"/>
                    <a:gd name="T1" fmla="*/ 0 h 21600"/>
                    <a:gd name="T2" fmla="*/ 21601 w 21601"/>
                    <a:gd name="T3" fmla="*/ 21600 h 21600"/>
                    <a:gd name="T4" fmla="*/ 1 w 2160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1" h="21600" fill="none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1930" y="0"/>
                        <a:pt x="21601" y="9670"/>
                        <a:pt x="21601" y="21600"/>
                      </a:cubicBezTo>
                    </a:path>
                    <a:path w="21601" h="21600" stroke="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1930" y="0"/>
                        <a:pt x="21601" y="9670"/>
                        <a:pt x="21601" y="21600"/>
                      </a:cubicBezTo>
                      <a:lnTo>
                        <a:pt x="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Arc 66"/>
                <p:cNvSpPr>
                  <a:spLocks noChangeAspect="1"/>
                </p:cNvSpPr>
                <p:nvPr/>
              </p:nvSpPr>
              <p:spPr bwMode="auto">
                <a:xfrm flipH="1" flipV="1">
                  <a:off x="1828" y="2496"/>
                  <a:ext cx="46" cy="167"/>
                </a:xfrm>
                <a:custGeom>
                  <a:avLst/>
                  <a:gdLst>
                    <a:gd name="G0" fmla="+- 1 0 0"/>
                    <a:gd name="G1" fmla="+- 21600 0 0"/>
                    <a:gd name="G2" fmla="+- 21600 0 0"/>
                    <a:gd name="T0" fmla="*/ 0 w 21601"/>
                    <a:gd name="T1" fmla="*/ 0 h 21600"/>
                    <a:gd name="T2" fmla="*/ 21601 w 21601"/>
                    <a:gd name="T3" fmla="*/ 21600 h 21600"/>
                    <a:gd name="T4" fmla="*/ 1 w 2160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1" h="21600" fill="none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1930" y="0"/>
                        <a:pt x="21601" y="9670"/>
                        <a:pt x="21601" y="21600"/>
                      </a:cubicBezTo>
                    </a:path>
                    <a:path w="21601" h="21600" stroke="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1930" y="0"/>
                        <a:pt x="21601" y="9670"/>
                        <a:pt x="21601" y="21600"/>
                      </a:cubicBezTo>
                      <a:lnTo>
                        <a:pt x="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0" name="Group 67"/>
              <p:cNvGrpSpPr>
                <a:grpSpLocks noChangeAspect="1"/>
              </p:cNvGrpSpPr>
              <p:nvPr/>
            </p:nvGrpSpPr>
            <p:grpSpPr bwMode="auto">
              <a:xfrm>
                <a:off x="2292" y="1392"/>
                <a:ext cx="384" cy="455"/>
                <a:chOff x="1536" y="2208"/>
                <a:chExt cx="384" cy="455"/>
              </a:xfrm>
            </p:grpSpPr>
            <p:sp>
              <p:nvSpPr>
                <p:cNvPr id="48" name="Arc 68"/>
                <p:cNvSpPr>
                  <a:spLocks noChangeAspect="1"/>
                </p:cNvSpPr>
                <p:nvPr/>
              </p:nvSpPr>
              <p:spPr bwMode="auto">
                <a:xfrm flipH="1">
                  <a:off x="1536" y="2208"/>
                  <a:ext cx="192" cy="33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Arc 69"/>
                <p:cNvSpPr>
                  <a:spLocks noChangeAspect="1"/>
                </p:cNvSpPr>
                <p:nvPr/>
              </p:nvSpPr>
              <p:spPr bwMode="auto">
                <a:xfrm>
                  <a:off x="1728" y="2208"/>
                  <a:ext cx="192" cy="33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Arc 70"/>
                <p:cNvSpPr>
                  <a:spLocks noChangeAspect="1"/>
                </p:cNvSpPr>
                <p:nvPr/>
              </p:nvSpPr>
              <p:spPr bwMode="auto">
                <a:xfrm flipV="1">
                  <a:off x="1874" y="2496"/>
                  <a:ext cx="46" cy="167"/>
                </a:xfrm>
                <a:custGeom>
                  <a:avLst/>
                  <a:gdLst>
                    <a:gd name="G0" fmla="+- 1 0 0"/>
                    <a:gd name="G1" fmla="+- 21600 0 0"/>
                    <a:gd name="G2" fmla="+- 21600 0 0"/>
                    <a:gd name="T0" fmla="*/ 0 w 21601"/>
                    <a:gd name="T1" fmla="*/ 0 h 21600"/>
                    <a:gd name="T2" fmla="*/ 21601 w 21601"/>
                    <a:gd name="T3" fmla="*/ 21600 h 21600"/>
                    <a:gd name="T4" fmla="*/ 1 w 2160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1" h="21600" fill="none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1930" y="0"/>
                        <a:pt x="21601" y="9670"/>
                        <a:pt x="21601" y="21600"/>
                      </a:cubicBezTo>
                    </a:path>
                    <a:path w="21601" h="21600" stroke="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1930" y="0"/>
                        <a:pt x="21601" y="9670"/>
                        <a:pt x="21601" y="21600"/>
                      </a:cubicBezTo>
                      <a:lnTo>
                        <a:pt x="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Arc 71"/>
                <p:cNvSpPr>
                  <a:spLocks noChangeAspect="1"/>
                </p:cNvSpPr>
                <p:nvPr/>
              </p:nvSpPr>
              <p:spPr bwMode="auto">
                <a:xfrm flipH="1" flipV="1">
                  <a:off x="1828" y="2496"/>
                  <a:ext cx="46" cy="167"/>
                </a:xfrm>
                <a:custGeom>
                  <a:avLst/>
                  <a:gdLst>
                    <a:gd name="G0" fmla="+- 1 0 0"/>
                    <a:gd name="G1" fmla="+- 21600 0 0"/>
                    <a:gd name="G2" fmla="+- 21600 0 0"/>
                    <a:gd name="T0" fmla="*/ 0 w 21601"/>
                    <a:gd name="T1" fmla="*/ 0 h 21600"/>
                    <a:gd name="T2" fmla="*/ 21601 w 21601"/>
                    <a:gd name="T3" fmla="*/ 21600 h 21600"/>
                    <a:gd name="T4" fmla="*/ 1 w 2160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1" h="21600" fill="none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1930" y="0"/>
                        <a:pt x="21601" y="9670"/>
                        <a:pt x="21601" y="21600"/>
                      </a:cubicBezTo>
                    </a:path>
                    <a:path w="21601" h="21600" stroke="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1930" y="0"/>
                        <a:pt x="21601" y="9670"/>
                        <a:pt x="21601" y="21600"/>
                      </a:cubicBezTo>
                      <a:lnTo>
                        <a:pt x="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" name="Group 72"/>
              <p:cNvGrpSpPr>
                <a:grpSpLocks noChangeAspect="1"/>
              </p:cNvGrpSpPr>
              <p:nvPr/>
            </p:nvGrpSpPr>
            <p:grpSpPr bwMode="auto">
              <a:xfrm>
                <a:off x="2584" y="1392"/>
                <a:ext cx="384" cy="455"/>
                <a:chOff x="1536" y="2208"/>
                <a:chExt cx="384" cy="455"/>
              </a:xfrm>
            </p:grpSpPr>
            <p:sp>
              <p:nvSpPr>
                <p:cNvPr id="44" name="Arc 73"/>
                <p:cNvSpPr>
                  <a:spLocks noChangeAspect="1"/>
                </p:cNvSpPr>
                <p:nvPr/>
              </p:nvSpPr>
              <p:spPr bwMode="auto">
                <a:xfrm flipH="1">
                  <a:off x="1536" y="2208"/>
                  <a:ext cx="192" cy="33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Arc 74"/>
                <p:cNvSpPr>
                  <a:spLocks noChangeAspect="1"/>
                </p:cNvSpPr>
                <p:nvPr/>
              </p:nvSpPr>
              <p:spPr bwMode="auto">
                <a:xfrm>
                  <a:off x="1728" y="2208"/>
                  <a:ext cx="192" cy="33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Arc 75"/>
                <p:cNvSpPr>
                  <a:spLocks noChangeAspect="1"/>
                </p:cNvSpPr>
                <p:nvPr/>
              </p:nvSpPr>
              <p:spPr bwMode="auto">
                <a:xfrm flipV="1">
                  <a:off x="1874" y="2496"/>
                  <a:ext cx="46" cy="167"/>
                </a:xfrm>
                <a:custGeom>
                  <a:avLst/>
                  <a:gdLst>
                    <a:gd name="G0" fmla="+- 1 0 0"/>
                    <a:gd name="G1" fmla="+- 21600 0 0"/>
                    <a:gd name="G2" fmla="+- 21600 0 0"/>
                    <a:gd name="T0" fmla="*/ 0 w 21601"/>
                    <a:gd name="T1" fmla="*/ 0 h 21600"/>
                    <a:gd name="T2" fmla="*/ 21601 w 21601"/>
                    <a:gd name="T3" fmla="*/ 21600 h 21600"/>
                    <a:gd name="T4" fmla="*/ 1 w 2160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1" h="21600" fill="none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1930" y="0"/>
                        <a:pt x="21601" y="9670"/>
                        <a:pt x="21601" y="21600"/>
                      </a:cubicBezTo>
                    </a:path>
                    <a:path w="21601" h="21600" stroke="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1930" y="0"/>
                        <a:pt x="21601" y="9670"/>
                        <a:pt x="21601" y="21600"/>
                      </a:cubicBezTo>
                      <a:lnTo>
                        <a:pt x="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Arc 76"/>
                <p:cNvSpPr>
                  <a:spLocks noChangeAspect="1"/>
                </p:cNvSpPr>
                <p:nvPr/>
              </p:nvSpPr>
              <p:spPr bwMode="auto">
                <a:xfrm flipH="1" flipV="1">
                  <a:off x="1828" y="2496"/>
                  <a:ext cx="46" cy="167"/>
                </a:xfrm>
                <a:custGeom>
                  <a:avLst/>
                  <a:gdLst>
                    <a:gd name="G0" fmla="+- 1 0 0"/>
                    <a:gd name="G1" fmla="+- 21600 0 0"/>
                    <a:gd name="G2" fmla="+- 21600 0 0"/>
                    <a:gd name="T0" fmla="*/ 0 w 21601"/>
                    <a:gd name="T1" fmla="*/ 0 h 21600"/>
                    <a:gd name="T2" fmla="*/ 21601 w 21601"/>
                    <a:gd name="T3" fmla="*/ 21600 h 21600"/>
                    <a:gd name="T4" fmla="*/ 1 w 2160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1" h="21600" fill="none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1930" y="0"/>
                        <a:pt x="21601" y="9670"/>
                        <a:pt x="21601" y="21600"/>
                      </a:cubicBezTo>
                    </a:path>
                    <a:path w="21601" h="21600" stroke="0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1930" y="0"/>
                        <a:pt x="21601" y="9670"/>
                        <a:pt x="21601" y="21600"/>
                      </a:cubicBezTo>
                      <a:lnTo>
                        <a:pt x="1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" name="Arc 77"/>
              <p:cNvSpPr>
                <a:spLocks noChangeAspect="1"/>
              </p:cNvSpPr>
              <p:nvPr/>
            </p:nvSpPr>
            <p:spPr bwMode="auto">
              <a:xfrm flipH="1">
                <a:off x="2876" y="1392"/>
                <a:ext cx="192" cy="33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Arc 78"/>
              <p:cNvSpPr>
                <a:spLocks noChangeAspect="1"/>
              </p:cNvSpPr>
              <p:nvPr/>
            </p:nvSpPr>
            <p:spPr bwMode="auto">
              <a:xfrm>
                <a:off x="3068" y="1392"/>
                <a:ext cx="192" cy="33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" name="Line 79"/>
            <p:cNvSpPr>
              <a:spLocks noChangeAspect="1" noChangeShapeType="1"/>
            </p:cNvSpPr>
            <p:nvPr/>
          </p:nvSpPr>
          <p:spPr bwMode="auto">
            <a:xfrm>
              <a:off x="3692" y="1548"/>
              <a:ext cx="0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81"/>
            <p:cNvSpPr>
              <a:spLocks noChangeAspect="1" noChangeArrowheads="1"/>
            </p:cNvSpPr>
            <p:nvPr/>
          </p:nvSpPr>
          <p:spPr bwMode="auto">
            <a:xfrm>
              <a:off x="2951" y="2247"/>
              <a:ext cx="144" cy="20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0142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a5.mndcdn.com/image/upload/t_article_v2/qxksusajfckcpz4jqcm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2" y="1146789"/>
            <a:ext cx="7111652" cy="504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http://www.bruker.com/fileadmin/user_upload/10-GlobalGraphics/Banners/Products/X-rayDiffraction_ElementalAnalysis/metaljet-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5698"/>
            <a:ext cx="5210416" cy="242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http://www.biox.kth.se/research/hardxraysource/expsetuphardxr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90" y="1146789"/>
            <a:ext cx="3150510" cy="215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/>
            <a:r>
              <a:rPr lang="en-US" sz="4000" kern="0" dirty="0" smtClean="0"/>
              <a:t>New Type of X-ray Tube</a:t>
            </a:r>
            <a:endParaRPr lang="en-US" sz="4000" kern="0" dirty="0"/>
          </a:p>
        </p:txBody>
      </p:sp>
      <p:pic>
        <p:nvPicPr>
          <p:cNvPr id="6" name="Picture 5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856" y="4901371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89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Imaging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7432" y="1406634"/>
            <a:ext cx="771236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Basic Knowledge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X-ray Source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Working Principle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X-ray Spectrum (General, Characteristic)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X-ray Attenuation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Scatter (Coherent, Incoherent)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Absorption (K-edge)</a:t>
            </a:r>
            <a:endParaRPr lang="en-US" sz="28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X-ray </a:t>
            </a:r>
            <a:r>
              <a:rPr lang="en-US" sz="2800" b="1" dirty="0" smtClean="0"/>
              <a:t>Detector</a:t>
            </a:r>
            <a:endParaRPr lang="en-US" sz="2800" b="1" dirty="0"/>
          </a:p>
          <a:p>
            <a:r>
              <a:rPr lang="en-US" sz="2800" b="1" dirty="0"/>
              <a:t>	</a:t>
            </a:r>
            <a:r>
              <a:rPr lang="en-US" sz="2800" dirty="0" smtClean="0"/>
              <a:t>Energy-integrating (Dual-energy imaging)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Photon-counting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5159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Attenuation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32190" y="1028307"/>
            <a:ext cx="8458200" cy="502129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Interactions at Atomic </a:t>
            </a:r>
            <a:r>
              <a:rPr lang="en-US" sz="2800" b="1" dirty="0"/>
              <a:t>L</a:t>
            </a:r>
            <a:r>
              <a:rPr lang="en-US" sz="2800" b="1" dirty="0" smtClean="0"/>
              <a:t>evel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 </a:t>
            </a:r>
            <a:r>
              <a:rPr lang="en-US" sz="2400" dirty="0" smtClean="0"/>
              <a:t>interaction: Primary Beam</a:t>
            </a:r>
            <a:endParaRPr 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Total Absorption: No Signal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Partial Absorption: Photoelectric, Scattering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b="1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8990"/>
            <a:ext cx="3592751" cy="4059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http://radiologykey.com/wp-content/uploads/2016/03/B9781437716467100075_f07-01-97814377164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752" y="2798990"/>
            <a:ext cx="5547700" cy="40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498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Interaction</a:t>
            </a:r>
            <a:endParaRPr lang="en-US" dirty="0"/>
          </a:p>
        </p:txBody>
      </p:sp>
      <p:pic>
        <p:nvPicPr>
          <p:cNvPr id="14338" name="Picture 2" descr="Image result for x-ray attenuation 80kev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7" y="1205948"/>
            <a:ext cx="6492851" cy="536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963554" y="52751"/>
            <a:ext cx="2306394" cy="230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38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Interaction</a:t>
            </a:r>
            <a:endParaRPr lang="en-US" dirty="0"/>
          </a:p>
        </p:txBody>
      </p:sp>
      <p:sp>
        <p:nvSpPr>
          <p:cNvPr id="4" name="Rectangle 3"/>
          <p:cNvSpPr txBox="1">
            <a:spLocks noGrp="1" noChangeArrowheads="1"/>
          </p:cNvSpPr>
          <p:nvPr>
            <p:ph idx="1"/>
          </p:nvPr>
        </p:nvSpPr>
        <p:spPr>
          <a:xfrm>
            <a:off x="614569" y="1056864"/>
            <a:ext cx="8377031" cy="33859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ClrTx/>
            </a:pPr>
            <a:r>
              <a:rPr lang="en-US" sz="2400" dirty="0" smtClean="0">
                <a:solidFill>
                  <a:srgbClr val="FF0000"/>
                </a:solidFill>
              </a:rPr>
              <a:t>Photoelectric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sz="2400" dirty="0" smtClean="0">
                <a:solidFill>
                  <a:srgbClr val="FF0000"/>
                </a:solidFill>
              </a:rPr>
              <a:t>Incoherent/Coherent </a:t>
            </a:r>
            <a:r>
              <a:rPr lang="en-US" sz="2400" dirty="0">
                <a:solidFill>
                  <a:srgbClr val="FF0000"/>
                </a:solidFill>
              </a:rPr>
              <a:t>(Compton/ Rayleigh) </a:t>
            </a:r>
            <a:r>
              <a:rPr lang="en-US" sz="2400" dirty="0" smtClean="0">
                <a:solidFill>
                  <a:srgbClr val="FF0000"/>
                </a:solidFill>
              </a:rPr>
              <a:t>Scattering</a:t>
            </a:r>
          </a:p>
          <a:p>
            <a:pPr marL="0" indent="0" eaLnBrk="1" hangingPunct="1">
              <a:lnSpc>
                <a:spcPct val="90000"/>
              </a:lnSpc>
              <a:buClrTx/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&lt;80 kVp: Photoelectric Effect</a:t>
            </a:r>
            <a:endParaRPr lang="en-US" sz="2400" dirty="0">
              <a:solidFill>
                <a:srgbClr val="0000FF"/>
              </a:solidFill>
            </a:endParaRPr>
          </a:p>
          <a:p>
            <a:pPr marL="0" indent="0" eaLnBrk="1" hangingPunct="1">
              <a:lnSpc>
                <a:spcPct val="90000"/>
              </a:lnSpc>
              <a:buClrTx/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&gt;80 kVp: </a:t>
            </a:r>
            <a:r>
              <a:rPr lang="en-US" sz="2400" dirty="0">
                <a:solidFill>
                  <a:srgbClr val="0000FF"/>
                </a:solidFill>
              </a:rPr>
              <a:t>Compton </a:t>
            </a:r>
            <a:r>
              <a:rPr lang="en-US" sz="2400" dirty="0" smtClean="0">
                <a:solidFill>
                  <a:srgbClr val="0000FF"/>
                </a:solidFill>
              </a:rPr>
              <a:t>Scatter</a:t>
            </a:r>
          </a:p>
          <a:p>
            <a:pPr marL="0" indent="0" eaLnBrk="1" hangingPunct="1">
              <a:lnSpc>
                <a:spcPct val="90000"/>
              </a:lnSpc>
              <a:buClrTx/>
              <a:buNone/>
            </a:pPr>
            <a:endParaRPr lang="en-US" sz="14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ClrTx/>
            </a:pPr>
            <a:r>
              <a:rPr lang="en-US" sz="2400" dirty="0" smtClean="0">
                <a:solidFill>
                  <a:srgbClr val="7030A0"/>
                </a:solidFill>
              </a:rPr>
              <a:t>Pair Production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sz="2400" dirty="0" smtClean="0">
                <a:solidFill>
                  <a:srgbClr val="7030A0"/>
                </a:solidFill>
              </a:rPr>
              <a:t>Photodisintegration</a:t>
            </a: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5" name="Picture 2" descr="http://radiologykey.com/wp-content/uploads/2016/09/00216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83" y="2874271"/>
            <a:ext cx="3562350" cy="3762376"/>
          </a:xfrm>
          <a:prstGeom prst="rect">
            <a:avLst/>
          </a:prstGeom>
          <a:noFill/>
          <a:ln w="635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932" y="3870135"/>
            <a:ext cx="3128212" cy="2766512"/>
          </a:xfrm>
          <a:prstGeom prst="rect">
            <a:avLst/>
          </a:prstGeom>
          <a:ln w="635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866823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Protection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15625" r="10938" b="18750"/>
          <a:stretch>
            <a:fillRect/>
          </a:stretch>
        </p:blipFill>
        <p:spPr bwMode="auto">
          <a:xfrm>
            <a:off x="152400" y="990600"/>
            <a:ext cx="8839200" cy="598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57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Rapidly Reduced</a:t>
            </a:r>
            <a:endParaRPr lang="en-US" dirty="0"/>
          </a:p>
        </p:txBody>
      </p:sp>
      <p:pic>
        <p:nvPicPr>
          <p:cNvPr id="4" name="Picture 3" descr="01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4036" y="990600"/>
            <a:ext cx="589592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51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Exponential Attenuation</a:t>
            </a:r>
            <a:endParaRPr lang="en-US" dirty="0"/>
          </a:p>
        </p:txBody>
      </p:sp>
      <p:sp>
        <p:nvSpPr>
          <p:cNvPr id="4" name="Line 1028"/>
          <p:cNvSpPr>
            <a:spLocks noChangeShapeType="1"/>
          </p:cNvSpPr>
          <p:nvPr/>
        </p:nvSpPr>
        <p:spPr bwMode="auto">
          <a:xfrm>
            <a:off x="2519803" y="3312288"/>
            <a:ext cx="66449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3"/>
          </a:p>
        </p:txBody>
      </p:sp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2643800" y="3379057"/>
            <a:ext cx="508859" cy="4070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73127" tIns="36563" rIns="73127" bIns="36563">
            <a:spAutoFit/>
          </a:bodyPr>
          <a:lstStyle>
            <a:lvl1pPr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3" dirty="0">
                <a:solidFill>
                  <a:schemeClr val="tx1"/>
                </a:solidFill>
                <a:latin typeface="Symbol" panose="05050102010706020507" pitchFamily="18" charset="2"/>
              </a:rPr>
              <a:t></a:t>
            </a:r>
            <a:r>
              <a:rPr lang="en-US" altLang="en-US" sz="2403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6" name="Rectangle 1030"/>
          <p:cNvSpPr>
            <a:spLocks noChangeArrowheads="1"/>
          </p:cNvSpPr>
          <p:nvPr/>
        </p:nvSpPr>
        <p:spPr bwMode="auto">
          <a:xfrm>
            <a:off x="1618323" y="4301255"/>
            <a:ext cx="2090466" cy="686754"/>
          </a:xfrm>
          <a:prstGeom prst="rect">
            <a:avLst/>
          </a:prstGeom>
          <a:solidFill>
            <a:srgbClr val="33CCFF"/>
          </a:solidFill>
          <a:ln w="50800">
            <a:solidFill>
              <a:srgbClr val="063DE8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en-US" altLang="en-US" sz="3204"/>
          </a:p>
        </p:txBody>
      </p:sp>
      <p:sp>
        <p:nvSpPr>
          <p:cNvPr id="7" name="Line 1031"/>
          <p:cNvSpPr>
            <a:spLocks noChangeShapeType="1"/>
          </p:cNvSpPr>
          <p:nvPr/>
        </p:nvSpPr>
        <p:spPr bwMode="auto">
          <a:xfrm>
            <a:off x="2332102" y="4301255"/>
            <a:ext cx="0" cy="686754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3"/>
          </a:p>
        </p:txBody>
      </p:sp>
      <p:sp>
        <p:nvSpPr>
          <p:cNvPr id="8" name="Line 1032"/>
          <p:cNvSpPr>
            <a:spLocks noChangeShapeType="1"/>
          </p:cNvSpPr>
          <p:nvPr/>
        </p:nvSpPr>
        <p:spPr bwMode="auto">
          <a:xfrm>
            <a:off x="3004548" y="4320332"/>
            <a:ext cx="0" cy="685164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3"/>
          </a:p>
        </p:txBody>
      </p:sp>
      <p:sp>
        <p:nvSpPr>
          <p:cNvPr id="9" name="Rectangle 1033"/>
          <p:cNvSpPr>
            <a:spLocks noChangeArrowheads="1"/>
          </p:cNvSpPr>
          <p:nvPr/>
        </p:nvSpPr>
        <p:spPr bwMode="auto">
          <a:xfrm>
            <a:off x="1761396" y="4439560"/>
            <a:ext cx="426042" cy="407086"/>
          </a:xfrm>
          <a:prstGeom prst="rect">
            <a:avLst/>
          </a:prstGeom>
          <a:solidFill>
            <a:srgbClr val="33CCFF"/>
          </a:solidFill>
          <a:ln>
            <a:noFill/>
          </a:ln>
          <a:effectLst/>
          <a:extLst/>
        </p:spPr>
        <p:txBody>
          <a:bodyPr lIns="73127" tIns="36563" rIns="73127" bIns="36563">
            <a:spAutoFit/>
          </a:bodyPr>
          <a:lstStyle>
            <a:lvl1pPr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3">
                <a:solidFill>
                  <a:schemeClr val="tx1"/>
                </a:solidFill>
                <a:latin typeface="Symbol" panose="05050102010706020507" pitchFamily="18" charset="2"/>
              </a:rPr>
              <a:t></a:t>
            </a:r>
            <a:r>
              <a:rPr lang="en-US" altLang="en-US" sz="2403" baseline="-25000">
                <a:solidFill>
                  <a:schemeClr val="tx1"/>
                </a:solidFill>
                <a:latin typeface="Symbol" panose="05050102010706020507" pitchFamily="18" charset="2"/>
              </a:rPr>
              <a:t></a:t>
            </a:r>
          </a:p>
        </p:txBody>
      </p:sp>
      <p:sp>
        <p:nvSpPr>
          <p:cNvPr id="10" name="Rectangle 1034"/>
          <p:cNvSpPr>
            <a:spLocks noChangeArrowheads="1"/>
          </p:cNvSpPr>
          <p:nvPr/>
        </p:nvSpPr>
        <p:spPr bwMode="auto">
          <a:xfrm>
            <a:off x="2402049" y="4439560"/>
            <a:ext cx="426042" cy="407086"/>
          </a:xfrm>
          <a:prstGeom prst="rect">
            <a:avLst/>
          </a:prstGeom>
          <a:solidFill>
            <a:srgbClr val="33CCFF"/>
          </a:solidFill>
          <a:ln>
            <a:noFill/>
          </a:ln>
          <a:effectLst/>
          <a:extLst/>
        </p:spPr>
        <p:txBody>
          <a:bodyPr lIns="73127" tIns="36563" rIns="73127" bIns="36563">
            <a:spAutoFit/>
          </a:bodyPr>
          <a:lstStyle>
            <a:lvl1pPr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3">
                <a:solidFill>
                  <a:schemeClr val="tx1"/>
                </a:solidFill>
                <a:latin typeface="Symbol" panose="05050102010706020507" pitchFamily="18" charset="2"/>
              </a:rPr>
              <a:t></a:t>
            </a:r>
            <a:r>
              <a:rPr lang="en-US" altLang="en-US" sz="2403" baseline="-25000">
                <a:solidFill>
                  <a:schemeClr val="tx1"/>
                </a:solidFill>
                <a:latin typeface="Symbol" panose="05050102010706020507" pitchFamily="18" charset="2"/>
              </a:rPr>
              <a:t></a:t>
            </a:r>
          </a:p>
        </p:txBody>
      </p:sp>
      <p:sp>
        <p:nvSpPr>
          <p:cNvPr id="11" name="Rectangle 1035"/>
          <p:cNvSpPr>
            <a:spLocks noChangeArrowheads="1"/>
          </p:cNvSpPr>
          <p:nvPr/>
        </p:nvSpPr>
        <p:spPr bwMode="auto">
          <a:xfrm>
            <a:off x="3115827" y="4439560"/>
            <a:ext cx="426042" cy="407086"/>
          </a:xfrm>
          <a:prstGeom prst="rect">
            <a:avLst/>
          </a:prstGeom>
          <a:solidFill>
            <a:srgbClr val="33CCFF"/>
          </a:solidFill>
          <a:ln>
            <a:noFill/>
          </a:ln>
          <a:effectLst/>
          <a:extLst/>
        </p:spPr>
        <p:txBody>
          <a:bodyPr lIns="73127" tIns="36563" rIns="73127" bIns="36563">
            <a:spAutoFit/>
          </a:bodyPr>
          <a:lstStyle>
            <a:lvl1pPr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3">
                <a:solidFill>
                  <a:schemeClr val="tx1"/>
                </a:solidFill>
                <a:latin typeface="Symbol" panose="05050102010706020507" pitchFamily="18" charset="2"/>
              </a:rPr>
              <a:t></a:t>
            </a:r>
            <a:r>
              <a:rPr lang="en-US" altLang="en-US" sz="2403" baseline="-25000">
                <a:solidFill>
                  <a:schemeClr val="tx1"/>
                </a:solidFill>
                <a:latin typeface="Symbol" panose="05050102010706020507" pitchFamily="18" charset="2"/>
              </a:rPr>
              <a:t></a:t>
            </a:r>
          </a:p>
        </p:txBody>
      </p:sp>
      <p:sp>
        <p:nvSpPr>
          <p:cNvPr id="12" name="Rectangle 1036"/>
          <p:cNvSpPr>
            <a:spLocks noChangeArrowheads="1"/>
          </p:cNvSpPr>
          <p:nvPr/>
        </p:nvSpPr>
        <p:spPr bwMode="auto">
          <a:xfrm>
            <a:off x="2489599" y="2482461"/>
            <a:ext cx="694702" cy="667677"/>
          </a:xfrm>
          <a:prstGeom prst="rect">
            <a:avLst/>
          </a:prstGeom>
          <a:solidFill>
            <a:srgbClr val="33CCFF"/>
          </a:solidFill>
          <a:ln w="50800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403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endParaRPr lang="en-US" altLang="en-US" sz="2403">
              <a:solidFill>
                <a:schemeClr val="tx1"/>
              </a:solidFill>
            </a:endParaRPr>
          </a:p>
        </p:txBody>
      </p:sp>
      <p:sp>
        <p:nvSpPr>
          <p:cNvPr id="13" name="Text Box 1037"/>
          <p:cNvSpPr txBox="1">
            <a:spLocks noChangeArrowheads="1"/>
          </p:cNvSpPr>
          <p:nvPr/>
        </p:nvSpPr>
        <p:spPr bwMode="auto">
          <a:xfrm>
            <a:off x="3802582" y="4215411"/>
            <a:ext cx="492809" cy="36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3">
                <a:solidFill>
                  <a:schemeClr val="tx1"/>
                </a:solidFill>
              </a:rPr>
              <a:t>N</a:t>
            </a:r>
            <a:r>
              <a:rPr lang="en-US" altLang="en-US" sz="1602">
                <a:solidFill>
                  <a:schemeClr val="tx1"/>
                </a:solidFill>
              </a:rPr>
              <a:t>o</a:t>
            </a:r>
            <a:endParaRPr lang="en-US" altLang="en-US" sz="3204">
              <a:solidFill>
                <a:schemeClr val="tx1"/>
              </a:solidFill>
            </a:endParaRPr>
          </a:p>
        </p:txBody>
      </p:sp>
      <p:graphicFrame>
        <p:nvGraphicFramePr>
          <p:cNvPr id="14" name="Object 1038"/>
          <p:cNvGraphicFramePr>
            <a:graphicFrameLocks noChangeAspect="1"/>
          </p:cNvGraphicFramePr>
          <p:nvPr>
            <p:extLst/>
          </p:nvPr>
        </p:nvGraphicFramePr>
        <p:xfrm>
          <a:off x="5759512" y="2562168"/>
          <a:ext cx="2174720" cy="618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6" name="Equation" r:id="rId3" imgW="812447" imgH="241195" progId="Equation.3">
                  <p:embed/>
                </p:oleObj>
              </mc:Choice>
              <mc:Fallback>
                <p:oleObj name="Equation" r:id="rId3" imgW="8124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512" y="2562168"/>
                        <a:ext cx="2174720" cy="61839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039"/>
          <p:cNvGraphicFramePr>
            <a:graphicFrameLocks noChangeAspect="1"/>
          </p:cNvGraphicFramePr>
          <p:nvPr>
            <p:extLst/>
          </p:nvPr>
        </p:nvGraphicFramePr>
        <p:xfrm>
          <a:off x="5216856" y="4369613"/>
          <a:ext cx="3436949" cy="635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7" name="Equation" r:id="rId5" imgW="1244600" imgH="241300" progId="Equation.3">
                  <p:embed/>
                </p:oleObj>
              </mc:Choice>
              <mc:Fallback>
                <p:oleObj name="Equation" r:id="rId5" imgW="1244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856" y="4369613"/>
                        <a:ext cx="3436949" cy="63588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utoShape 1042"/>
          <p:cNvSpPr>
            <a:spLocks noChangeArrowheads="1"/>
          </p:cNvSpPr>
          <p:nvPr/>
        </p:nvSpPr>
        <p:spPr bwMode="auto">
          <a:xfrm>
            <a:off x="1345009" y="2579433"/>
            <a:ext cx="1106437" cy="519835"/>
          </a:xfrm>
          <a:prstGeom prst="rightArrow">
            <a:avLst>
              <a:gd name="adj1" fmla="val 50000"/>
              <a:gd name="adj2" fmla="val 106432"/>
            </a:avLst>
          </a:prstGeom>
          <a:solidFill>
            <a:srgbClr val="FF0000"/>
          </a:solidFill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en-US" altLang="en-US" sz="3204"/>
          </a:p>
        </p:txBody>
      </p:sp>
      <p:sp>
        <p:nvSpPr>
          <p:cNvPr id="19" name="AutoShape 1044"/>
          <p:cNvSpPr>
            <a:spLocks noChangeArrowheads="1"/>
          </p:cNvSpPr>
          <p:nvPr/>
        </p:nvSpPr>
        <p:spPr bwMode="auto">
          <a:xfrm>
            <a:off x="500758" y="4369613"/>
            <a:ext cx="1106437" cy="519835"/>
          </a:xfrm>
          <a:prstGeom prst="rightArrow">
            <a:avLst>
              <a:gd name="adj1" fmla="val 50000"/>
              <a:gd name="adj2" fmla="val 106432"/>
            </a:avLst>
          </a:prstGeom>
          <a:solidFill>
            <a:srgbClr val="FF0000"/>
          </a:solidFill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en-US" altLang="en-US" sz="3204"/>
          </a:p>
        </p:txBody>
      </p:sp>
      <p:sp>
        <p:nvSpPr>
          <p:cNvPr id="20" name="Text Box 1045"/>
          <p:cNvSpPr txBox="1">
            <a:spLocks noChangeArrowheads="1"/>
          </p:cNvSpPr>
          <p:nvPr/>
        </p:nvSpPr>
        <p:spPr bwMode="auto">
          <a:xfrm>
            <a:off x="596141" y="4142285"/>
            <a:ext cx="426042" cy="36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3">
                <a:solidFill>
                  <a:schemeClr val="tx1"/>
                </a:solidFill>
              </a:rPr>
              <a:t>N</a:t>
            </a:r>
            <a:r>
              <a:rPr lang="en-US" altLang="en-US" sz="1602">
                <a:solidFill>
                  <a:schemeClr val="tx1"/>
                </a:solidFill>
              </a:rPr>
              <a:t>i</a:t>
            </a:r>
            <a:endParaRPr lang="en-US" altLang="en-US" sz="3204">
              <a:solidFill>
                <a:schemeClr val="tx1"/>
              </a:solidFill>
            </a:endParaRPr>
          </a:p>
        </p:txBody>
      </p:sp>
      <p:sp>
        <p:nvSpPr>
          <p:cNvPr id="21" name="Text Box 1053"/>
          <p:cNvSpPr txBox="1">
            <a:spLocks noChangeArrowheads="1"/>
          </p:cNvSpPr>
          <p:nvPr/>
        </p:nvSpPr>
        <p:spPr bwMode="auto">
          <a:xfrm>
            <a:off x="4385326" y="2666929"/>
            <a:ext cx="492809" cy="36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3" dirty="0">
                <a:solidFill>
                  <a:schemeClr val="tx1"/>
                </a:solidFill>
              </a:rPr>
              <a:t>N</a:t>
            </a:r>
            <a:r>
              <a:rPr lang="en-US" altLang="en-US" sz="1602" dirty="0">
                <a:solidFill>
                  <a:schemeClr val="tx1"/>
                </a:solidFill>
              </a:rPr>
              <a:t>o</a:t>
            </a:r>
            <a:endParaRPr lang="en-US" altLang="en-US" sz="3204" dirty="0">
              <a:solidFill>
                <a:schemeClr val="tx1"/>
              </a:solidFill>
            </a:endParaRPr>
          </a:p>
        </p:txBody>
      </p:sp>
      <p:sp>
        <p:nvSpPr>
          <p:cNvPr id="22" name="Text Box 1054"/>
          <p:cNvSpPr txBox="1">
            <a:spLocks noChangeArrowheads="1"/>
          </p:cNvSpPr>
          <p:nvPr/>
        </p:nvSpPr>
        <p:spPr bwMode="auto">
          <a:xfrm>
            <a:off x="855379" y="2666929"/>
            <a:ext cx="426042" cy="36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3" dirty="0">
                <a:solidFill>
                  <a:schemeClr val="tx1"/>
                </a:solidFill>
              </a:rPr>
              <a:t>N</a:t>
            </a:r>
            <a:r>
              <a:rPr lang="en-US" altLang="en-US" sz="1602" dirty="0">
                <a:solidFill>
                  <a:schemeClr val="tx1"/>
                </a:solidFill>
              </a:rPr>
              <a:t>i</a:t>
            </a:r>
            <a:endParaRPr lang="en-US" altLang="en-US" sz="3204" dirty="0">
              <a:solidFill>
                <a:schemeClr val="tx1"/>
              </a:solidFill>
            </a:endParaRPr>
          </a:p>
        </p:txBody>
      </p:sp>
      <p:sp>
        <p:nvSpPr>
          <p:cNvPr id="23" name="Text Box 1055"/>
          <p:cNvSpPr txBox="1">
            <a:spLocks noChangeArrowheads="1"/>
          </p:cNvSpPr>
          <p:nvPr/>
        </p:nvSpPr>
        <p:spPr bwMode="auto">
          <a:xfrm>
            <a:off x="1898227" y="1679180"/>
            <a:ext cx="2062935" cy="7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403" dirty="0" smtClean="0">
                <a:solidFill>
                  <a:schemeClr val="tx1"/>
                </a:solidFill>
              </a:rPr>
              <a:t>Attenuation Coefficient</a:t>
            </a:r>
            <a:endParaRPr lang="en-US" altLang="en-US" sz="2403" dirty="0">
              <a:solidFill>
                <a:schemeClr val="tx1"/>
              </a:solidFill>
            </a:endParaRPr>
          </a:p>
        </p:txBody>
      </p:sp>
      <p:sp>
        <p:nvSpPr>
          <p:cNvPr id="24" name="Text Box 1055"/>
          <p:cNvSpPr txBox="1">
            <a:spLocks noChangeArrowheads="1"/>
          </p:cNvSpPr>
          <p:nvPr/>
        </p:nvSpPr>
        <p:spPr bwMode="auto">
          <a:xfrm>
            <a:off x="329873" y="1912406"/>
            <a:ext cx="1465923" cy="7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403" dirty="0">
                <a:solidFill>
                  <a:schemeClr val="tx1"/>
                </a:solidFill>
              </a:rPr>
              <a:t>I</a:t>
            </a:r>
            <a:r>
              <a:rPr lang="en-US" altLang="en-US" sz="2403" dirty="0" smtClean="0">
                <a:solidFill>
                  <a:schemeClr val="tx1"/>
                </a:solidFill>
              </a:rPr>
              <a:t>nput Intensity</a:t>
            </a:r>
          </a:p>
        </p:txBody>
      </p:sp>
      <p:sp>
        <p:nvSpPr>
          <p:cNvPr id="25" name="Text Box 1055"/>
          <p:cNvSpPr txBox="1">
            <a:spLocks noChangeArrowheads="1"/>
          </p:cNvSpPr>
          <p:nvPr/>
        </p:nvSpPr>
        <p:spPr bwMode="auto">
          <a:xfrm>
            <a:off x="3878104" y="1962790"/>
            <a:ext cx="1540428" cy="7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403" dirty="0" smtClean="0">
                <a:solidFill>
                  <a:schemeClr val="tx1"/>
                </a:solidFill>
              </a:rPr>
              <a:t>Output Intensity</a:t>
            </a:r>
            <a:endParaRPr lang="en-US" altLang="en-US" sz="2403" dirty="0">
              <a:solidFill>
                <a:schemeClr val="tx1"/>
              </a:solidFill>
            </a:endParaRPr>
          </a:p>
        </p:txBody>
      </p:sp>
      <p:sp>
        <p:nvSpPr>
          <p:cNvPr id="26" name="AutoShape 1042"/>
          <p:cNvSpPr>
            <a:spLocks noChangeArrowheads="1"/>
          </p:cNvSpPr>
          <p:nvPr/>
        </p:nvSpPr>
        <p:spPr bwMode="auto">
          <a:xfrm>
            <a:off x="3209620" y="2562168"/>
            <a:ext cx="1106437" cy="519835"/>
          </a:xfrm>
          <a:prstGeom prst="rightArrow">
            <a:avLst>
              <a:gd name="adj1" fmla="val 50000"/>
              <a:gd name="adj2" fmla="val 106432"/>
            </a:avLst>
          </a:prstGeom>
          <a:solidFill>
            <a:srgbClr val="FF0000">
              <a:alpha val="50000"/>
            </a:srgbClr>
          </a:solidFill>
          <a:ln w="508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en-US" altLang="en-US" sz="3204"/>
          </a:p>
        </p:txBody>
      </p:sp>
      <p:sp>
        <p:nvSpPr>
          <p:cNvPr id="27" name="AutoShape 1044"/>
          <p:cNvSpPr>
            <a:spLocks noChangeArrowheads="1"/>
          </p:cNvSpPr>
          <p:nvPr/>
        </p:nvSpPr>
        <p:spPr bwMode="auto">
          <a:xfrm>
            <a:off x="3751710" y="4399022"/>
            <a:ext cx="1106437" cy="519835"/>
          </a:xfrm>
          <a:prstGeom prst="rightArrow">
            <a:avLst>
              <a:gd name="adj1" fmla="val 50000"/>
              <a:gd name="adj2" fmla="val 106432"/>
            </a:avLst>
          </a:prstGeom>
          <a:solidFill>
            <a:srgbClr val="FF0000">
              <a:alpha val="20000"/>
            </a:srgbClr>
          </a:solidFill>
          <a:ln w="508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en-US" altLang="en-US" sz="3204"/>
          </a:p>
        </p:txBody>
      </p:sp>
    </p:spTree>
    <p:extLst>
      <p:ext uri="{BB962C8B-B14F-4D97-AF65-F5344CB8AC3E}">
        <p14:creationId xmlns:p14="http://schemas.microsoft.com/office/powerpoint/2010/main" val="39931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of Physics</a:t>
            </a:r>
            <a:endParaRPr lang="en-US" dirty="0"/>
          </a:p>
        </p:txBody>
      </p:sp>
      <p:pic>
        <p:nvPicPr>
          <p:cNvPr id="19458" name="Picture 2" descr="http://www.sciencealert.com/images/zi8feiezrudv90wonaw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468"/>
            <a:ext cx="9150540" cy="51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1999" y="6243200"/>
            <a:ext cx="8912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</a:rPr>
              <a:t>http://www.sciencealert.com/images/zi8feiezrudv90wonawq.png</a:t>
            </a:r>
          </a:p>
        </p:txBody>
      </p:sp>
    </p:spTree>
    <p:extLst>
      <p:ext uri="{BB962C8B-B14F-4D97-AF65-F5344CB8AC3E}">
        <p14:creationId xmlns:p14="http://schemas.microsoft.com/office/powerpoint/2010/main" val="2450832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Equation</a:t>
            </a:r>
            <a:endParaRPr lang="en-US" dirty="0"/>
          </a:p>
        </p:txBody>
      </p:sp>
      <p:sp>
        <p:nvSpPr>
          <p:cNvPr id="4" name="Rectangle 128"/>
          <p:cNvSpPr>
            <a:spLocks noChangeArrowheads="1"/>
          </p:cNvSpPr>
          <p:nvPr/>
        </p:nvSpPr>
        <p:spPr bwMode="auto">
          <a:xfrm>
            <a:off x="1856779" y="1632748"/>
            <a:ext cx="5236498" cy="615216"/>
          </a:xfrm>
          <a:prstGeom prst="rect">
            <a:avLst/>
          </a:prstGeom>
          <a:solidFill>
            <a:srgbClr val="00B0F0"/>
          </a:solidFill>
          <a:ln w="50800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en-US" altLang="en-US" sz="3204"/>
          </a:p>
        </p:txBody>
      </p:sp>
      <p:graphicFrame>
        <p:nvGraphicFramePr>
          <p:cNvPr id="5" name="Object 96"/>
          <p:cNvGraphicFramePr>
            <a:graphicFrameLocks noChangeAspect="1"/>
          </p:cNvGraphicFramePr>
          <p:nvPr>
            <p:extLst/>
          </p:nvPr>
        </p:nvGraphicFramePr>
        <p:xfrm>
          <a:off x="1077822" y="3987105"/>
          <a:ext cx="3281157" cy="1441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4" name="Equation" r:id="rId3" imgW="990170" imgH="431613" progId="Equation.3">
                  <p:embed/>
                </p:oleObj>
              </mc:Choice>
              <mc:Fallback>
                <p:oleObj name="Equation" r:id="rId3" imgW="990170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822" y="3987105"/>
                        <a:ext cx="3281157" cy="144186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7"/>
          <p:cNvGraphicFramePr>
            <a:graphicFrameLocks noChangeAspect="1"/>
          </p:cNvGraphicFramePr>
          <p:nvPr>
            <p:extLst/>
          </p:nvPr>
        </p:nvGraphicFramePr>
        <p:xfrm>
          <a:off x="4815226" y="3979157"/>
          <a:ext cx="3336796" cy="1449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5" name="Equation" r:id="rId5" imgW="1104900" imgH="469900" progId="Equation.3">
                  <p:embed/>
                </p:oleObj>
              </mc:Choice>
              <mc:Fallback>
                <p:oleObj name="Equation" r:id="rId5" imgW="11049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5226" y="3979157"/>
                        <a:ext cx="3336796" cy="144981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9"/>
          <p:cNvGraphicFramePr>
            <a:graphicFrameLocks noChangeAspect="1"/>
          </p:cNvGraphicFramePr>
          <p:nvPr>
            <p:extLst/>
          </p:nvPr>
        </p:nvGraphicFramePr>
        <p:xfrm>
          <a:off x="3064957" y="2421244"/>
          <a:ext cx="2993421" cy="1046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6" name="Equation" r:id="rId7" imgW="977476" imgH="342751" progId="Equation.3">
                  <p:embed/>
                </p:oleObj>
              </mc:Choice>
              <mc:Fallback>
                <p:oleObj name="Equation" r:id="rId7" imgW="977476" imgH="34275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4957" y="2421244"/>
                        <a:ext cx="2993421" cy="10460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01"/>
          <p:cNvSpPr>
            <a:spLocks noChangeArrowheads="1"/>
          </p:cNvSpPr>
          <p:nvPr/>
        </p:nvSpPr>
        <p:spPr bwMode="auto">
          <a:xfrm>
            <a:off x="1956931" y="2376732"/>
            <a:ext cx="508859" cy="40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127" tIns="36563" rIns="73127" bIns="36563">
            <a:spAutoFit/>
          </a:bodyPr>
          <a:lstStyle>
            <a:lvl1pPr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3">
                <a:solidFill>
                  <a:schemeClr val="tx1"/>
                </a:solidFill>
                <a:latin typeface="Symbol" panose="05050102010706020507" pitchFamily="18" charset="2"/>
              </a:rPr>
              <a:t></a:t>
            </a:r>
            <a:r>
              <a:rPr lang="en-US" altLang="en-US" sz="2403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9" name="Text Box 120"/>
          <p:cNvSpPr txBox="1">
            <a:spLocks noChangeArrowheads="1"/>
          </p:cNvSpPr>
          <p:nvPr/>
        </p:nvSpPr>
        <p:spPr bwMode="auto">
          <a:xfrm>
            <a:off x="7066253" y="1513520"/>
            <a:ext cx="492809" cy="36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3">
                <a:solidFill>
                  <a:schemeClr val="tx1"/>
                </a:solidFill>
              </a:rPr>
              <a:t>N</a:t>
            </a:r>
            <a:r>
              <a:rPr lang="en-US" altLang="en-US" sz="1602">
                <a:solidFill>
                  <a:schemeClr val="tx1"/>
                </a:solidFill>
              </a:rPr>
              <a:t>o</a:t>
            </a:r>
            <a:endParaRPr lang="en-US" altLang="en-US" sz="3204">
              <a:solidFill>
                <a:schemeClr val="tx1"/>
              </a:solidFill>
            </a:endParaRPr>
          </a:p>
        </p:txBody>
      </p:sp>
      <p:sp>
        <p:nvSpPr>
          <p:cNvPr id="11" name="AutoShape 125"/>
          <p:cNvSpPr>
            <a:spLocks noChangeArrowheads="1"/>
          </p:cNvSpPr>
          <p:nvPr/>
        </p:nvSpPr>
        <p:spPr bwMode="auto">
          <a:xfrm>
            <a:off x="788496" y="1707464"/>
            <a:ext cx="1041259" cy="510297"/>
          </a:xfrm>
          <a:prstGeom prst="rightArrow">
            <a:avLst>
              <a:gd name="adj1" fmla="val 50000"/>
              <a:gd name="adj2" fmla="val 102034"/>
            </a:avLst>
          </a:prstGeom>
          <a:solidFill>
            <a:srgbClr val="FF0000"/>
          </a:solidFill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en-US" altLang="en-US" sz="3204"/>
          </a:p>
        </p:txBody>
      </p:sp>
      <p:sp>
        <p:nvSpPr>
          <p:cNvPr id="12" name="Text Box 126"/>
          <p:cNvSpPr txBox="1">
            <a:spLocks noChangeArrowheads="1"/>
          </p:cNvSpPr>
          <p:nvPr/>
        </p:nvSpPr>
        <p:spPr bwMode="auto">
          <a:xfrm>
            <a:off x="877519" y="1484905"/>
            <a:ext cx="426042" cy="36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3">
                <a:solidFill>
                  <a:schemeClr val="tx1"/>
                </a:solidFill>
              </a:rPr>
              <a:t>N</a:t>
            </a:r>
            <a:r>
              <a:rPr lang="en-US" altLang="en-US" sz="1602">
                <a:solidFill>
                  <a:schemeClr val="tx1"/>
                </a:solidFill>
              </a:rPr>
              <a:t>i</a:t>
            </a:r>
            <a:endParaRPr lang="en-US" altLang="en-US" sz="3204">
              <a:solidFill>
                <a:schemeClr val="tx1"/>
              </a:solidFill>
            </a:endParaRPr>
          </a:p>
        </p:txBody>
      </p:sp>
      <p:sp>
        <p:nvSpPr>
          <p:cNvPr id="13" name="Line 100"/>
          <p:cNvSpPr>
            <a:spLocks noChangeShapeType="1"/>
          </p:cNvSpPr>
          <p:nvPr/>
        </p:nvSpPr>
        <p:spPr bwMode="auto">
          <a:xfrm>
            <a:off x="1863138" y="2376731"/>
            <a:ext cx="62634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3"/>
          </a:p>
        </p:txBody>
      </p:sp>
      <p:sp>
        <p:nvSpPr>
          <p:cNvPr id="14" name="Line 132"/>
          <p:cNvSpPr>
            <a:spLocks noChangeShapeType="1"/>
          </p:cNvSpPr>
          <p:nvPr/>
        </p:nvSpPr>
        <p:spPr bwMode="auto">
          <a:xfrm>
            <a:off x="3602278" y="1666132"/>
            <a:ext cx="0" cy="583423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3"/>
          </a:p>
        </p:txBody>
      </p:sp>
      <p:sp>
        <p:nvSpPr>
          <p:cNvPr id="15" name="Line 133"/>
          <p:cNvSpPr>
            <a:spLocks noChangeShapeType="1"/>
          </p:cNvSpPr>
          <p:nvPr/>
        </p:nvSpPr>
        <p:spPr bwMode="auto">
          <a:xfrm>
            <a:off x="2460868" y="1650235"/>
            <a:ext cx="0" cy="581833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3"/>
          </a:p>
        </p:txBody>
      </p:sp>
      <p:sp>
        <p:nvSpPr>
          <p:cNvPr id="16" name="Line 104"/>
          <p:cNvSpPr>
            <a:spLocks noChangeShapeType="1"/>
          </p:cNvSpPr>
          <p:nvPr/>
        </p:nvSpPr>
        <p:spPr bwMode="auto">
          <a:xfrm>
            <a:off x="4223854" y="1650235"/>
            <a:ext cx="0" cy="581833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3"/>
          </a:p>
        </p:txBody>
      </p:sp>
      <p:sp>
        <p:nvSpPr>
          <p:cNvPr id="17" name="Rectangle 137"/>
          <p:cNvSpPr>
            <a:spLocks noChangeArrowheads="1"/>
          </p:cNvSpPr>
          <p:nvPr/>
        </p:nvSpPr>
        <p:spPr bwMode="auto">
          <a:xfrm>
            <a:off x="4273136" y="1750387"/>
            <a:ext cx="461015" cy="40708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lIns="73127" tIns="36563" rIns="73127" bIns="36563">
            <a:spAutoFit/>
          </a:bodyPr>
          <a:lstStyle>
            <a:lvl1pPr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 defTabSz="585788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3">
                <a:solidFill>
                  <a:schemeClr val="tx1"/>
                </a:solidFill>
                <a:latin typeface="Symbol" panose="05050102010706020507" pitchFamily="18" charset="2"/>
              </a:rPr>
              <a:t></a:t>
            </a:r>
            <a:r>
              <a:rPr lang="en-US" altLang="en-US" sz="2403" baseline="-25000">
                <a:solidFill>
                  <a:schemeClr val="tx1"/>
                </a:solidFill>
                <a:latin typeface="Symbol" panose="05050102010706020507" pitchFamily="18" charset="2"/>
              </a:rPr>
              <a:t>k</a:t>
            </a:r>
          </a:p>
        </p:txBody>
      </p:sp>
      <p:sp>
        <p:nvSpPr>
          <p:cNvPr id="18" name="Line 130"/>
          <p:cNvSpPr>
            <a:spLocks noChangeShapeType="1"/>
          </p:cNvSpPr>
          <p:nvPr/>
        </p:nvSpPr>
        <p:spPr bwMode="auto">
          <a:xfrm>
            <a:off x="5414545" y="1666132"/>
            <a:ext cx="0" cy="583423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3"/>
          </a:p>
        </p:txBody>
      </p:sp>
      <p:sp>
        <p:nvSpPr>
          <p:cNvPr id="19" name="Line 131"/>
          <p:cNvSpPr>
            <a:spLocks noChangeShapeType="1"/>
          </p:cNvSpPr>
          <p:nvPr/>
        </p:nvSpPr>
        <p:spPr bwMode="auto">
          <a:xfrm>
            <a:off x="4789790" y="1666132"/>
            <a:ext cx="0" cy="583423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3"/>
          </a:p>
        </p:txBody>
      </p:sp>
      <p:sp>
        <p:nvSpPr>
          <p:cNvPr id="20" name="Line 140"/>
          <p:cNvSpPr>
            <a:spLocks noChangeShapeType="1"/>
          </p:cNvSpPr>
          <p:nvPr/>
        </p:nvSpPr>
        <p:spPr bwMode="auto">
          <a:xfrm>
            <a:off x="6555955" y="1666132"/>
            <a:ext cx="0" cy="583423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3"/>
          </a:p>
        </p:txBody>
      </p:sp>
      <p:sp>
        <p:nvSpPr>
          <p:cNvPr id="21" name="Line 144"/>
          <p:cNvSpPr>
            <a:spLocks noChangeShapeType="1"/>
          </p:cNvSpPr>
          <p:nvPr/>
        </p:nvSpPr>
        <p:spPr bwMode="auto">
          <a:xfrm>
            <a:off x="1239972" y="3503834"/>
            <a:ext cx="705830" cy="705830"/>
          </a:xfrm>
          <a:prstGeom prst="line">
            <a:avLst/>
          </a:prstGeom>
          <a:noFill/>
          <a:ln w="5080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3"/>
          </a:p>
        </p:txBody>
      </p:sp>
      <p:sp>
        <p:nvSpPr>
          <p:cNvPr id="22" name="Rectangle 145"/>
          <p:cNvSpPr>
            <a:spLocks noChangeArrowheads="1"/>
          </p:cNvSpPr>
          <p:nvPr/>
        </p:nvSpPr>
        <p:spPr bwMode="auto">
          <a:xfrm>
            <a:off x="610448" y="3169995"/>
            <a:ext cx="1431868" cy="37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88" tIns="25435" rIns="63588" bIns="25435">
            <a:spAutoFit/>
          </a:bodyPr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8000"/>
              </a:lnSpc>
            </a:pPr>
            <a:r>
              <a:rPr lang="en-US" altLang="en-US" sz="2403">
                <a:solidFill>
                  <a:schemeClr val="tx1"/>
                </a:solidFill>
              </a:rPr>
              <a:t>Ray-sum</a:t>
            </a:r>
          </a:p>
        </p:txBody>
      </p:sp>
      <p:sp>
        <p:nvSpPr>
          <p:cNvPr id="23" name="Rectangle 146"/>
          <p:cNvSpPr>
            <a:spLocks noChangeArrowheads="1"/>
          </p:cNvSpPr>
          <p:nvPr/>
        </p:nvSpPr>
        <p:spPr bwMode="auto">
          <a:xfrm>
            <a:off x="1163666" y="4247817"/>
            <a:ext cx="1526120" cy="991978"/>
          </a:xfrm>
          <a:prstGeom prst="rect">
            <a:avLst/>
          </a:prstGeom>
          <a:noFill/>
          <a:ln w="508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en-US" altLang="en-US" sz="3204"/>
          </a:p>
        </p:txBody>
      </p:sp>
      <p:sp>
        <p:nvSpPr>
          <p:cNvPr id="24" name="Line 147"/>
          <p:cNvSpPr>
            <a:spLocks noChangeShapeType="1"/>
          </p:cNvSpPr>
          <p:nvPr/>
        </p:nvSpPr>
        <p:spPr bwMode="auto">
          <a:xfrm flipH="1">
            <a:off x="5856484" y="3389375"/>
            <a:ext cx="705830" cy="705830"/>
          </a:xfrm>
          <a:prstGeom prst="line">
            <a:avLst/>
          </a:prstGeom>
          <a:noFill/>
          <a:ln w="5080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3"/>
          </a:p>
        </p:txBody>
      </p:sp>
      <p:sp>
        <p:nvSpPr>
          <p:cNvPr id="25" name="Rectangle 148"/>
          <p:cNvSpPr>
            <a:spLocks noChangeArrowheads="1"/>
          </p:cNvSpPr>
          <p:nvPr/>
        </p:nvSpPr>
        <p:spPr bwMode="auto">
          <a:xfrm>
            <a:off x="6600467" y="3208148"/>
            <a:ext cx="1958384" cy="37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901F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588" tIns="25435" rIns="63588" bIns="25435">
            <a:spAutoFit/>
          </a:bodyPr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8000"/>
              </a:lnSpc>
            </a:pPr>
            <a:r>
              <a:rPr lang="en-US" altLang="en-US" sz="2403">
                <a:solidFill>
                  <a:schemeClr val="tx1"/>
                </a:solidFill>
              </a:rPr>
              <a:t>Line integral</a:t>
            </a:r>
          </a:p>
        </p:txBody>
      </p:sp>
      <p:sp>
        <p:nvSpPr>
          <p:cNvPr id="26" name="Rectangle 149"/>
          <p:cNvSpPr>
            <a:spLocks noChangeArrowheads="1"/>
          </p:cNvSpPr>
          <p:nvPr/>
        </p:nvSpPr>
        <p:spPr bwMode="auto">
          <a:xfrm>
            <a:off x="4845430" y="4095205"/>
            <a:ext cx="1755038" cy="1259049"/>
          </a:xfrm>
          <a:prstGeom prst="rect">
            <a:avLst/>
          </a:prstGeom>
          <a:noFill/>
          <a:ln w="508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en-US" altLang="en-US" sz="3204"/>
          </a:p>
        </p:txBody>
      </p:sp>
      <p:sp>
        <p:nvSpPr>
          <p:cNvPr id="27" name="AutoShape 125"/>
          <p:cNvSpPr>
            <a:spLocks noChangeArrowheads="1"/>
          </p:cNvSpPr>
          <p:nvPr/>
        </p:nvSpPr>
        <p:spPr bwMode="auto">
          <a:xfrm>
            <a:off x="7120301" y="1721771"/>
            <a:ext cx="1041259" cy="510297"/>
          </a:xfrm>
          <a:prstGeom prst="rightArrow">
            <a:avLst>
              <a:gd name="adj1" fmla="val 50000"/>
              <a:gd name="adj2" fmla="val 102034"/>
            </a:avLst>
          </a:prstGeom>
          <a:solidFill>
            <a:srgbClr val="FF0000">
              <a:alpha val="20000"/>
            </a:srgbClr>
          </a:solidFill>
          <a:ln w="50800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AFD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en-US" altLang="en-US" sz="3204"/>
          </a:p>
        </p:txBody>
      </p:sp>
    </p:spTree>
    <p:extLst>
      <p:ext uri="{BB962C8B-B14F-4D97-AF65-F5344CB8AC3E}">
        <p14:creationId xmlns:p14="http://schemas.microsoft.com/office/powerpoint/2010/main" val="141658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Attenuation Contrast</a:t>
            </a:r>
            <a:endParaRPr lang="en-US" dirty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037097" y="4186418"/>
            <a:ext cx="7753293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000" i="1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>
              <a:defRPr sz="2000" i="1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>
              <a:defRPr sz="2000" i="1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>
              <a:defRPr sz="2000" i="1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>
              <a:defRPr sz="2000" i="1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en-US" b="1" i="0" dirty="0">
                <a:latin typeface="+mn-lt"/>
              </a:rPr>
              <a:t>     Given z = 1 cm, µ = 1 cm</a:t>
            </a:r>
            <a:r>
              <a:rPr lang="en-US" b="1" i="0" baseline="30000" dirty="0">
                <a:latin typeface="+mn-lt"/>
              </a:rPr>
              <a:t>-1</a:t>
            </a:r>
            <a:r>
              <a:rPr lang="en-US" b="1" i="0" dirty="0">
                <a:latin typeface="+mn-lt"/>
              </a:rPr>
              <a:t>, </a:t>
            </a:r>
            <a:r>
              <a:rPr lang="en-US" b="1" i="0" dirty="0" smtClean="0">
                <a:latin typeface="+mn-lt"/>
              </a:rPr>
              <a:t>Contrast </a:t>
            </a:r>
            <a:r>
              <a:rPr lang="en-US" b="1" i="0" dirty="0">
                <a:latin typeface="+mn-lt"/>
              </a:rPr>
              <a:t>= 1-exp(-1) = </a:t>
            </a:r>
            <a:r>
              <a:rPr lang="en-US" b="1" i="0" dirty="0" smtClean="0">
                <a:latin typeface="+mn-lt"/>
              </a:rPr>
              <a:t>0.63</a:t>
            </a:r>
            <a:endParaRPr lang="en-US" b="1" i="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 txBox="1">
                <a:spLocks noChangeArrowheads="1"/>
              </p:cNvSpPr>
              <p:nvPr/>
            </p:nvSpPr>
            <p:spPr>
              <a:xfrm>
                <a:off x="332190" y="1008427"/>
                <a:ext cx="8458200" cy="3032517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0" indent="0" eaLnBrk="1" hangingPunct="1">
                  <a:lnSpc>
                    <a:spcPct val="90000"/>
                  </a:lnSpc>
                  <a:buNone/>
                </a:pPr>
                <a:r>
                  <a:rPr lang="en-US" sz="2400" b="1" dirty="0"/>
                  <a:t>C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ontrast between </a:t>
                </a:r>
                <a:r>
                  <a:rPr lang="en-US" sz="2400" b="1" dirty="0"/>
                  <a:t>T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issue A &amp; Nodule B:</a:t>
                </a:r>
                <a:endParaRPr lang="en-US" sz="1600" b="1" dirty="0" smtClean="0">
                  <a:solidFill>
                    <a:schemeClr val="tx1"/>
                  </a:solidFill>
                </a:endParaRPr>
              </a:p>
              <a:p>
                <a:pPr marL="914400" lvl="2" indent="0" eaLnBrk="1" hangingPunct="1">
                  <a:lnSpc>
                    <a:spcPct val="90000"/>
                  </a:lnSpc>
                  <a:buNone/>
                </a:pPr>
                <a:endParaRPr lang="en-US" sz="1600" b="1" dirty="0" smtClean="0">
                  <a:solidFill>
                    <a:schemeClr val="tx1"/>
                  </a:solidFill>
                </a:endParaRPr>
              </a:p>
              <a:p>
                <a:pPr marL="914400" lvl="2" indent="0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𝒆𝒙𝒑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𝝁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sz="2000" b="1" dirty="0" smtClean="0">
                  <a:solidFill>
                    <a:schemeClr val="tx1"/>
                  </a:solidFill>
                </a:endParaRPr>
              </a:p>
              <a:p>
                <a:pPr marL="914400" lvl="2" indent="0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𝒆𝒙𝒑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𝝁</m:t>
                          </m:r>
                          <m:d>
                            <m:d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𝒙</m:t>
                              </m:r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  <a:p>
                <a:pPr marL="914400" lvl="2" indent="0" eaLnBrk="1" hangingPunct="1">
                  <a:lnSpc>
                    <a:spcPct val="90000"/>
                  </a:lnSpc>
                  <a:buNone/>
                </a:pP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914400" lvl="2" indent="0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den>
                      </m:f>
                    </m:oMath>
                  </m:oMathPara>
                </a14:m>
                <a:endParaRPr lang="en-US" sz="2000" b="1" i="1" dirty="0" smtClean="0">
                  <a:solidFill>
                    <a:schemeClr val="tx1"/>
                  </a:solidFill>
                </a:endParaRPr>
              </a:p>
              <a:p>
                <a:pPr marL="914400" lvl="2" indent="0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𝒆𝒙𝒑</m:t>
                          </m:r>
                          <m:d>
                            <m:d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𝝁</m:t>
                              </m:r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𝒙</m:t>
                              </m:r>
                            </m:e>
                          </m:d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𝒆𝒙𝒑</m:t>
                          </m:r>
                          <m:d>
                            <m:d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𝝁</m:t>
                              </m:r>
                              <m:d>
                                <m:dPr>
                                  <m:ctrlP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𝒙</m:t>
                                  </m:r>
                                  <m: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𝒛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𝒆𝒙𝒑</m:t>
                          </m:r>
                          <m:d>
                            <m:d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𝝁</m:t>
                              </m:r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𝒙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000" b="1" i="1" dirty="0" smtClean="0">
                  <a:solidFill>
                    <a:schemeClr val="tx1"/>
                  </a:solidFill>
                </a:endParaRPr>
              </a:p>
              <a:p>
                <a:pPr marL="914400" lvl="2" indent="0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=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𝒆𝒙𝒑</m:t>
                      </m:r>
                      <m:d>
                        <m:d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𝝁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𝒛</m:t>
                          </m:r>
                        </m:e>
                      </m:d>
                    </m:oMath>
                  </m:oMathPara>
                </a14:m>
                <a:endParaRPr lang="en-US" sz="2400" b="1" dirty="0" smtClean="0">
                  <a:solidFill>
                    <a:schemeClr val="tx1"/>
                  </a:solidFill>
                </a:endParaRPr>
              </a:p>
              <a:p>
                <a:pPr eaLnBrk="1" hangingPunct="1">
                  <a:lnSpc>
                    <a:spcPct val="90000"/>
                  </a:lnSpc>
                </a:pPr>
                <a:endParaRPr lang="en-US" sz="2000" b="1" dirty="0">
                  <a:solidFill>
                    <a:schemeClr val="tx1"/>
                  </a:solidFill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sz="2000" b="1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90" y="1008427"/>
                <a:ext cx="8458200" cy="3032517"/>
              </a:xfrm>
              <a:prstGeom prst="rect">
                <a:avLst/>
              </a:prstGeom>
              <a:blipFill>
                <a:blip r:embed="rId2"/>
                <a:stretch>
                  <a:fillRect l="-1081" t="-2610" b="-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053" y="1273169"/>
            <a:ext cx="2700337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http://www.people.vcu.edu/~mhcrosthwait/PETW/images/petctattenuationcoefficient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79" y="4705796"/>
            <a:ext cx="44958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414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67407" y="2371129"/>
                <a:ext cx="6165237" cy="799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2000" b="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limLoc m:val="subSup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407" y="2371129"/>
                <a:ext cx="6165237" cy="7999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567407" y="1758145"/>
            <a:ext cx="3448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Monochromatic Model</a:t>
            </a:r>
            <a:endParaRPr lang="en-US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67407" y="4928799"/>
                <a:ext cx="6165237" cy="799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2000" b="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000" b="0" i="0"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limLoc m:val="subSup"/>
                                  <m:sup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/>
                                <m:e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000" b="0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d>
                                  <m:r>
                                    <a:rPr lang="en-US" sz="2000" b="0" i="1">
                                      <a:latin typeface="Cambria Math" panose="02040503050406030204" pitchFamily="18" charset="0"/>
                                    </a:rPr>
                                    <m:t>𝑑𝑙</m:t>
                                  </m:r>
                                </m:e>
                              </m:nary>
                            </m:e>
                          </m:d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𝑑𝐸</m:t>
                          </m:r>
                        </m:e>
                      </m:nary>
                    </m:oMath>
                  </m:oMathPara>
                </a14:m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407" y="4928799"/>
                <a:ext cx="6165237" cy="7999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567407" y="4315815"/>
            <a:ext cx="327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Polychromatic Model</a:t>
            </a:r>
            <a:endParaRPr lang="en-US" b="1" dirty="0">
              <a:latin typeface="+mn-lt"/>
            </a:endParaRPr>
          </a:p>
        </p:txBody>
      </p:sp>
      <p:pic>
        <p:nvPicPr>
          <p:cNvPr id="8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11618" y="694016"/>
            <a:ext cx="4108582" cy="410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323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title"/>
          </p:nvPr>
        </p:nvSpPr>
        <p:spPr>
          <a:xfrm>
            <a:off x="1" y="137582"/>
            <a:ext cx="9143999" cy="101529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6" dirty="0"/>
              <a:t>X-ray K-edge</a:t>
            </a:r>
            <a:endParaRPr lang="zh-CN" altLang="en-US" sz="4006" dirty="0">
              <a:solidFill>
                <a:srgbClr val="C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3104" y="1285776"/>
            <a:ext cx="5103964" cy="4052432"/>
            <a:chOff x="542393" y="1789892"/>
            <a:chExt cx="3466718" cy="275249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393" y="1789892"/>
              <a:ext cx="3466718" cy="2752496"/>
            </a:xfrm>
            <a:prstGeom prst="rect">
              <a:avLst/>
            </a:prstGeom>
          </p:spPr>
        </p:pic>
        <p:cxnSp>
          <p:nvCxnSpPr>
            <p:cNvPr id="6" name="直接箭头连接符 5"/>
            <p:cNvCxnSpPr/>
            <p:nvPr/>
          </p:nvCxnSpPr>
          <p:spPr>
            <a:xfrm flipV="1">
              <a:off x="2275752" y="3063668"/>
              <a:ext cx="510990" cy="127748"/>
            </a:xfrm>
            <a:prstGeom prst="straightConnector1">
              <a:avLst/>
            </a:prstGeom>
            <a:ln w="28575">
              <a:solidFill>
                <a:srgbClr val="F913DE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/>
          </p:nvSpPr>
          <p:spPr>
            <a:xfrm>
              <a:off x="2854348" y="2837024"/>
              <a:ext cx="898223" cy="313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42" dirty="0">
                  <a:solidFill>
                    <a:srgbClr val="F913DE"/>
                  </a:solidFill>
                </a:rPr>
                <a:t>80.7keV</a:t>
              </a:r>
              <a:endParaRPr lang="zh-CN" altLang="en-US" sz="2842" dirty="0">
                <a:solidFill>
                  <a:srgbClr val="F913DE"/>
                </a:solidFill>
              </a:endParaRPr>
            </a:p>
          </p:txBody>
        </p:sp>
      </p:grpSp>
      <p:pic>
        <p:nvPicPr>
          <p:cNvPr id="9" name="Content Placeholder 3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3523" y="2642455"/>
            <a:ext cx="3057380" cy="231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829733" y="5483244"/>
            <a:ext cx="789117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http://www.nist.gov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Kim, C. K., Ghosh, P., &amp; </a:t>
            </a:r>
            <a:r>
              <a:rPr lang="en-US" sz="2000" dirty="0" err="1" smtClean="0"/>
              <a:t>Rotello</a:t>
            </a:r>
            <a:r>
              <a:rPr lang="en-US" sz="2000" dirty="0" smtClean="0"/>
              <a:t>, V. M.: Multimodal drug delivery using gold nanoparticles. Nanoscale, 1(1):61-67, 2009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257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X-contrast Agents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18" y="1268760"/>
            <a:ext cx="7458075" cy="4705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6229" y="6160203"/>
            <a:ext cx="44648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https://arxiv.org/pdf/1506.04223.pdf</a:t>
            </a:r>
          </a:p>
        </p:txBody>
      </p:sp>
    </p:spTree>
    <p:extLst>
      <p:ext uri="{BB962C8B-B14F-4D97-AF65-F5344CB8AC3E}">
        <p14:creationId xmlns:p14="http://schemas.microsoft.com/office/powerpoint/2010/main" val="3223980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Imaging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7432" y="1406634"/>
            <a:ext cx="771236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Basic Knowledge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X-ray Source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Working Principle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X-ray Spectrum (General, Characteristic)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X-ray Attenuation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Scatter (Coherent, Incoherent)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Absorption (K-edge)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X-ray </a:t>
            </a:r>
            <a:r>
              <a:rPr lang="en-US" sz="2800" b="1" dirty="0" smtClean="0">
                <a:solidFill>
                  <a:srgbClr val="FF0000"/>
                </a:solidFill>
              </a:rPr>
              <a:t>Detector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Energy-integrating (Dual-energy imaging)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Photon-counting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47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cdn.agilitycms.com/applied-radiology/MediaGroupings/24/Seibert_figure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7" y="2416973"/>
            <a:ext cx="8507137" cy="329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/>
            <a:r>
              <a:rPr lang="en-US" sz="4000" kern="0" dirty="0" smtClean="0"/>
              <a:t>Energy-integrating Detector</a:t>
            </a:r>
            <a:endParaRPr lang="en-US" sz="4000" kern="0" dirty="0"/>
          </a:p>
        </p:txBody>
      </p:sp>
      <p:pic>
        <p:nvPicPr>
          <p:cNvPr id="4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85206" y="940497"/>
            <a:ext cx="2306394" cy="230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27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Anti-scatter Grid</a:t>
            </a:r>
            <a:endParaRPr lang="en-US" dirty="0"/>
          </a:p>
        </p:txBody>
      </p:sp>
      <p:pic>
        <p:nvPicPr>
          <p:cNvPr id="15362" name="Picture 2" descr="http://tech.snmjournals.org/content/33/1/3/F10.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930" y="1144133"/>
            <a:ext cx="6610139" cy="546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24962" y="304392"/>
            <a:ext cx="2306394" cy="230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533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&amp; Without Grid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1479"/>
            <a:ext cx="9155425" cy="468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31635" y="6107878"/>
            <a:ext cx="4392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Without Grid</a:t>
            </a:r>
            <a:endParaRPr lang="en-US" sz="1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107878"/>
            <a:ext cx="433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With Grid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598065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Grid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011" y="990600"/>
            <a:ext cx="6121977" cy="579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2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764089" y="810653"/>
          <a:ext cx="7615822" cy="5029200"/>
        </p:xfrm>
        <a:graphic>
          <a:graphicData uri="http://schemas.openxmlformats.org/drawingml/2006/table">
            <a:tbl>
              <a:tblPr firstRow="1" bandRow="1"/>
              <a:tblGrid>
                <a:gridCol w="874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2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13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1/16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noStrike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b="1" strike="noStrike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ntro</a:t>
                      </a:r>
                      <a:r>
                        <a:rPr lang="en-US" sz="1600" b="1" strike="noStrike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600" b="1" strike="noStrike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600" b="1" strike="noStrike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1/19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noStrike" spc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 I (Basics)</a:t>
                      </a:r>
                      <a:endParaRPr lang="en-US" sz="1600" b="1" strike="noStrike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Convolution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Fourier Series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ouri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spc="-3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7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600" b="1" spc="4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 Processing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Discrete FT &amp; FFT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2/13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</a:t>
                      </a:r>
                      <a:r>
                        <a:rPr lang="en-US" sz="1600" b="1" spc="-5" baseline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 (Homework)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2/20</a:t>
                      </a:r>
                      <a:endParaRPr lang="en-US" sz="1600" b="1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600" b="1" baseline="0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Class</a:t>
                      </a:r>
                      <a:endParaRPr lang="en-US" sz="1600" b="1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&amp; Performance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 &amp; Radiography</a:t>
                      </a:r>
                      <a:endParaRPr lang="en-US" sz="16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3/06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Reconstruction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3/09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Scanner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3/20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 III (CT)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Physics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 &amp; SPECT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3/30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4/03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4/06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 II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 III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Ultrasound 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Ultrasound</a:t>
                      </a:r>
                      <a:r>
                        <a:rPr lang="en-US" sz="1600" b="1" spc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</a:t>
                      </a: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ical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Imaging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4/24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Machine</a:t>
                      </a:r>
                      <a:r>
                        <a:rPr lang="en-US" sz="1600" b="1" spc="-5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Learning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xam</a:t>
                      </a:r>
                      <a:r>
                        <a:rPr lang="en-US" sz="1600" b="1" spc="-1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152400" y="3679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BB Schedule for S18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3403" y="5928390"/>
            <a:ext cx="8227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Hour: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Tue &amp; Fri 3-4 @ CBIS 3209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wangg6@rpi.edu</a:t>
            </a:r>
          </a:p>
          <a:p>
            <a:pPr eaLnBrk="0" hangingPunct="0">
              <a:defRPr/>
            </a:pP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Kathleen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 4-5 &amp; Thurs 4-5 @ JEC 7045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chens18@rpi.edu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500979" y="3042263"/>
            <a:ext cx="4065973" cy="577049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</p:spTree>
    <p:extLst>
      <p:ext uri="{BB962C8B-B14F-4D97-AF65-F5344CB8AC3E}">
        <p14:creationId xmlns:p14="http://schemas.microsoft.com/office/powerpoint/2010/main" val="230057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Dual-energy Imaging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123"/>
            <a:ext cx="3094666" cy="232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66" y="1644706"/>
            <a:ext cx="3167778" cy="2375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332" y="1652528"/>
            <a:ext cx="2777397" cy="2360191"/>
          </a:xfrm>
          <a:prstGeom prst="rect">
            <a:avLst/>
          </a:prstGeom>
        </p:spPr>
      </p:pic>
      <p:pic>
        <p:nvPicPr>
          <p:cNvPr id="7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60335" y="4727305"/>
            <a:ext cx="2306394" cy="230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6230" y="4254972"/>
            <a:ext cx="1997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Dual-Source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48539" y="4254972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Dual-kVp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54350" y="4254972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Dual-Layer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4511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Paper on Dual-energy 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9988"/>
            <a:ext cx="9150269" cy="364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0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Atomic Number &amp; Mass Number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990600"/>
            <a:ext cx="862385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tomic Number (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Z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): </a:t>
            </a:r>
            <a:r>
              <a:rPr lang="en-US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the </a:t>
            </a:r>
            <a:r>
              <a:rPr lang="en-US" sz="2400" b="0" dirty="0">
                <a:solidFill>
                  <a:srgbClr val="000000"/>
                </a:solidFill>
                <a:latin typeface="Arial" panose="020B0604020202020204" pitchFamily="34" charset="0"/>
              </a:rPr>
              <a:t>number of protons in its </a:t>
            </a:r>
            <a:r>
              <a:rPr lang="en-US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nucleus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tomic Weight (</a:t>
            </a:r>
            <a:r>
              <a:rPr lang="en-US" sz="24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≃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): </a:t>
            </a:r>
            <a:r>
              <a:rPr lang="en-US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In </a:t>
            </a:r>
            <a:r>
              <a:rPr lang="en-US" sz="2400" b="0" dirty="0">
                <a:solidFill>
                  <a:srgbClr val="000000"/>
                </a:solidFill>
                <a:latin typeface="Arial" panose="020B0604020202020204" pitchFamily="34" charset="0"/>
              </a:rPr>
              <a:t>most cases </a:t>
            </a:r>
            <a:r>
              <a:rPr lang="en-US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the </a:t>
            </a:r>
            <a:r>
              <a:rPr lang="en-US" sz="2400" b="0" dirty="0">
                <a:solidFill>
                  <a:srgbClr val="000000"/>
                </a:solidFill>
                <a:latin typeface="Arial" panose="020B0604020202020204" pitchFamily="34" charset="0"/>
              </a:rPr>
              <a:t>mass </a:t>
            </a:r>
            <a:r>
              <a:rPr lang="en-US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number, </a:t>
            </a:r>
            <a:r>
              <a:rPr lang="en-US" sz="2400" b="0" dirty="0">
                <a:solidFill>
                  <a:srgbClr val="000000"/>
                </a:solidFill>
                <a:latin typeface="Arial" panose="020B0604020202020204" pitchFamily="34" charset="0"/>
              </a:rPr>
              <a:t>equal to the total number of protons and </a:t>
            </a:r>
            <a:r>
              <a:rPr lang="en-US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neutrons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7410" name="Picture 2" descr="http://media1.shmoop.com/images/chemistry/chembook_atomolion_graphik_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582" y="2344308"/>
            <a:ext cx="5887418" cy="437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1.bp.blogspot.com/-wpZgoKE6dLQ/UY-qeqd_MpI/AAAAAAAABR4/nBcTqR953sQ/s1600/f1big+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1169"/>
            <a:ext cx="3250531" cy="245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6176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Expression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70936"/>
            <a:ext cx="8839200" cy="4778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44" y="5574890"/>
            <a:ext cx="8381711" cy="85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8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Dual-Energy Measurement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7361"/>
            <a:ext cx="8839200" cy="567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7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Photon-counting CT</a:t>
            </a:r>
            <a:endParaRPr lang="en-US" sz="4000" dirty="0"/>
          </a:p>
        </p:txBody>
      </p:sp>
      <p:grpSp>
        <p:nvGrpSpPr>
          <p:cNvPr id="179" name="Group 178"/>
          <p:cNvGrpSpPr/>
          <p:nvPr/>
        </p:nvGrpSpPr>
        <p:grpSpPr>
          <a:xfrm>
            <a:off x="138335" y="2002050"/>
            <a:ext cx="8852651" cy="3159168"/>
            <a:chOff x="-4023518" y="350838"/>
            <a:chExt cx="17251317" cy="6156325"/>
          </a:xfrm>
        </p:grpSpPr>
        <p:sp>
          <p:nvSpPr>
            <p:cNvPr id="92" name="Arc 91"/>
            <p:cNvSpPr/>
            <p:nvPr/>
          </p:nvSpPr>
          <p:spPr bwMode="auto">
            <a:xfrm flipH="1">
              <a:off x="-2875756" y="517526"/>
              <a:ext cx="5613400" cy="5613400"/>
            </a:xfrm>
            <a:prstGeom prst="arc">
              <a:avLst>
                <a:gd name="adj1" fmla="val 19072832"/>
                <a:gd name="adj2" fmla="val 136642"/>
              </a:avLst>
            </a:prstGeom>
            <a:noFill/>
            <a:ln w="63500" cap="flat" cmpd="sng" algn="ctr">
              <a:solidFill>
                <a:srgbClr val="008080">
                  <a:alpha val="50000"/>
                </a:srgbClr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defTabSz="1439863" eaLnBrk="1" hangingPunct="1">
                <a:defRPr/>
              </a:pPr>
              <a:endParaRPr lang="en-US" sz="1100" b="1">
                <a:latin typeface="Arial" charset="0"/>
                <a:ea typeface="ＭＳ Ｐゴシック" charset="0"/>
              </a:endParaRPr>
            </a:p>
          </p:txBody>
        </p:sp>
        <p:sp>
          <p:nvSpPr>
            <p:cNvPr id="93" name="Can 92"/>
            <p:cNvSpPr>
              <a:spLocks noChangeArrowheads="1"/>
            </p:cNvSpPr>
            <p:nvPr/>
          </p:nvSpPr>
          <p:spPr bwMode="auto">
            <a:xfrm rot="5400000">
              <a:off x="-3548062" y="3045620"/>
              <a:ext cx="1423987" cy="850900"/>
            </a:xfrm>
            <a:prstGeom prst="can">
              <a:avLst>
                <a:gd name="adj" fmla="val 25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sz="1100" b="1" smtClean="0"/>
            </a:p>
          </p:txBody>
        </p:sp>
        <p:cxnSp>
          <p:nvCxnSpPr>
            <p:cNvPr id="94" name="Straight Arrow Connector 93"/>
            <p:cNvCxnSpPr>
              <a:cxnSpLocks noChangeShapeType="1"/>
            </p:cNvCxnSpPr>
            <p:nvPr/>
          </p:nvCxnSpPr>
          <p:spPr bwMode="auto">
            <a:xfrm>
              <a:off x="-2515393" y="3471863"/>
              <a:ext cx="5413375" cy="785813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5" name="Straight Arrow Connector 94"/>
            <p:cNvCxnSpPr>
              <a:cxnSpLocks noChangeShapeType="1"/>
            </p:cNvCxnSpPr>
            <p:nvPr/>
          </p:nvCxnSpPr>
          <p:spPr bwMode="auto">
            <a:xfrm flipV="1">
              <a:off x="-2515393" y="3113088"/>
              <a:ext cx="5405437" cy="35877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Straight Arrow Connector 95"/>
            <p:cNvCxnSpPr>
              <a:cxnSpLocks noChangeShapeType="1"/>
            </p:cNvCxnSpPr>
            <p:nvPr/>
          </p:nvCxnSpPr>
          <p:spPr bwMode="auto">
            <a:xfrm>
              <a:off x="-2515393" y="3471863"/>
              <a:ext cx="5413375" cy="390525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Straight Arrow Connector 96"/>
            <p:cNvCxnSpPr>
              <a:cxnSpLocks noChangeShapeType="1"/>
            </p:cNvCxnSpPr>
            <p:nvPr/>
          </p:nvCxnSpPr>
          <p:spPr bwMode="auto">
            <a:xfrm>
              <a:off x="-2515394" y="3471863"/>
              <a:ext cx="5413376" cy="2846388"/>
            </a:xfrm>
            <a:prstGeom prst="straightConnector1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8" name="Straight Arrow Connector 97"/>
            <p:cNvCxnSpPr>
              <a:cxnSpLocks noChangeShapeType="1"/>
            </p:cNvCxnSpPr>
            <p:nvPr/>
          </p:nvCxnSpPr>
          <p:spPr bwMode="auto">
            <a:xfrm>
              <a:off x="-2515393" y="3471863"/>
              <a:ext cx="5416550" cy="2032000"/>
            </a:xfrm>
            <a:prstGeom prst="straightConnector1">
              <a:avLst/>
            </a:prstGeom>
            <a:noFill/>
            <a:ln w="25400">
              <a:solidFill>
                <a:srgbClr val="66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Straight Arrow Connector 98"/>
            <p:cNvCxnSpPr>
              <a:cxnSpLocks noChangeShapeType="1"/>
            </p:cNvCxnSpPr>
            <p:nvPr/>
          </p:nvCxnSpPr>
          <p:spPr bwMode="auto">
            <a:xfrm>
              <a:off x="-2515393" y="3471863"/>
              <a:ext cx="5413375" cy="2447925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" name="Straight Arrow Connector 99"/>
            <p:cNvCxnSpPr>
              <a:cxnSpLocks noChangeShapeType="1"/>
            </p:cNvCxnSpPr>
            <p:nvPr/>
          </p:nvCxnSpPr>
          <p:spPr bwMode="auto">
            <a:xfrm flipV="1">
              <a:off x="-2515393" y="625476"/>
              <a:ext cx="5405437" cy="2846387"/>
            </a:xfrm>
            <a:prstGeom prst="straightConnector1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Straight Arrow Connector 100"/>
            <p:cNvCxnSpPr>
              <a:cxnSpLocks noChangeShapeType="1"/>
              <a:endCxn id="124" idx="1"/>
            </p:cNvCxnSpPr>
            <p:nvPr/>
          </p:nvCxnSpPr>
          <p:spPr bwMode="auto">
            <a:xfrm flipV="1">
              <a:off x="-2515393" y="1889126"/>
              <a:ext cx="5413375" cy="1582737"/>
            </a:xfrm>
            <a:prstGeom prst="straightConnector1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Straight Arrow Connector 101"/>
            <p:cNvCxnSpPr>
              <a:cxnSpLocks noChangeShapeType="1"/>
            </p:cNvCxnSpPr>
            <p:nvPr/>
          </p:nvCxnSpPr>
          <p:spPr bwMode="auto">
            <a:xfrm flipV="1">
              <a:off x="-2515393" y="1052513"/>
              <a:ext cx="5400675" cy="2419350"/>
            </a:xfrm>
            <a:prstGeom prst="straightConnector1">
              <a:avLst/>
            </a:prstGeom>
            <a:noFill/>
            <a:ln w="25400">
              <a:solidFill>
                <a:srgbClr val="FF99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" name="Straight Arrow Connector 102"/>
            <p:cNvCxnSpPr>
              <a:cxnSpLocks noChangeShapeType="1"/>
            </p:cNvCxnSpPr>
            <p:nvPr/>
          </p:nvCxnSpPr>
          <p:spPr bwMode="auto">
            <a:xfrm flipV="1">
              <a:off x="-2515393" y="1446213"/>
              <a:ext cx="5380037" cy="2025650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" name="Straight Arrow Connector 103"/>
            <p:cNvCxnSpPr>
              <a:cxnSpLocks noChangeShapeType="1"/>
            </p:cNvCxnSpPr>
            <p:nvPr/>
          </p:nvCxnSpPr>
          <p:spPr bwMode="auto">
            <a:xfrm flipV="1">
              <a:off x="-2515393" y="2320926"/>
              <a:ext cx="5400675" cy="1150937"/>
            </a:xfrm>
            <a:prstGeom prst="straightConnector1">
              <a:avLst/>
            </a:prstGeom>
            <a:noFill/>
            <a:ln w="25400">
              <a:solidFill>
                <a:srgbClr val="66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" name="Straight Arrow Connector 104"/>
            <p:cNvCxnSpPr>
              <a:cxnSpLocks noChangeShapeType="1"/>
            </p:cNvCxnSpPr>
            <p:nvPr/>
          </p:nvCxnSpPr>
          <p:spPr bwMode="auto">
            <a:xfrm flipV="1">
              <a:off x="-2515393" y="2716213"/>
              <a:ext cx="5400675" cy="755650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" name="Straight Arrow Connector 105"/>
            <p:cNvCxnSpPr>
              <a:cxnSpLocks noChangeShapeType="1"/>
              <a:endCxn id="125" idx="1"/>
            </p:cNvCxnSpPr>
            <p:nvPr/>
          </p:nvCxnSpPr>
          <p:spPr bwMode="auto">
            <a:xfrm>
              <a:off x="-2515393" y="3471863"/>
              <a:ext cx="5413375" cy="1612900"/>
            </a:xfrm>
            <a:prstGeom prst="straightConnector1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Straight Arrow Connector 106"/>
            <p:cNvCxnSpPr>
              <a:cxnSpLocks noChangeShapeType="1"/>
            </p:cNvCxnSpPr>
            <p:nvPr/>
          </p:nvCxnSpPr>
          <p:spPr bwMode="auto">
            <a:xfrm>
              <a:off x="-2523331" y="3451226"/>
              <a:ext cx="5424488" cy="1184275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-2277268" y="1084263"/>
              <a:ext cx="4795837" cy="479583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endParaRPr lang="en-US" altLang="en-US" sz="700" b="1">
                <a:solidFill>
                  <a:srgbClr val="000000"/>
                </a:solidFill>
              </a:endParaRPr>
            </a:p>
          </p:txBody>
        </p:sp>
        <p:sp>
          <p:nvSpPr>
            <p:cNvPr id="109" name="Hexagon 108"/>
            <p:cNvSpPr>
              <a:spLocks noChangeArrowheads="1"/>
            </p:cNvSpPr>
            <p:nvPr/>
          </p:nvSpPr>
          <p:spPr bwMode="auto">
            <a:xfrm>
              <a:off x="-1289843" y="2212976"/>
              <a:ext cx="2798762" cy="2482850"/>
            </a:xfrm>
            <a:prstGeom prst="hexagon">
              <a:avLst>
                <a:gd name="adj" fmla="val 25013"/>
                <a:gd name="vf" fmla="val 11547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700" b="1"/>
            </a:p>
          </p:txBody>
        </p:sp>
        <p:sp>
          <p:nvSpPr>
            <p:cNvPr id="110" name="Oval 109"/>
            <p:cNvSpPr>
              <a:spLocks noChangeArrowheads="1"/>
            </p:cNvSpPr>
            <p:nvPr/>
          </p:nvSpPr>
          <p:spPr bwMode="auto">
            <a:xfrm>
              <a:off x="508794" y="1868488"/>
              <a:ext cx="854075" cy="8540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endParaRPr lang="en-US" altLang="en-US" sz="700" b="1"/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2326482" y="755651"/>
              <a:ext cx="6686550" cy="2503487"/>
            </a:xfrm>
            <a:custGeom>
              <a:avLst/>
              <a:gdLst>
                <a:gd name="connsiteX0" fmla="*/ 0 w 12344400"/>
                <a:gd name="connsiteY0" fmla="*/ 4572000 h 4620127"/>
                <a:gd name="connsiteX1" fmla="*/ 1973179 w 12344400"/>
                <a:gd name="connsiteY1" fmla="*/ 4596063 h 4620127"/>
                <a:gd name="connsiteX2" fmla="*/ 3416969 w 12344400"/>
                <a:gd name="connsiteY2" fmla="*/ 4572000 h 4620127"/>
                <a:gd name="connsiteX3" fmla="*/ 4427621 w 12344400"/>
                <a:gd name="connsiteY3" fmla="*/ 4090737 h 4620127"/>
                <a:gd name="connsiteX4" fmla="*/ 5077327 w 12344400"/>
                <a:gd name="connsiteY4" fmla="*/ 3609474 h 4620127"/>
                <a:gd name="connsiteX5" fmla="*/ 5245769 w 12344400"/>
                <a:gd name="connsiteY5" fmla="*/ 0 h 4620127"/>
                <a:gd name="connsiteX6" fmla="*/ 5317958 w 12344400"/>
                <a:gd name="connsiteY6" fmla="*/ 3537285 h 4620127"/>
                <a:gd name="connsiteX7" fmla="*/ 5799221 w 12344400"/>
                <a:gd name="connsiteY7" fmla="*/ 3320716 h 4620127"/>
                <a:gd name="connsiteX8" fmla="*/ 5895474 w 12344400"/>
                <a:gd name="connsiteY8" fmla="*/ 1491916 h 4620127"/>
                <a:gd name="connsiteX9" fmla="*/ 6232358 w 12344400"/>
                <a:gd name="connsiteY9" fmla="*/ 3489158 h 4620127"/>
                <a:gd name="connsiteX10" fmla="*/ 6545179 w 12344400"/>
                <a:gd name="connsiteY10" fmla="*/ 3416969 h 4620127"/>
                <a:gd name="connsiteX11" fmla="*/ 7387390 w 12344400"/>
                <a:gd name="connsiteY11" fmla="*/ 3176337 h 4620127"/>
                <a:gd name="connsiteX12" fmla="*/ 8253664 w 12344400"/>
                <a:gd name="connsiteY12" fmla="*/ 3152274 h 4620127"/>
                <a:gd name="connsiteX13" fmla="*/ 9601200 w 12344400"/>
                <a:gd name="connsiteY13" fmla="*/ 3585411 h 4620127"/>
                <a:gd name="connsiteX14" fmla="*/ 10852485 w 12344400"/>
                <a:gd name="connsiteY14" fmla="*/ 4259179 h 4620127"/>
                <a:gd name="connsiteX15" fmla="*/ 11285621 w 12344400"/>
                <a:gd name="connsiteY15" fmla="*/ 4596063 h 4620127"/>
                <a:gd name="connsiteX16" fmla="*/ 12344400 w 12344400"/>
                <a:gd name="connsiteY16" fmla="*/ 4620127 h 4620127"/>
                <a:gd name="connsiteX0" fmla="*/ 0 w 12344400"/>
                <a:gd name="connsiteY0" fmla="*/ 4572000 h 4620127"/>
                <a:gd name="connsiteX1" fmla="*/ 1973179 w 12344400"/>
                <a:gd name="connsiteY1" fmla="*/ 4596063 h 4620127"/>
                <a:gd name="connsiteX2" fmla="*/ 3416969 w 12344400"/>
                <a:gd name="connsiteY2" fmla="*/ 4572000 h 4620127"/>
                <a:gd name="connsiteX3" fmla="*/ 4283242 w 12344400"/>
                <a:gd name="connsiteY3" fmla="*/ 4162926 h 4620127"/>
                <a:gd name="connsiteX4" fmla="*/ 5077327 w 12344400"/>
                <a:gd name="connsiteY4" fmla="*/ 3609474 h 4620127"/>
                <a:gd name="connsiteX5" fmla="*/ 5245769 w 12344400"/>
                <a:gd name="connsiteY5" fmla="*/ 0 h 4620127"/>
                <a:gd name="connsiteX6" fmla="*/ 5317958 w 12344400"/>
                <a:gd name="connsiteY6" fmla="*/ 3537285 h 4620127"/>
                <a:gd name="connsiteX7" fmla="*/ 5799221 w 12344400"/>
                <a:gd name="connsiteY7" fmla="*/ 3320716 h 4620127"/>
                <a:gd name="connsiteX8" fmla="*/ 5895474 w 12344400"/>
                <a:gd name="connsiteY8" fmla="*/ 1491916 h 4620127"/>
                <a:gd name="connsiteX9" fmla="*/ 6232358 w 12344400"/>
                <a:gd name="connsiteY9" fmla="*/ 3489158 h 4620127"/>
                <a:gd name="connsiteX10" fmla="*/ 6545179 w 12344400"/>
                <a:gd name="connsiteY10" fmla="*/ 3416969 h 4620127"/>
                <a:gd name="connsiteX11" fmla="*/ 7387390 w 12344400"/>
                <a:gd name="connsiteY11" fmla="*/ 3176337 h 4620127"/>
                <a:gd name="connsiteX12" fmla="*/ 8253664 w 12344400"/>
                <a:gd name="connsiteY12" fmla="*/ 3152274 h 4620127"/>
                <a:gd name="connsiteX13" fmla="*/ 9601200 w 12344400"/>
                <a:gd name="connsiteY13" fmla="*/ 3585411 h 4620127"/>
                <a:gd name="connsiteX14" fmla="*/ 10852485 w 12344400"/>
                <a:gd name="connsiteY14" fmla="*/ 4259179 h 4620127"/>
                <a:gd name="connsiteX15" fmla="*/ 11285621 w 12344400"/>
                <a:gd name="connsiteY15" fmla="*/ 4596063 h 4620127"/>
                <a:gd name="connsiteX16" fmla="*/ 12344400 w 12344400"/>
                <a:gd name="connsiteY16" fmla="*/ 4620127 h 4620127"/>
                <a:gd name="connsiteX0" fmla="*/ 0 w 12344400"/>
                <a:gd name="connsiteY0" fmla="*/ 4572000 h 4620127"/>
                <a:gd name="connsiteX1" fmla="*/ 1973179 w 12344400"/>
                <a:gd name="connsiteY1" fmla="*/ 4596063 h 4620127"/>
                <a:gd name="connsiteX2" fmla="*/ 3416969 w 12344400"/>
                <a:gd name="connsiteY2" fmla="*/ 4572000 h 4620127"/>
                <a:gd name="connsiteX3" fmla="*/ 4283242 w 12344400"/>
                <a:gd name="connsiteY3" fmla="*/ 4162926 h 4620127"/>
                <a:gd name="connsiteX4" fmla="*/ 5077327 w 12344400"/>
                <a:gd name="connsiteY4" fmla="*/ 3609474 h 4620127"/>
                <a:gd name="connsiteX5" fmla="*/ 5245769 w 12344400"/>
                <a:gd name="connsiteY5" fmla="*/ 0 h 4620127"/>
                <a:gd name="connsiteX6" fmla="*/ 5317958 w 12344400"/>
                <a:gd name="connsiteY6" fmla="*/ 3537285 h 4620127"/>
                <a:gd name="connsiteX7" fmla="*/ 5799221 w 12344400"/>
                <a:gd name="connsiteY7" fmla="*/ 3320716 h 4620127"/>
                <a:gd name="connsiteX8" fmla="*/ 5895474 w 12344400"/>
                <a:gd name="connsiteY8" fmla="*/ 1491916 h 4620127"/>
                <a:gd name="connsiteX9" fmla="*/ 6087979 w 12344400"/>
                <a:gd name="connsiteY9" fmla="*/ 3537284 h 4620127"/>
                <a:gd name="connsiteX10" fmla="*/ 6545179 w 12344400"/>
                <a:gd name="connsiteY10" fmla="*/ 3416969 h 4620127"/>
                <a:gd name="connsiteX11" fmla="*/ 7387390 w 12344400"/>
                <a:gd name="connsiteY11" fmla="*/ 3176337 h 4620127"/>
                <a:gd name="connsiteX12" fmla="*/ 8253664 w 12344400"/>
                <a:gd name="connsiteY12" fmla="*/ 3152274 h 4620127"/>
                <a:gd name="connsiteX13" fmla="*/ 9601200 w 12344400"/>
                <a:gd name="connsiteY13" fmla="*/ 3585411 h 4620127"/>
                <a:gd name="connsiteX14" fmla="*/ 10852485 w 12344400"/>
                <a:gd name="connsiteY14" fmla="*/ 4259179 h 4620127"/>
                <a:gd name="connsiteX15" fmla="*/ 11285621 w 12344400"/>
                <a:gd name="connsiteY15" fmla="*/ 4596063 h 4620127"/>
                <a:gd name="connsiteX16" fmla="*/ 12344400 w 12344400"/>
                <a:gd name="connsiteY16" fmla="*/ 4620127 h 462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44400" h="4620127">
                  <a:moveTo>
                    <a:pt x="0" y="4572000"/>
                  </a:moveTo>
                  <a:lnTo>
                    <a:pt x="1973179" y="4596063"/>
                  </a:lnTo>
                  <a:lnTo>
                    <a:pt x="3416969" y="4572000"/>
                  </a:lnTo>
                  <a:lnTo>
                    <a:pt x="4283242" y="4162926"/>
                  </a:lnTo>
                  <a:lnTo>
                    <a:pt x="5077327" y="3609474"/>
                  </a:lnTo>
                  <a:lnTo>
                    <a:pt x="5245769" y="0"/>
                  </a:lnTo>
                  <a:lnTo>
                    <a:pt x="5317958" y="3537285"/>
                  </a:lnTo>
                  <a:lnTo>
                    <a:pt x="5799221" y="3320716"/>
                  </a:lnTo>
                  <a:lnTo>
                    <a:pt x="5895474" y="1491916"/>
                  </a:lnTo>
                  <a:lnTo>
                    <a:pt x="6087979" y="3537284"/>
                  </a:lnTo>
                  <a:lnTo>
                    <a:pt x="6545179" y="3416969"/>
                  </a:lnTo>
                  <a:lnTo>
                    <a:pt x="7387390" y="3176337"/>
                  </a:lnTo>
                  <a:lnTo>
                    <a:pt x="8253664" y="3152274"/>
                  </a:lnTo>
                  <a:lnTo>
                    <a:pt x="9601200" y="3585411"/>
                  </a:lnTo>
                  <a:lnTo>
                    <a:pt x="10852485" y="4259179"/>
                  </a:lnTo>
                  <a:lnTo>
                    <a:pt x="11285621" y="4596063"/>
                  </a:lnTo>
                  <a:lnTo>
                    <a:pt x="12344400" y="4620127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defTabSz="1439863" eaLnBrk="1" hangingPunct="1">
                <a:defRPr/>
              </a:pPr>
              <a:endParaRPr lang="en-US" sz="1100" b="1">
                <a:latin typeface="Arial" charset="0"/>
                <a:ea typeface="ＭＳ Ｐゴシック" charset="0"/>
              </a:endParaRPr>
            </a:p>
          </p:txBody>
        </p:sp>
        <p:sp>
          <p:nvSpPr>
            <p:cNvPr id="112" name="Rectangle 111"/>
            <p:cNvSpPr>
              <a:spLocks noChangeArrowheads="1"/>
            </p:cNvSpPr>
            <p:nvPr/>
          </p:nvSpPr>
          <p:spPr bwMode="auto">
            <a:xfrm>
              <a:off x="4174332" y="601663"/>
              <a:ext cx="4295775" cy="265588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6350" algn="ctr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en-US" sz="1100" b="1" smtClean="0"/>
            </a:p>
          </p:txBody>
        </p:sp>
        <p:pic>
          <p:nvPicPr>
            <p:cNvPr id="113" name="Picture 112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6557" y="3927476"/>
              <a:ext cx="4283075" cy="249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4" name="Group 113"/>
            <p:cNvGrpSpPr>
              <a:grpSpLocks/>
            </p:cNvGrpSpPr>
            <p:nvPr/>
          </p:nvGrpSpPr>
          <p:grpSpPr bwMode="auto">
            <a:xfrm>
              <a:off x="9771857" y="820738"/>
              <a:ext cx="2449512" cy="2447925"/>
              <a:chOff x="6430743" y="896213"/>
              <a:chExt cx="2448564" cy="2448564"/>
            </a:xfrm>
          </p:grpSpPr>
          <p:sp>
            <p:nvSpPr>
              <p:cNvPr id="171" name="Oval 170"/>
              <p:cNvSpPr>
                <a:spLocks noChangeArrowheads="1"/>
              </p:cNvSpPr>
              <p:nvPr/>
            </p:nvSpPr>
            <p:spPr bwMode="auto">
              <a:xfrm>
                <a:off x="6430743" y="896213"/>
                <a:ext cx="2448564" cy="244856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endParaRPr lang="en-US" sz="5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Hexagon 171"/>
              <p:cNvSpPr/>
              <p:nvPr/>
            </p:nvSpPr>
            <p:spPr bwMode="auto">
              <a:xfrm>
                <a:off x="6936959" y="1501209"/>
                <a:ext cx="1436132" cy="1238573"/>
              </a:xfrm>
              <a:prstGeom prst="hexagon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algn="ctr" defTabSz="1439863" eaLnBrk="1" hangingPunct="1">
                  <a:defRPr/>
                </a:pPr>
                <a:endParaRPr lang="en-US" sz="5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3" name="Oval 172"/>
              <p:cNvSpPr/>
              <p:nvPr/>
            </p:nvSpPr>
            <p:spPr bwMode="auto">
              <a:xfrm>
                <a:off x="7852593" y="1296367"/>
                <a:ext cx="436393" cy="43667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endParaRPr lang="en-US" sz="5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4" name="Oval 173"/>
              <p:cNvSpPr/>
              <p:nvPr/>
            </p:nvSpPr>
            <p:spPr bwMode="auto">
              <a:xfrm>
                <a:off x="6717969" y="1904539"/>
                <a:ext cx="436394" cy="43667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endParaRPr lang="en-US" sz="5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5" name="Oval 174"/>
              <p:cNvSpPr>
                <a:spLocks noChangeArrowheads="1"/>
              </p:cNvSpPr>
              <p:nvPr/>
            </p:nvSpPr>
            <p:spPr bwMode="auto">
              <a:xfrm>
                <a:off x="7035346" y="1296367"/>
                <a:ext cx="436394" cy="436677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algn="ctr" eaLnBrk="1" hangingPunct="1"/>
                <a:endParaRPr lang="en-US" altLang="en-US" sz="500" b="1"/>
              </a:p>
            </p:txBody>
          </p:sp>
          <p:sp>
            <p:nvSpPr>
              <p:cNvPr id="176" name="Oval 175"/>
              <p:cNvSpPr/>
              <p:nvPr/>
            </p:nvSpPr>
            <p:spPr bwMode="auto">
              <a:xfrm>
                <a:off x="7035346" y="2517474"/>
                <a:ext cx="436394" cy="436676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endParaRPr lang="en-US" sz="5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 bwMode="auto">
              <a:xfrm>
                <a:off x="7852593" y="2517474"/>
                <a:ext cx="436393" cy="436676"/>
              </a:xfrm>
              <a:prstGeom prst="ellipse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endParaRPr lang="en-US" sz="5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8" name="Oval 177"/>
              <p:cNvSpPr/>
              <p:nvPr/>
            </p:nvSpPr>
            <p:spPr bwMode="auto">
              <a:xfrm>
                <a:off x="8138232" y="1904539"/>
                <a:ext cx="436393" cy="436676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endParaRPr lang="en-US" sz="500" b="1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15" name="Oval 114"/>
            <p:cNvSpPr>
              <a:spLocks noChangeArrowheads="1"/>
            </p:cNvSpPr>
            <p:nvPr/>
          </p:nvSpPr>
          <p:spPr bwMode="auto">
            <a:xfrm>
              <a:off x="9771857" y="4059238"/>
              <a:ext cx="2449512" cy="2447925"/>
            </a:xfrm>
            <a:prstGeom prst="ellipse">
              <a:avLst/>
            </a:prstGeom>
            <a:solidFill>
              <a:srgbClr val="E86627">
                <a:alpha val="14117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endParaRPr lang="en-US" altLang="en-US" sz="500" b="1">
                <a:solidFill>
                  <a:srgbClr val="000000"/>
                </a:solidFill>
              </a:endParaRPr>
            </a:p>
          </p:txBody>
        </p:sp>
        <p:sp>
          <p:nvSpPr>
            <p:cNvPr id="116" name="Hexagon 115"/>
            <p:cNvSpPr>
              <a:spLocks noChangeArrowheads="1"/>
            </p:cNvSpPr>
            <p:nvPr/>
          </p:nvSpPr>
          <p:spPr bwMode="auto">
            <a:xfrm>
              <a:off x="10278269" y="4664076"/>
              <a:ext cx="1436688" cy="1238250"/>
            </a:xfrm>
            <a:prstGeom prst="hexagon">
              <a:avLst>
                <a:gd name="adj" fmla="val 24988"/>
                <a:gd name="vf" fmla="val 115470"/>
              </a:avLst>
            </a:prstGeom>
            <a:solidFill>
              <a:srgbClr val="E86627">
                <a:alpha val="3215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500" b="1"/>
            </a:p>
          </p:txBody>
        </p:sp>
        <p:sp>
          <p:nvSpPr>
            <p:cNvPr id="117" name="Oval 116"/>
            <p:cNvSpPr>
              <a:spLocks noChangeArrowheads="1"/>
            </p:cNvSpPr>
            <p:nvPr/>
          </p:nvSpPr>
          <p:spPr bwMode="auto">
            <a:xfrm>
              <a:off x="11194257" y="4459288"/>
              <a:ext cx="436562" cy="436563"/>
            </a:xfrm>
            <a:prstGeom prst="ellipse">
              <a:avLst/>
            </a:prstGeom>
            <a:solidFill>
              <a:srgbClr val="E8662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endParaRPr lang="en-US" altLang="en-US" sz="500" b="1"/>
            </a:p>
          </p:txBody>
        </p:sp>
        <p:sp>
          <p:nvSpPr>
            <p:cNvPr id="118" name="Oval 117"/>
            <p:cNvSpPr>
              <a:spLocks noChangeArrowheads="1"/>
            </p:cNvSpPr>
            <p:nvPr/>
          </p:nvSpPr>
          <p:spPr bwMode="auto">
            <a:xfrm>
              <a:off x="10103644" y="5067301"/>
              <a:ext cx="436563" cy="4365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endParaRPr lang="en-US" altLang="en-US" sz="500" b="1"/>
            </a:p>
          </p:txBody>
        </p:sp>
        <p:sp>
          <p:nvSpPr>
            <p:cNvPr id="119" name="Oval 118"/>
            <p:cNvSpPr>
              <a:spLocks noChangeArrowheads="1"/>
            </p:cNvSpPr>
            <p:nvPr/>
          </p:nvSpPr>
          <p:spPr bwMode="auto">
            <a:xfrm>
              <a:off x="10376694" y="4459288"/>
              <a:ext cx="436563" cy="4365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endParaRPr lang="en-US" altLang="en-US" sz="500" b="1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376694" y="5680076"/>
              <a:ext cx="436563" cy="4365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endParaRPr lang="en-US" altLang="en-US" sz="500" b="1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1194257" y="5680076"/>
              <a:ext cx="436562" cy="436562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endParaRPr lang="en-US" altLang="en-US" sz="500" b="1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1435557" y="5067301"/>
              <a:ext cx="436562" cy="436562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endParaRPr lang="en-US" altLang="en-US" sz="500" b="1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3394869" y="3581401"/>
              <a:ext cx="5765800" cy="2871787"/>
            </a:xfrm>
            <a:custGeom>
              <a:avLst/>
              <a:gdLst>
                <a:gd name="T0" fmla="*/ 12406 w 10643057"/>
                <a:gd name="T1" fmla="*/ 5646 h 5300612"/>
                <a:gd name="T2" fmla="*/ 12553 w 10643057"/>
                <a:gd name="T3" fmla="*/ 0 h 5300612"/>
                <a:gd name="T4" fmla="*/ 1004 w 10643057"/>
                <a:gd name="T5" fmla="*/ 61 h 5300612"/>
                <a:gd name="T6" fmla="*/ -1 w 10643057"/>
                <a:gd name="T7" fmla="*/ 6226 h 5300612"/>
                <a:gd name="T8" fmla="*/ 1703 w 10643057"/>
                <a:gd name="T9" fmla="*/ 6198 h 5300612"/>
                <a:gd name="T10" fmla="*/ 2724 w 10643057"/>
                <a:gd name="T11" fmla="*/ 5715 h 5300612"/>
                <a:gd name="T12" fmla="*/ 3661 w 10643057"/>
                <a:gd name="T13" fmla="*/ 5062 h 5300612"/>
                <a:gd name="T14" fmla="*/ 3859 w 10643057"/>
                <a:gd name="T15" fmla="*/ 803 h 5300612"/>
                <a:gd name="T16" fmla="*/ 3945 w 10643057"/>
                <a:gd name="T17" fmla="*/ 4977 h 5300612"/>
                <a:gd name="T18" fmla="*/ 4512 w 10643057"/>
                <a:gd name="T19" fmla="*/ 4722 h 5300612"/>
                <a:gd name="T20" fmla="*/ 4626 w 10643057"/>
                <a:gd name="T21" fmla="*/ 2563 h 5300612"/>
                <a:gd name="T22" fmla="*/ 4853 w 10643057"/>
                <a:gd name="T23" fmla="*/ 4977 h 5300612"/>
                <a:gd name="T24" fmla="*/ 5392 w 10643057"/>
                <a:gd name="T25" fmla="*/ 4835 h 5300612"/>
                <a:gd name="T26" fmla="*/ 6386 w 10643057"/>
                <a:gd name="T27" fmla="*/ 4551 h 5300612"/>
                <a:gd name="T28" fmla="*/ 7407 w 10643057"/>
                <a:gd name="T29" fmla="*/ 4523 h 5300612"/>
                <a:gd name="T30" fmla="*/ 8997 w 10643057"/>
                <a:gd name="T31" fmla="*/ 5034 h 5300612"/>
                <a:gd name="T32" fmla="*/ 10472 w 10643057"/>
                <a:gd name="T33" fmla="*/ 5829 h 5300612"/>
                <a:gd name="T34" fmla="*/ 10983 w 10643057"/>
                <a:gd name="T35" fmla="*/ 6226 h 5300612"/>
                <a:gd name="T36" fmla="*/ 12232 w 10643057"/>
                <a:gd name="T37" fmla="*/ 6254 h 5300612"/>
                <a:gd name="T38" fmla="*/ 12406 w 10643057"/>
                <a:gd name="T39" fmla="*/ 5646 h 53006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643057" h="5300612">
                  <a:moveTo>
                    <a:pt x="10518931" y="4784877"/>
                  </a:moveTo>
                  <a:lnTo>
                    <a:pt x="10643057" y="0"/>
                  </a:lnTo>
                  <a:lnTo>
                    <a:pt x="851946" y="51955"/>
                  </a:lnTo>
                  <a:lnTo>
                    <a:pt x="-1" y="5276548"/>
                  </a:lnTo>
                  <a:lnTo>
                    <a:pt x="1443789" y="5252485"/>
                  </a:lnTo>
                  <a:lnTo>
                    <a:pt x="2310062" y="4843411"/>
                  </a:lnTo>
                  <a:lnTo>
                    <a:pt x="3104147" y="4289959"/>
                  </a:lnTo>
                  <a:lnTo>
                    <a:pt x="3272589" y="680485"/>
                  </a:lnTo>
                  <a:lnTo>
                    <a:pt x="3344778" y="4217770"/>
                  </a:lnTo>
                  <a:lnTo>
                    <a:pt x="3826041" y="4001201"/>
                  </a:lnTo>
                  <a:lnTo>
                    <a:pt x="3922294" y="2172401"/>
                  </a:lnTo>
                  <a:lnTo>
                    <a:pt x="4114799" y="4217769"/>
                  </a:lnTo>
                  <a:lnTo>
                    <a:pt x="4571999" y="4097454"/>
                  </a:lnTo>
                  <a:lnTo>
                    <a:pt x="5414210" y="3856822"/>
                  </a:lnTo>
                  <a:lnTo>
                    <a:pt x="6280484" y="3832759"/>
                  </a:lnTo>
                  <a:lnTo>
                    <a:pt x="7628020" y="4265896"/>
                  </a:lnTo>
                  <a:lnTo>
                    <a:pt x="8879305" y="4939664"/>
                  </a:lnTo>
                  <a:lnTo>
                    <a:pt x="9312441" y="5276548"/>
                  </a:lnTo>
                  <a:lnTo>
                    <a:pt x="10371220" y="5300612"/>
                  </a:lnTo>
                  <a:lnTo>
                    <a:pt x="10518931" y="47848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endParaRPr lang="en-US" sz="1100" b="1"/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2897982" y="517526"/>
              <a:ext cx="457200" cy="27432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defTabSz="1439863" eaLnBrk="1" hangingPunct="1">
                <a:defRPr/>
              </a:pPr>
              <a:endParaRPr lang="en-US" sz="1100" b="1">
                <a:latin typeface="Arial" charset="0"/>
                <a:ea typeface="ＭＳ Ｐゴシック" charset="0"/>
              </a:endParaRPr>
            </a:p>
          </p:txBody>
        </p:sp>
        <p:pic>
          <p:nvPicPr>
            <p:cNvPr id="125" name="Picture 124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7982" y="3713163"/>
              <a:ext cx="4572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-1715293" y="3060701"/>
              <a:ext cx="855662" cy="8556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endParaRPr lang="en-US" altLang="en-US" sz="700" b="1"/>
            </a:p>
          </p:txBody>
        </p:sp>
        <p:sp>
          <p:nvSpPr>
            <p:cNvPr id="127" name="TextBox 26"/>
            <p:cNvSpPr txBox="1">
              <a:spLocks noChangeArrowheads="1"/>
            </p:cNvSpPr>
            <p:nvPr/>
          </p:nvSpPr>
          <p:spPr bwMode="auto">
            <a:xfrm>
              <a:off x="508796" y="2146302"/>
              <a:ext cx="854074" cy="389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700" b="1"/>
                <a:t>Water</a:t>
              </a:r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-1094581" y="1868488"/>
              <a:ext cx="855663" cy="8540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endParaRPr lang="en-US" altLang="en-US" sz="700" b="1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-1094581" y="4259263"/>
              <a:ext cx="855663" cy="8556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endParaRPr lang="en-US" altLang="en-US" sz="700" b="1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508794" y="4259263"/>
              <a:ext cx="854075" cy="8556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endParaRPr lang="en-US" altLang="en-US" sz="700" b="1"/>
            </a:p>
          </p:txBody>
        </p:sp>
        <p:sp>
          <p:nvSpPr>
            <p:cNvPr id="131" name="Oval 130"/>
            <p:cNvSpPr>
              <a:spLocks noChangeArrowheads="1"/>
            </p:cNvSpPr>
            <p:nvPr/>
          </p:nvSpPr>
          <p:spPr bwMode="auto">
            <a:xfrm>
              <a:off x="1067594" y="3060701"/>
              <a:ext cx="854075" cy="8556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endParaRPr lang="en-US" altLang="en-US" sz="700" b="1"/>
            </a:p>
          </p:txBody>
        </p:sp>
        <p:sp>
          <p:nvSpPr>
            <p:cNvPr id="132" name="TextBox 29"/>
            <p:cNvSpPr txBox="1">
              <a:spLocks noChangeArrowheads="1"/>
            </p:cNvSpPr>
            <p:nvPr/>
          </p:nvSpPr>
          <p:spPr bwMode="auto">
            <a:xfrm>
              <a:off x="-1094580" y="2146302"/>
              <a:ext cx="855664" cy="389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700" b="1"/>
                <a:t>Air</a:t>
              </a:r>
            </a:p>
          </p:txBody>
        </p:sp>
        <p:sp>
          <p:nvSpPr>
            <p:cNvPr id="133" name="TextBox 27"/>
            <p:cNvSpPr txBox="1">
              <a:spLocks noChangeArrowheads="1"/>
            </p:cNvSpPr>
            <p:nvPr/>
          </p:nvSpPr>
          <p:spPr bwMode="auto">
            <a:xfrm>
              <a:off x="1089820" y="3221039"/>
              <a:ext cx="854074" cy="599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700" b="1"/>
                <a:t>Fat</a:t>
              </a:r>
            </a:p>
            <a:p>
              <a:pPr algn="ctr" eaLnBrk="1" hangingPunct="1"/>
              <a:r>
                <a:rPr lang="en-US" altLang="en-US" sz="700" b="1"/>
                <a:t>50%</a:t>
              </a:r>
            </a:p>
          </p:txBody>
        </p:sp>
        <p:sp>
          <p:nvSpPr>
            <p:cNvPr id="134" name="TextBox 28"/>
            <p:cNvSpPr txBox="1">
              <a:spLocks noChangeArrowheads="1"/>
            </p:cNvSpPr>
            <p:nvPr/>
          </p:nvSpPr>
          <p:spPr bwMode="auto">
            <a:xfrm>
              <a:off x="243451" y="4400551"/>
              <a:ext cx="1354137" cy="599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700" b="1" dirty="0"/>
                <a:t>Calcium  </a:t>
              </a:r>
              <a:r>
                <a:rPr lang="en-US" altLang="en-US" sz="700" b="1" dirty="0" smtClean="0"/>
                <a:t>150mg/ml</a:t>
              </a:r>
              <a:endParaRPr lang="en-US" altLang="en-US" sz="700" b="1" dirty="0"/>
            </a:p>
          </p:txBody>
        </p:sp>
        <p:sp>
          <p:nvSpPr>
            <p:cNvPr id="135" name="TextBox 31"/>
            <p:cNvSpPr txBox="1">
              <a:spLocks noChangeArrowheads="1"/>
            </p:cNvSpPr>
            <p:nvPr/>
          </p:nvSpPr>
          <p:spPr bwMode="auto">
            <a:xfrm>
              <a:off x="-1248706" y="4379912"/>
              <a:ext cx="1160368" cy="599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700" b="1" dirty="0"/>
                <a:t>Iodine</a:t>
              </a:r>
            </a:p>
            <a:p>
              <a:pPr algn="ctr" eaLnBrk="1" hangingPunct="1"/>
              <a:r>
                <a:rPr lang="en-US" altLang="en-US" sz="700" b="1" dirty="0" smtClean="0"/>
                <a:t>20mg/ml</a:t>
              </a:r>
              <a:endParaRPr lang="en-US" altLang="en-US" sz="700" b="1" dirty="0"/>
            </a:p>
          </p:txBody>
        </p:sp>
        <p:sp>
          <p:nvSpPr>
            <p:cNvPr id="136" name="TextBox 30"/>
            <p:cNvSpPr txBox="1">
              <a:spLocks noChangeArrowheads="1"/>
            </p:cNvSpPr>
            <p:nvPr/>
          </p:nvSpPr>
          <p:spPr bwMode="auto">
            <a:xfrm>
              <a:off x="-1927173" y="3190877"/>
              <a:ext cx="1227010" cy="599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700" b="1" dirty="0"/>
                <a:t>Gold</a:t>
              </a:r>
            </a:p>
            <a:p>
              <a:pPr algn="ctr" eaLnBrk="1" hangingPunct="1"/>
              <a:r>
                <a:rPr lang="en-US" altLang="en-US" sz="700" b="1" dirty="0"/>
                <a:t> </a:t>
              </a:r>
              <a:r>
                <a:rPr lang="en-US" altLang="en-US" sz="700" b="1" dirty="0" smtClean="0"/>
                <a:t>10mg/ml</a:t>
              </a:r>
              <a:endParaRPr lang="en-US" altLang="en-US" sz="700" b="1" dirty="0"/>
            </a:p>
          </p:txBody>
        </p:sp>
        <p:sp>
          <p:nvSpPr>
            <p:cNvPr id="137" name="TextBox 31"/>
            <p:cNvSpPr txBox="1">
              <a:spLocks noChangeArrowheads="1"/>
            </p:cNvSpPr>
            <p:nvPr/>
          </p:nvSpPr>
          <p:spPr bwMode="auto">
            <a:xfrm>
              <a:off x="-4023518" y="4197352"/>
              <a:ext cx="1811339" cy="509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1050" b="1"/>
                <a:t>X-ray Tube</a:t>
              </a:r>
            </a:p>
          </p:txBody>
        </p:sp>
        <p:sp>
          <p:nvSpPr>
            <p:cNvPr id="138" name="TextBox 31"/>
            <p:cNvSpPr txBox="1">
              <a:spLocks noChangeArrowheads="1"/>
            </p:cNvSpPr>
            <p:nvPr/>
          </p:nvSpPr>
          <p:spPr bwMode="auto">
            <a:xfrm>
              <a:off x="-4006056" y="973137"/>
              <a:ext cx="3676649" cy="509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1050" b="1"/>
                <a:t>Rotation</a:t>
              </a:r>
            </a:p>
          </p:txBody>
        </p:sp>
        <p:sp>
          <p:nvSpPr>
            <p:cNvPr id="139" name="TextBox 31"/>
            <p:cNvSpPr txBox="1">
              <a:spLocks noChangeArrowheads="1"/>
            </p:cNvSpPr>
            <p:nvPr/>
          </p:nvSpPr>
          <p:spPr bwMode="auto">
            <a:xfrm rot="16200000">
              <a:off x="2403475" y="1466903"/>
              <a:ext cx="2681289" cy="839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1050" b="1"/>
                <a:t>Photon-integrating</a:t>
              </a:r>
            </a:p>
            <a:p>
              <a:pPr algn="ctr" eaLnBrk="1" hangingPunct="1"/>
              <a:r>
                <a:rPr lang="en-US" altLang="en-US" sz="1050" b="1"/>
                <a:t>Detector</a:t>
              </a:r>
            </a:p>
          </p:txBody>
        </p:sp>
        <p:sp>
          <p:nvSpPr>
            <p:cNvPr id="140" name="TextBox 31"/>
            <p:cNvSpPr txBox="1">
              <a:spLocks noChangeArrowheads="1"/>
            </p:cNvSpPr>
            <p:nvPr/>
          </p:nvSpPr>
          <p:spPr bwMode="auto">
            <a:xfrm rot="16200000">
              <a:off x="2404271" y="4661747"/>
              <a:ext cx="2679702" cy="839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1050" b="1"/>
                <a:t>Photon-counting</a:t>
              </a:r>
            </a:p>
            <a:p>
              <a:pPr algn="ctr" eaLnBrk="1" hangingPunct="1"/>
              <a:r>
                <a:rPr lang="en-US" altLang="en-US" sz="1050" b="1"/>
                <a:t>Detector</a:t>
              </a:r>
            </a:p>
          </p:txBody>
        </p:sp>
        <p:sp>
          <p:nvSpPr>
            <p:cNvPr id="141" name="TextBox 31"/>
            <p:cNvSpPr txBox="1">
              <a:spLocks noChangeArrowheads="1"/>
            </p:cNvSpPr>
            <p:nvPr/>
          </p:nvSpPr>
          <p:spPr bwMode="auto">
            <a:xfrm>
              <a:off x="5582444" y="603251"/>
              <a:ext cx="2760663" cy="1439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1050" b="1"/>
                <a:t>Averaged</a:t>
              </a:r>
            </a:p>
            <a:p>
              <a:pPr algn="ctr" eaLnBrk="1" hangingPunct="1"/>
              <a:r>
                <a:rPr lang="en-US" altLang="en-US" sz="1050" b="1"/>
                <a:t>Linear Attenuation</a:t>
              </a:r>
            </a:p>
            <a:p>
              <a:pPr algn="ctr" eaLnBrk="1" hangingPunct="1"/>
              <a:r>
                <a:rPr lang="en-US" altLang="en-US" sz="1050" b="1"/>
                <a:t>Over Whole X-ray Spectrum</a:t>
              </a:r>
            </a:p>
          </p:txBody>
        </p:sp>
        <p:sp>
          <p:nvSpPr>
            <p:cNvPr id="142" name="Right Arrow 141"/>
            <p:cNvSpPr>
              <a:spLocks noChangeArrowheads="1"/>
            </p:cNvSpPr>
            <p:nvPr/>
          </p:nvSpPr>
          <p:spPr bwMode="auto">
            <a:xfrm>
              <a:off x="8597107" y="1693863"/>
              <a:ext cx="1041400" cy="701675"/>
            </a:xfrm>
            <a:prstGeom prst="rightArrow">
              <a:avLst>
                <a:gd name="adj1" fmla="val 50000"/>
                <a:gd name="adj2" fmla="val 49974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100" b="1"/>
            </a:p>
          </p:txBody>
        </p:sp>
        <p:sp>
          <p:nvSpPr>
            <p:cNvPr id="143" name="Right Arrow 142"/>
            <p:cNvSpPr>
              <a:spLocks noChangeArrowheads="1"/>
            </p:cNvSpPr>
            <p:nvPr/>
          </p:nvSpPr>
          <p:spPr bwMode="auto">
            <a:xfrm>
              <a:off x="8597107" y="4932363"/>
              <a:ext cx="1041400" cy="701675"/>
            </a:xfrm>
            <a:prstGeom prst="rightArrow">
              <a:avLst>
                <a:gd name="adj1" fmla="val 50000"/>
                <a:gd name="adj2" fmla="val 49974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100" b="1"/>
            </a:p>
          </p:txBody>
        </p:sp>
        <p:sp>
          <p:nvSpPr>
            <p:cNvPr id="144" name="TextBox 31"/>
            <p:cNvSpPr txBox="1">
              <a:spLocks noChangeArrowheads="1"/>
            </p:cNvSpPr>
            <p:nvPr/>
          </p:nvSpPr>
          <p:spPr bwMode="auto">
            <a:xfrm>
              <a:off x="9230519" y="350838"/>
              <a:ext cx="3538538" cy="509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1050" b="1"/>
                <a:t>Conventional CT</a:t>
              </a:r>
            </a:p>
          </p:txBody>
        </p:sp>
        <p:sp>
          <p:nvSpPr>
            <p:cNvPr id="145" name="TextBox 31"/>
            <p:cNvSpPr txBox="1">
              <a:spLocks noChangeArrowheads="1"/>
            </p:cNvSpPr>
            <p:nvPr/>
          </p:nvSpPr>
          <p:spPr bwMode="auto">
            <a:xfrm>
              <a:off x="9230519" y="3587751"/>
              <a:ext cx="3538538" cy="509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1050" b="1"/>
                <a:t>Spectral Molecular CT</a:t>
              </a: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4173892" y="3768677"/>
              <a:ext cx="4297417" cy="2636897"/>
              <a:chOff x="2281188" y="8926218"/>
              <a:chExt cx="7739053" cy="1111348"/>
            </a:xfrm>
            <a:solidFill>
              <a:srgbClr val="99CCFF">
                <a:alpha val="50000"/>
              </a:srgbClr>
            </a:solidFill>
          </p:grpSpPr>
          <p:sp>
            <p:nvSpPr>
              <p:cNvPr id="155" name="Rectangle 154"/>
              <p:cNvSpPr/>
              <p:nvPr/>
            </p:nvSpPr>
            <p:spPr bwMode="auto">
              <a:xfrm>
                <a:off x="2281188" y="8926218"/>
                <a:ext cx="485606" cy="111134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1">
                    <a:lumMod val="65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defTabSz="1439863" eaLnBrk="1" hangingPunct="1">
                  <a:defRPr/>
                </a:pPr>
                <a:endParaRPr lang="en-US" sz="11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 bwMode="auto">
              <a:xfrm>
                <a:off x="2767579" y="8926218"/>
                <a:ext cx="485606" cy="111134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1">
                    <a:lumMod val="65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defTabSz="1439863" eaLnBrk="1" hangingPunct="1">
                  <a:defRPr/>
                </a:pPr>
                <a:endParaRPr lang="en-US" sz="11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 bwMode="auto">
              <a:xfrm>
                <a:off x="3253970" y="8926218"/>
                <a:ext cx="485606" cy="111134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1">
                    <a:lumMod val="65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defTabSz="1439863" eaLnBrk="1" hangingPunct="1">
                  <a:defRPr/>
                </a:pPr>
                <a:endParaRPr lang="en-US" sz="11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 bwMode="auto">
              <a:xfrm>
                <a:off x="3740361" y="8926218"/>
                <a:ext cx="485606" cy="111134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1">
                    <a:lumMod val="65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defTabSz="1439863" eaLnBrk="1" hangingPunct="1">
                  <a:defRPr/>
                </a:pPr>
                <a:endParaRPr lang="en-US" sz="11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 bwMode="auto">
              <a:xfrm>
                <a:off x="4221989" y="8926218"/>
                <a:ext cx="485606" cy="111134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1">
                    <a:lumMod val="65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defTabSz="1439863" eaLnBrk="1" hangingPunct="1">
                  <a:defRPr/>
                </a:pPr>
                <a:endParaRPr lang="en-US" sz="11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 bwMode="auto">
              <a:xfrm>
                <a:off x="4703617" y="8926218"/>
                <a:ext cx="485606" cy="111134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1">
                    <a:lumMod val="65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defTabSz="1439863" eaLnBrk="1" hangingPunct="1">
                  <a:defRPr/>
                </a:pPr>
                <a:endParaRPr lang="en-US" sz="11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 bwMode="auto">
              <a:xfrm>
                <a:off x="5190008" y="8926218"/>
                <a:ext cx="485606" cy="111134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1">
                    <a:lumMod val="65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defTabSz="1439863" eaLnBrk="1" hangingPunct="1">
                  <a:defRPr/>
                </a:pPr>
                <a:endParaRPr lang="en-US" sz="11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 bwMode="auto">
              <a:xfrm>
                <a:off x="5662331" y="8926218"/>
                <a:ext cx="485606" cy="111134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1">
                    <a:lumMod val="65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defTabSz="1439863" eaLnBrk="1" hangingPunct="1">
                  <a:defRPr/>
                </a:pPr>
                <a:endParaRPr lang="en-US" sz="11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 bwMode="auto">
              <a:xfrm>
                <a:off x="6148722" y="8926218"/>
                <a:ext cx="485606" cy="111134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1">
                    <a:lumMod val="65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defTabSz="1439863" eaLnBrk="1" hangingPunct="1">
                  <a:defRPr/>
                </a:pPr>
                <a:endParaRPr lang="en-US" sz="11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 bwMode="auto">
              <a:xfrm>
                <a:off x="6635113" y="8926218"/>
                <a:ext cx="485606" cy="111134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1">
                    <a:lumMod val="65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defTabSz="1439863" eaLnBrk="1" hangingPunct="1">
                  <a:defRPr/>
                </a:pPr>
                <a:endParaRPr lang="en-US" sz="11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 bwMode="auto">
              <a:xfrm>
                <a:off x="7121504" y="8926218"/>
                <a:ext cx="485606" cy="111134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1">
                    <a:lumMod val="65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defTabSz="1439863" eaLnBrk="1" hangingPunct="1">
                  <a:defRPr/>
                </a:pPr>
                <a:endParaRPr lang="en-US" sz="11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 bwMode="auto">
              <a:xfrm>
                <a:off x="7607895" y="8926218"/>
                <a:ext cx="485606" cy="111134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1">
                    <a:lumMod val="65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defTabSz="1439863" eaLnBrk="1" hangingPunct="1">
                  <a:defRPr/>
                </a:pPr>
                <a:endParaRPr lang="en-US" sz="11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 bwMode="auto">
              <a:xfrm>
                <a:off x="8089523" y="8926218"/>
                <a:ext cx="485606" cy="111134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1">
                    <a:lumMod val="65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defTabSz="1439863" eaLnBrk="1" hangingPunct="1">
                  <a:defRPr/>
                </a:pPr>
                <a:endParaRPr lang="en-US" sz="11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 bwMode="auto">
              <a:xfrm>
                <a:off x="8575914" y="8926218"/>
                <a:ext cx="485606" cy="111134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1">
                    <a:lumMod val="65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defTabSz="1439863" eaLnBrk="1" hangingPunct="1">
                  <a:defRPr/>
                </a:pPr>
                <a:endParaRPr lang="en-US" sz="11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 bwMode="auto">
              <a:xfrm>
                <a:off x="9048237" y="8926218"/>
                <a:ext cx="485606" cy="111134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1">
                    <a:lumMod val="65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defTabSz="1439863" eaLnBrk="1" hangingPunct="1">
                  <a:defRPr/>
                </a:pPr>
                <a:endParaRPr lang="en-US" sz="1100" b="1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 bwMode="auto">
              <a:xfrm>
                <a:off x="9534635" y="8926218"/>
                <a:ext cx="485606" cy="111134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1">
                    <a:lumMod val="65000"/>
                    <a:alpha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defTabSz="1439863" eaLnBrk="1" hangingPunct="1">
                  <a:defRPr/>
                </a:pPr>
                <a:endParaRPr lang="en-US" sz="1100" b="1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47" name="TextBox 31"/>
            <p:cNvSpPr txBox="1">
              <a:spLocks noChangeArrowheads="1"/>
            </p:cNvSpPr>
            <p:nvPr/>
          </p:nvSpPr>
          <p:spPr bwMode="auto">
            <a:xfrm>
              <a:off x="5582444" y="3803651"/>
              <a:ext cx="2754312" cy="1439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1050" b="1"/>
                <a:t>Full Spectrum</a:t>
              </a:r>
            </a:p>
            <a:p>
              <a:pPr algn="ctr" eaLnBrk="1" hangingPunct="1"/>
              <a:r>
                <a:rPr lang="en-US" altLang="en-US" sz="1050" b="1"/>
                <a:t>For K-edges</a:t>
              </a:r>
            </a:p>
            <a:p>
              <a:pPr algn="ctr" eaLnBrk="1" hangingPunct="1"/>
              <a:r>
                <a:rPr lang="en-US" altLang="en-US" sz="1050" b="1"/>
                <a:t>In Many Energy Bins</a:t>
              </a:r>
            </a:p>
          </p:txBody>
        </p:sp>
        <p:cxnSp>
          <p:nvCxnSpPr>
            <p:cNvPr id="148" name="Straight Arrow Connector 147"/>
            <p:cNvCxnSpPr>
              <a:cxnSpLocks noChangeShapeType="1"/>
            </p:cNvCxnSpPr>
            <p:nvPr/>
          </p:nvCxnSpPr>
          <p:spPr bwMode="auto">
            <a:xfrm>
              <a:off x="3328194" y="3241676"/>
              <a:ext cx="5622925" cy="0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9" name="Straight Arrow Connector 148"/>
            <p:cNvCxnSpPr>
              <a:cxnSpLocks noChangeShapeType="1"/>
            </p:cNvCxnSpPr>
            <p:nvPr/>
          </p:nvCxnSpPr>
          <p:spPr bwMode="auto">
            <a:xfrm>
              <a:off x="3328194" y="6438901"/>
              <a:ext cx="5622925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0" name="TextBox 31"/>
            <p:cNvSpPr txBox="1">
              <a:spLocks noChangeArrowheads="1"/>
            </p:cNvSpPr>
            <p:nvPr/>
          </p:nvSpPr>
          <p:spPr bwMode="auto">
            <a:xfrm>
              <a:off x="-1724819" y="5905502"/>
              <a:ext cx="3676649" cy="509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1050" b="1"/>
                <a:t>Multi-material Phantom</a:t>
              </a:r>
            </a:p>
          </p:txBody>
        </p:sp>
        <p:sp>
          <p:nvSpPr>
            <p:cNvPr id="151" name="Rectangle 150"/>
            <p:cNvSpPr>
              <a:spLocks noChangeArrowheads="1"/>
            </p:cNvSpPr>
            <p:nvPr/>
          </p:nvSpPr>
          <p:spPr bwMode="auto">
            <a:xfrm rot="16200000" flipH="1">
              <a:off x="12077701" y="4898232"/>
              <a:ext cx="1509712" cy="425450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35001">
                  <a:srgbClr val="008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100" b="1"/>
            </a:p>
          </p:txBody>
        </p:sp>
        <p:cxnSp>
          <p:nvCxnSpPr>
            <p:cNvPr id="152" name="Straight Arrow Connector 151"/>
            <p:cNvCxnSpPr/>
            <p:nvPr/>
          </p:nvCxnSpPr>
          <p:spPr bwMode="auto">
            <a:xfrm flipV="1">
              <a:off x="11627644" y="5216526"/>
              <a:ext cx="1201738" cy="609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12408739" y="3894138"/>
              <a:ext cx="819060" cy="509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1050" b="1"/>
                <a:t>600</a:t>
              </a:r>
            </a:p>
          </p:txBody>
        </p:sp>
        <p:sp>
          <p:nvSpPr>
            <p:cNvPr id="154" name="Rectangle 153"/>
            <p:cNvSpPr>
              <a:spLocks noChangeArrowheads="1"/>
            </p:cNvSpPr>
            <p:nvPr/>
          </p:nvSpPr>
          <p:spPr bwMode="auto">
            <a:xfrm>
              <a:off x="12561803" y="5799138"/>
              <a:ext cx="512930" cy="509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1050" b="1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123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Photon-counting Detector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74" y="918529"/>
            <a:ext cx="7997851" cy="3022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3" y="4044244"/>
            <a:ext cx="7907867" cy="263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3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K-edge Imaging</a:t>
            </a:r>
            <a:endParaRPr lang="en-US" dirty="0"/>
          </a:p>
        </p:txBody>
      </p:sp>
      <p:pic>
        <p:nvPicPr>
          <p:cNvPr id="4" name="Content Placeholder 6" descr="04-linattcoeff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3762" y="1320498"/>
            <a:ext cx="8423572" cy="5249267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11"/>
          <p:cNvGraphicFramePr>
            <a:graphicFrameLocks noChangeAspect="1"/>
          </p:cNvGraphicFramePr>
          <p:nvPr>
            <p:extLst/>
          </p:nvPr>
        </p:nvGraphicFramePr>
        <p:xfrm>
          <a:off x="3416709" y="1855304"/>
          <a:ext cx="5574891" cy="1309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7" name="Equation" r:id="rId4" imgW="3352680" imgH="787320" progId="Equation.DSMT4">
                  <p:embed/>
                </p:oleObj>
              </mc:Choice>
              <mc:Fallback>
                <p:oleObj name="Equation" r:id="rId4" imgW="3352680" imgH="787320" progId="Equation.DSMT4">
                  <p:embed/>
                  <p:pic>
                    <p:nvPicPr>
                      <p:cNvPr id="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6709" y="1855304"/>
                        <a:ext cx="5574891" cy="13092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05787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48" y="3363598"/>
            <a:ext cx="4150852" cy="1920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974" y="5293753"/>
            <a:ext cx="8760541" cy="15542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800" b="1" i="1" dirty="0" smtClean="0"/>
              <a:t>The goal is to develop </a:t>
            </a:r>
            <a:r>
              <a:rPr lang="en-US" sz="1800" b="1" i="1" dirty="0"/>
              <a:t>dose-saving technologies for </a:t>
            </a:r>
            <a:r>
              <a:rPr lang="en-US" sz="1800" b="1" i="1" dirty="0" smtClean="0"/>
              <a:t>key </a:t>
            </a:r>
            <a:r>
              <a:rPr lang="en-US" sz="1800" b="1" i="1" dirty="0"/>
              <a:t>CT </a:t>
            </a:r>
            <a:r>
              <a:rPr lang="en-US" sz="1800" b="1" i="1" dirty="0" smtClean="0"/>
              <a:t>components </a:t>
            </a:r>
            <a:r>
              <a:rPr lang="en-US" sz="1800" b="1" i="1" dirty="0"/>
              <a:t>and demonstrate their clinical </a:t>
            </a:r>
            <a:r>
              <a:rPr lang="en-US" sz="1800" b="1" i="1" dirty="0" smtClean="0"/>
              <a:t>benefits – General-purpose </a:t>
            </a:r>
            <a:r>
              <a:rPr lang="en-US" sz="1800" b="1" i="1" dirty="0"/>
              <a:t>CT </a:t>
            </a:r>
            <a:r>
              <a:rPr lang="en-US" sz="1800" b="1" i="1" dirty="0" smtClean="0"/>
              <a:t>scanning will be at </a:t>
            </a:r>
            <a:r>
              <a:rPr lang="en-US" sz="1800" b="1" i="1" dirty="0"/>
              <a:t>radiation dose </a:t>
            </a:r>
            <a:r>
              <a:rPr lang="en-US" sz="1800" b="1" i="1" dirty="0" smtClean="0"/>
              <a:t>&lt;1mSv with spectral imaging capabilities and the </a:t>
            </a:r>
            <a:r>
              <a:rPr lang="en-US" sz="1800" b="1" i="1" dirty="0"/>
              <a:t>largest improvement in CT </a:t>
            </a:r>
            <a:r>
              <a:rPr lang="en-US" sz="1800" b="1" i="1" dirty="0" smtClean="0"/>
              <a:t>resolution over the past 30 years.</a:t>
            </a:r>
          </a:p>
          <a:p>
            <a:pPr algn="r"/>
            <a:r>
              <a:rPr lang="en-US" sz="1800" b="1" i="1" dirty="0" smtClean="0">
                <a:solidFill>
                  <a:srgbClr val="009900"/>
                </a:solidFill>
              </a:rPr>
              <a:t>Multi-PIs: Norbert Pelc, Pete Edic, &amp; Ge Wang, NIH </a:t>
            </a:r>
            <a:r>
              <a:rPr lang="en-US" sz="1800" b="1" i="1" dirty="0">
                <a:solidFill>
                  <a:srgbClr val="009900"/>
                </a:solidFill>
              </a:rPr>
              <a:t>U01 </a:t>
            </a:r>
            <a:r>
              <a:rPr lang="en-US" sz="1800" b="1" i="1" dirty="0" smtClean="0">
                <a:solidFill>
                  <a:srgbClr val="009900"/>
                </a:solidFill>
              </a:rPr>
              <a:t>EB017140, 7/14-6/18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25" y="13001"/>
            <a:ext cx="914257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/>
              <a:t>High </a:t>
            </a:r>
            <a:r>
              <a:rPr lang="en-US" sz="4000" b="1" dirty="0"/>
              <a:t>Dose Efficiency CT </a:t>
            </a:r>
            <a:r>
              <a:rPr lang="en-US" sz="4000" b="1" dirty="0" smtClean="0"/>
              <a:t>System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/>
              <a:t>(with Stanford &amp; GE GRC)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257" y="1671482"/>
            <a:ext cx="8148498" cy="1617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258" y="3539613"/>
            <a:ext cx="3026510" cy="17167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3991890" y="1671482"/>
            <a:ext cx="993058" cy="16645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0" name="Rectangle 9"/>
          <p:cNvSpPr/>
          <p:nvPr/>
        </p:nvSpPr>
        <p:spPr bwMode="auto">
          <a:xfrm>
            <a:off x="8154211" y="1645711"/>
            <a:ext cx="980543" cy="18495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9" name="Right Arrow 8"/>
          <p:cNvSpPr/>
          <p:nvPr/>
        </p:nvSpPr>
        <p:spPr bwMode="auto">
          <a:xfrm>
            <a:off x="4155024" y="2320410"/>
            <a:ext cx="833702" cy="412955"/>
          </a:xfrm>
          <a:prstGeom prst="rightArrow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2" name="Right Arrow 11"/>
          <p:cNvSpPr/>
          <p:nvPr/>
        </p:nvSpPr>
        <p:spPr bwMode="auto">
          <a:xfrm>
            <a:off x="4155024" y="4041520"/>
            <a:ext cx="833702" cy="412955"/>
          </a:xfrm>
          <a:prstGeom prst="rightArrow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3" name="TextBox 12"/>
          <p:cNvSpPr txBox="1"/>
          <p:nvPr/>
        </p:nvSpPr>
        <p:spPr>
          <a:xfrm>
            <a:off x="4975122" y="4922492"/>
            <a:ext cx="3185652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i="1" dirty="0" smtClean="0">
                <a:solidFill>
                  <a:srgbClr val="0000FF"/>
                </a:solidFill>
              </a:rPr>
              <a:t>The final system o be integrated at RPI</a:t>
            </a:r>
          </a:p>
        </p:txBody>
      </p:sp>
    </p:spTree>
    <p:extLst>
      <p:ext uri="{BB962C8B-B14F-4D97-AF65-F5344CB8AC3E}">
        <p14:creationId xmlns:p14="http://schemas.microsoft.com/office/powerpoint/2010/main" val="305699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Radiology Paper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9" y="1216988"/>
            <a:ext cx="9144001" cy="499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9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Imaging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7432" y="1406634"/>
            <a:ext cx="771236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Basic Knowledge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X-ray Source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Working Principle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X-ray Spectrum (General, Characteristic)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X-ray Attenuation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Scatter (Coherent, Incoherent)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Absorption (K-edge)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X-ray </a:t>
            </a:r>
            <a:r>
              <a:rPr lang="en-US" sz="2800" b="1" dirty="0" smtClean="0"/>
              <a:t>Detector</a:t>
            </a:r>
            <a:endParaRPr lang="en-US" sz="2800" b="1" dirty="0"/>
          </a:p>
          <a:p>
            <a:r>
              <a:rPr lang="en-US" sz="2800" b="1" dirty="0"/>
              <a:t>	</a:t>
            </a:r>
            <a:r>
              <a:rPr lang="en-US" sz="2800" dirty="0" smtClean="0"/>
              <a:t>Energy-integrating (Dual-energy imaging)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Photon-counting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838678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Human Images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066800"/>
            <a:ext cx="76390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714" y="1080238"/>
            <a:ext cx="7220226" cy="541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589768" y="5671745"/>
            <a:ext cx="5459031" cy="80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/>
            <a:r>
              <a:rPr lang="en-US" sz="4000" kern="0" smtClean="0">
                <a:solidFill>
                  <a:schemeClr val="bg1"/>
                </a:solidFill>
                <a:latin typeface="+mn-lt"/>
              </a:rPr>
              <a:t>Vertebrate Retina</a:t>
            </a:r>
            <a:endParaRPr lang="en-US" sz="4000" kern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437732" y="4722644"/>
            <a:ext cx="9541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ea typeface="ＭＳ Ｐゴシック" charset="0"/>
              </a:rPr>
              <a:t>C</a:t>
            </a:r>
            <a:r>
              <a:rPr lang="en-US" b="1" dirty="0" smtClean="0">
                <a:solidFill>
                  <a:srgbClr val="FF0000"/>
                </a:solidFill>
                <a:latin typeface="+mn-lt"/>
                <a:ea typeface="ＭＳ Ｐゴシック" charset="0"/>
              </a:rPr>
              <a:t>one</a:t>
            </a:r>
            <a:endParaRPr lang="en-US" b="1" dirty="0">
              <a:solidFill>
                <a:srgbClr val="FF0000"/>
              </a:solidFill>
              <a:latin typeface="+mn-lt"/>
              <a:ea typeface="ＭＳ Ｐゴシック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249560" y="2442499"/>
            <a:ext cx="7825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latin typeface="+mn-lt"/>
                <a:ea typeface="ＭＳ Ｐゴシック" charset="0"/>
              </a:rPr>
              <a:t>R</a:t>
            </a:r>
            <a:r>
              <a:rPr lang="en-US" b="1" dirty="0" smtClean="0">
                <a:latin typeface="+mn-lt"/>
                <a:ea typeface="ＭＳ Ｐゴシック" charset="0"/>
              </a:rPr>
              <a:t>od</a:t>
            </a:r>
            <a:endParaRPr lang="en-US" b="1" dirty="0">
              <a:latin typeface="+mn-lt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Amazing Design</a:t>
            </a:r>
            <a:endParaRPr lang="en-US" dirty="0"/>
          </a:p>
        </p:txBody>
      </p:sp>
      <p:pic>
        <p:nvPicPr>
          <p:cNvPr id="7" name="Picture 6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" y="2820181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32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85018" y="6297744"/>
            <a:ext cx="1643545" cy="328246"/>
            <a:chOff x="616048" y="5357446"/>
            <a:chExt cx="4578448" cy="914400"/>
          </a:xfrm>
        </p:grpSpPr>
        <p:pic>
          <p:nvPicPr>
            <p:cNvPr id="15362" name="Picture 2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48" y="5357446"/>
              <a:ext cx="914400" cy="914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1538068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452468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366868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280096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40812" y="6297744"/>
            <a:ext cx="1643545" cy="328246"/>
            <a:chOff x="616048" y="5357446"/>
            <a:chExt cx="4578448" cy="914400"/>
          </a:xfrm>
        </p:grpSpPr>
        <p:pic>
          <p:nvPicPr>
            <p:cNvPr id="13" name="Picture 2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48" y="5357446"/>
              <a:ext cx="914400" cy="914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 bwMode="auto">
            <a:xfrm>
              <a:off x="1538068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2452468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366868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280096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52400" y="6297744"/>
            <a:ext cx="1643545" cy="328246"/>
            <a:chOff x="616048" y="5357446"/>
            <a:chExt cx="4578448" cy="914400"/>
          </a:xfrm>
        </p:grpSpPr>
        <p:pic>
          <p:nvPicPr>
            <p:cNvPr id="19" name="Picture 2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48" y="5357446"/>
              <a:ext cx="914400" cy="914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 bwMode="auto">
            <a:xfrm>
              <a:off x="1538068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2452468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366868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280096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796606" y="6297744"/>
            <a:ext cx="1643545" cy="328246"/>
            <a:chOff x="616048" y="5357446"/>
            <a:chExt cx="4578448" cy="914400"/>
          </a:xfrm>
        </p:grpSpPr>
        <p:pic>
          <p:nvPicPr>
            <p:cNvPr id="25" name="Picture 2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48" y="5357446"/>
              <a:ext cx="914400" cy="914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 bwMode="auto">
            <a:xfrm>
              <a:off x="1538068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452468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366868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280096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08195" y="6297744"/>
            <a:ext cx="1643545" cy="328246"/>
            <a:chOff x="616048" y="5357446"/>
            <a:chExt cx="4578448" cy="914400"/>
          </a:xfrm>
        </p:grpSpPr>
        <p:pic>
          <p:nvPicPr>
            <p:cNvPr id="31" name="Picture 2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48" y="5357446"/>
              <a:ext cx="914400" cy="914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Rectangle 31"/>
            <p:cNvSpPr/>
            <p:nvPr/>
          </p:nvSpPr>
          <p:spPr bwMode="auto">
            <a:xfrm>
              <a:off x="1538068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2452468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3366868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4280096" y="5357446"/>
              <a:ext cx="9144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 err="1" smtClean="0"/>
            </a:p>
          </p:txBody>
        </p:sp>
      </p:grpSp>
      <p:sp>
        <p:nvSpPr>
          <p:cNvPr id="38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3600" b="1" kern="0" dirty="0" smtClean="0">
                <a:solidFill>
                  <a:schemeClr val="tx1"/>
                </a:solidFill>
              </a:rPr>
              <a:t>Hybrid Detector Array</a:t>
            </a:r>
            <a:endParaRPr lang="en-US" sz="3600" b="1" kern="0" dirty="0">
              <a:solidFill>
                <a:schemeClr val="tx1"/>
              </a:solidFill>
            </a:endParaRPr>
          </a:p>
        </p:txBody>
      </p:sp>
      <p:pic>
        <p:nvPicPr>
          <p:cNvPr id="36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790" y="863844"/>
            <a:ext cx="5386387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urved Connector 10"/>
          <p:cNvCxnSpPr>
            <a:stCxn id="36" idx="1"/>
            <a:endCxn id="15362" idx="0"/>
          </p:cNvCxnSpPr>
          <p:nvPr/>
        </p:nvCxnSpPr>
        <p:spPr bwMode="auto">
          <a:xfrm rot="10800000" flipV="1">
            <a:off x="649142" y="3471312"/>
            <a:ext cx="1057649" cy="2826431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pic>
        <p:nvPicPr>
          <p:cNvPr id="37" name="Picture 36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771" y="2725835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96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James’ Dissertation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3701"/>
            <a:ext cx="9166467" cy="5818909"/>
          </a:xfrm>
          <a:prstGeom prst="rect">
            <a:avLst/>
          </a:prstGeom>
        </p:spPr>
      </p:pic>
      <p:pic>
        <p:nvPicPr>
          <p:cNvPr id="5" name="Picture 4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62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22220"/>
            <a:ext cx="88392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20"/>
            <a:ext cx="9144000" cy="205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530" y="2410094"/>
            <a:ext cx="4348497" cy="438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3" y="2396026"/>
            <a:ext cx="4417255" cy="439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725" y="31968"/>
            <a:ext cx="26765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5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18" y="10202"/>
            <a:ext cx="8470613" cy="37734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86168" y="3884728"/>
            <a:ext cx="4639734" cy="18288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100000">
                <a:schemeClr val="tx1"/>
              </a:gs>
              <a:gs pos="11000">
                <a:schemeClr val="accent3">
                  <a:lumMod val="100000"/>
                </a:schemeClr>
              </a:gs>
            </a:gsLst>
            <a:lin ang="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686168" y="3884728"/>
            <a:ext cx="4639734" cy="1828800"/>
          </a:xfrm>
          <a:prstGeom prst="rect">
            <a:avLst/>
          </a:prstGeom>
          <a:gradFill flip="none" rotWithShape="1">
            <a:gsLst>
              <a:gs pos="74000">
                <a:srgbClr val="0033CC"/>
              </a:gs>
              <a:gs pos="0">
                <a:srgbClr val="FF0000"/>
              </a:gs>
              <a:gs pos="100000">
                <a:schemeClr val="tx1"/>
              </a:gs>
            </a:gsLst>
            <a:lin ang="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pic>
        <p:nvPicPr>
          <p:cNvPr id="6" name="Mouse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6634" y="3884728"/>
            <a:ext cx="3263080" cy="1828800"/>
          </a:xfrm>
          <a:prstGeom prst="rect">
            <a:avLst/>
          </a:prstGeom>
        </p:spPr>
      </p:pic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68" y="3884728"/>
            <a:ext cx="4639734" cy="1828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117968" y="4109094"/>
            <a:ext cx="3763340" cy="138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eaLnBrk="1" hangingPunct="1"/>
            <a:r>
              <a:rPr lang="en-US" kern="0" dirty="0" smtClean="0"/>
              <a:t>Computed Tomography</a:t>
            </a:r>
            <a:endParaRPr lang="en-US" kern="0" dirty="0"/>
          </a:p>
        </p:txBody>
      </p:sp>
      <p:sp>
        <p:nvSpPr>
          <p:cNvPr id="9" name="Rectangle 8"/>
          <p:cNvSpPr/>
          <p:nvPr/>
        </p:nvSpPr>
        <p:spPr>
          <a:xfrm>
            <a:off x="686168" y="5713528"/>
            <a:ext cx="785201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 smtClean="0">
                <a:solidFill>
                  <a:srgbClr val="0099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paradigm is being shifted from grey-scale and dual-energy towards spectral CT. A mouse is material-wise decomposed with a photon-counting detector Medipix, where iodine is in red for pulmonary circulation, barium is in blue with the lung, and soft tissue is in grey</a:t>
            </a:r>
            <a:r>
              <a:rPr lang="en-US" sz="1400" b="1" i="1" dirty="0">
                <a:solidFill>
                  <a:srgbClr val="0099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solidFill>
                  <a:srgbClr val="0099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(Universities </a:t>
            </a:r>
            <a:r>
              <a:rPr lang="en-US" sz="1400" b="1" i="1" dirty="0">
                <a:solidFill>
                  <a:srgbClr val="0099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of Canterbury and Otago, New </a:t>
            </a:r>
            <a:r>
              <a:rPr lang="en-US" sz="1400" b="1" i="1" dirty="0" smtClean="0">
                <a:solidFill>
                  <a:srgbClr val="0099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Zealand).</a:t>
            </a:r>
          </a:p>
        </p:txBody>
      </p:sp>
    </p:spTree>
    <p:extLst>
      <p:ext uri="{BB962C8B-B14F-4D97-AF65-F5344CB8AC3E}">
        <p14:creationId xmlns:p14="http://schemas.microsoft.com/office/powerpoint/2010/main" val="380034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4000" b="1" kern="0" dirty="0" smtClean="0"/>
              <a:t>BB12 Homework</a:t>
            </a:r>
            <a:endParaRPr lang="en-US" sz="4000" b="1" kern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16032" y="1719428"/>
            <a:ext cx="4744847" cy="2309364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 eaLnBrk="1" hangingPunct="1">
              <a:buClrTx/>
              <a:buFont typeface="Arial" panose="020B0604020202020204" pitchFamily="34" charset="0"/>
              <a:buChar char="•"/>
            </a:pPr>
            <a:r>
              <a:rPr lang="en-US" sz="2400" kern="0" dirty="0" smtClean="0"/>
              <a:t>Page 50, Problem 1.1</a:t>
            </a:r>
          </a:p>
          <a:p>
            <a:pPr marL="457200" indent="-457200" eaLnBrk="1" hangingPunct="1">
              <a:buClrTx/>
              <a:buFont typeface="Arial" panose="020B0604020202020204" pitchFamily="34" charset="0"/>
              <a:buChar char="•"/>
            </a:pPr>
            <a:r>
              <a:rPr lang="en-US" sz="2400" kern="0" dirty="0" smtClean="0"/>
              <a:t>Page 51, Problem 1.3</a:t>
            </a:r>
          </a:p>
          <a:p>
            <a:pPr marL="457200" indent="-457200" eaLnBrk="1" hangingPunct="1">
              <a:buClrTx/>
              <a:buFont typeface="Arial" panose="020B0604020202020204" pitchFamily="34" charset="0"/>
              <a:buChar char="•"/>
            </a:pPr>
            <a:r>
              <a:rPr lang="en-US" sz="2400" kern="0" dirty="0"/>
              <a:t>Page 51, Problem </a:t>
            </a:r>
            <a:r>
              <a:rPr lang="en-US" sz="2400" kern="0" dirty="0" smtClean="0"/>
              <a:t>1.6</a:t>
            </a:r>
          </a:p>
          <a:p>
            <a:pPr marL="457200" indent="-457200" eaLnBrk="1" hangingPunct="1">
              <a:buClrTx/>
              <a:buFont typeface="Arial" panose="020B0604020202020204" pitchFamily="34" charset="0"/>
              <a:buChar char="•"/>
            </a:pPr>
            <a:endParaRPr lang="en-US" sz="2400" kern="0" dirty="0" smtClean="0"/>
          </a:p>
          <a:p>
            <a:pPr eaLnBrk="1" hangingPunct="1">
              <a:buClrTx/>
            </a:pPr>
            <a:r>
              <a:rPr lang="en-US" sz="2400" kern="0" dirty="0" smtClean="0">
                <a:solidFill>
                  <a:srgbClr val="FF0000"/>
                </a:solidFill>
              </a:rPr>
              <a:t>Due Date: Same (Week Later)</a:t>
            </a:r>
          </a:p>
        </p:txBody>
      </p:sp>
    </p:spTree>
    <p:extLst>
      <p:ext uri="{BB962C8B-B14F-4D97-AF65-F5344CB8AC3E}">
        <p14:creationId xmlns:p14="http://schemas.microsoft.com/office/powerpoint/2010/main" val="104568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astro.msfc.nasa.gov/research/open1998/xray/xray02_Discov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65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of X-rays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32190" y="1028307"/>
            <a:ext cx="8458200" cy="502129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By Rontgen in 1895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/>
              <a:t>Accidentally, in experiments with a cathode tube and a fluorescent screen</a:t>
            </a:r>
            <a:endParaRPr lang="en-US" sz="2400" b="1" dirty="0"/>
          </a:p>
          <a:p>
            <a:pPr lvl="1" eaLnBrk="1" hangingPunct="1">
              <a:lnSpc>
                <a:spcPct val="90000"/>
              </a:lnSpc>
            </a:pPr>
            <a:r>
              <a:rPr lang="en-US" sz="2400" b="1" dirty="0"/>
              <a:t>I</a:t>
            </a:r>
            <a:r>
              <a:rPr lang="en-US" sz="2400" b="1" dirty="0" smtClean="0"/>
              <a:t>lluminated the screen when the tube was in a box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/>
              <a:t>These rays could travel through opaque materials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653" y="3219422"/>
            <a:ext cx="4392694" cy="326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62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Energy</a:t>
            </a:r>
            <a:endParaRPr lang="en-US" dirty="0"/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10739" r="2725" b="22662"/>
          <a:stretch>
            <a:fillRect/>
          </a:stretch>
        </p:blipFill>
        <p:spPr bwMode="auto">
          <a:xfrm>
            <a:off x="54398" y="990599"/>
            <a:ext cx="9089602" cy="516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>
              <a:xfrm>
                <a:off x="0" y="6051022"/>
                <a:ext cx="2818011" cy="739533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pPr marL="457200" lvl="1" indent="0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∙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𝑓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h𝑐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2400" dirty="0" smtClean="0">
                  <a:solidFill>
                    <a:srgbClr val="FF0000"/>
                  </a:solidFill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sz="2400" dirty="0" smtClean="0">
                  <a:solidFill>
                    <a:srgbClr val="FF0000"/>
                  </a:solidFill>
                </a:endParaRPr>
              </a:p>
              <a:p>
                <a:pPr eaLnBrk="1" hangingPunct="1">
                  <a:lnSpc>
                    <a:spcPct val="90000"/>
                  </a:lnSpc>
                </a:pPr>
                <a:endParaRPr lang="en-US" sz="2000" dirty="0">
                  <a:solidFill>
                    <a:srgbClr val="FF0000"/>
                  </a:solidFill>
                </a:endParaRPr>
              </a:p>
              <a:p>
                <a:pPr eaLnBrk="1" hangingPunct="1">
                  <a:lnSpc>
                    <a:spcPct val="90000"/>
                  </a:lnSpc>
                </a:pPr>
                <a:endParaRPr lang="en-US" sz="20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51022"/>
                <a:ext cx="2818011" cy="7395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240156" y="6358755"/>
            <a:ext cx="5751443" cy="431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 eaLnBrk="1" hangingPunct="1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Angstrom (Å)=10</a:t>
            </a:r>
            <a:r>
              <a:rPr lang="en-US" sz="2000" baseline="30000" dirty="0" smtClean="0">
                <a:solidFill>
                  <a:srgbClr val="FF0000"/>
                </a:solidFill>
              </a:rPr>
              <a:t>-10</a:t>
            </a:r>
            <a:r>
              <a:rPr lang="en-US" sz="2000" dirty="0" smtClean="0">
                <a:solidFill>
                  <a:srgbClr val="FF0000"/>
                </a:solidFill>
              </a:rPr>
              <a:t> m, &amp; Nanometer (nm)=10</a:t>
            </a:r>
            <a:r>
              <a:rPr lang="en-US" sz="2000" baseline="30000" dirty="0" smtClean="0">
                <a:solidFill>
                  <a:srgbClr val="FF0000"/>
                </a:solidFill>
              </a:rPr>
              <a:t>-9</a:t>
            </a:r>
            <a:r>
              <a:rPr lang="en-US" sz="2000" dirty="0" smtClean="0">
                <a:solidFill>
                  <a:srgbClr val="FF0000"/>
                </a:solidFill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190403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Types</a:t>
            </a:r>
            <a:endParaRPr lang="en-US" dirty="0"/>
          </a:p>
        </p:txBody>
      </p:sp>
      <p:pic>
        <p:nvPicPr>
          <p:cNvPr id="4" name="Picture 2" descr="http://upload.wikimedia.org/wikipedia/commons/thumb/b/b7/X-ray_applications.svg/2000px-X-ray_applications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9" y="1368288"/>
            <a:ext cx="8955542" cy="490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6346472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 W</a:t>
            </a:r>
            <a:r>
              <a:rPr lang="en-US" sz="2000" dirty="0" smtClean="0">
                <a:solidFill>
                  <a:srgbClr val="FF0000"/>
                </a:solidFill>
              </a:rPr>
              <a:t>avelength range: 0.01-10 nm, and energy range: </a:t>
            </a:r>
            <a:r>
              <a:rPr lang="en-US" sz="2000" dirty="0">
                <a:solidFill>
                  <a:srgbClr val="FF0000"/>
                </a:solidFill>
              </a:rPr>
              <a:t>100 eV to 100 </a:t>
            </a:r>
            <a:r>
              <a:rPr lang="en-US" sz="2000" dirty="0" err="1" smtClean="0">
                <a:solidFill>
                  <a:srgbClr val="FF0000"/>
                </a:solidFill>
              </a:rPr>
              <a:t>keV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7922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800" dirty="0" err="1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800" dirty="0" err="1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10157</TotalTime>
  <Words>805</Words>
  <Application>Microsoft Office PowerPoint</Application>
  <PresentationFormat>On-screen Show (4:3)</PresentationFormat>
  <Paragraphs>292</Paragraphs>
  <Slides>56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ＭＳ Ｐゴシック</vt:lpstr>
      <vt:lpstr>Arial</vt:lpstr>
      <vt:lpstr>Calibri</vt:lpstr>
      <vt:lpstr>Cambria Math</vt:lpstr>
      <vt:lpstr>Symbol</vt:lpstr>
      <vt:lpstr>Times</vt:lpstr>
      <vt:lpstr>Times New Roman</vt:lpstr>
      <vt:lpstr>Verdana</vt:lpstr>
      <vt:lpstr>Blank Presentation</vt:lpstr>
      <vt:lpstr>2_Blank Presentation</vt:lpstr>
      <vt:lpstr>Image</vt:lpstr>
      <vt:lpstr>Equation</vt:lpstr>
      <vt:lpstr>PowerPoint Presentation</vt:lpstr>
      <vt:lpstr>Map of Mathematics</vt:lpstr>
      <vt:lpstr>Map of Physics</vt:lpstr>
      <vt:lpstr>PowerPoint Presentation</vt:lpstr>
      <vt:lpstr>X-ray Imaging</vt:lpstr>
      <vt:lpstr>PowerPoint Presentation</vt:lpstr>
      <vt:lpstr>Discovery of X-rays</vt:lpstr>
      <vt:lpstr>X-ray Energy</vt:lpstr>
      <vt:lpstr>X-ray Types</vt:lpstr>
      <vt:lpstr>PowerPoint Presentation</vt:lpstr>
      <vt:lpstr>PowerPoint Presentation</vt:lpstr>
      <vt:lpstr>Radiography</vt:lpstr>
      <vt:lpstr>PowerPoint Presentation</vt:lpstr>
      <vt:lpstr>Medical X-rays</vt:lpstr>
      <vt:lpstr>X-ray Imaging</vt:lpstr>
      <vt:lpstr>Airport Security Screening</vt:lpstr>
      <vt:lpstr>X-ray Imaging</vt:lpstr>
      <vt:lpstr>X-ray Source</vt:lpstr>
      <vt:lpstr>X-ray Generation</vt:lpstr>
      <vt:lpstr>PowerPoint Presentation</vt:lpstr>
      <vt:lpstr>X-ray Tube Parameters</vt:lpstr>
      <vt:lpstr>PowerPoint Presentation</vt:lpstr>
      <vt:lpstr>X-ray Imaging</vt:lpstr>
      <vt:lpstr>X-ray Attenuation</vt:lpstr>
      <vt:lpstr>Types of Interaction</vt:lpstr>
      <vt:lpstr>Types of Interaction</vt:lpstr>
      <vt:lpstr>Radiation Protection</vt:lpstr>
      <vt:lpstr>Rapidly Reduced</vt:lpstr>
      <vt:lpstr>Exponential Attenuation</vt:lpstr>
      <vt:lpstr>Linear Equation</vt:lpstr>
      <vt:lpstr>Attenuation Contrast</vt:lpstr>
      <vt:lpstr>Data Model</vt:lpstr>
      <vt:lpstr>X-ray K-edge</vt:lpstr>
      <vt:lpstr>X-contrast Agents</vt:lpstr>
      <vt:lpstr>X-ray Imaging</vt:lpstr>
      <vt:lpstr>PowerPoint Presentation</vt:lpstr>
      <vt:lpstr>Anti-scatter Grid</vt:lpstr>
      <vt:lpstr>With &amp; Without Grid</vt:lpstr>
      <vt:lpstr>Virtual Grid</vt:lpstr>
      <vt:lpstr>Dual-energy Imaging</vt:lpstr>
      <vt:lpstr>Classic Paper on Dual-energy CT</vt:lpstr>
      <vt:lpstr>Atomic Number &amp; Mass Number</vt:lpstr>
      <vt:lpstr>Classic Expression</vt:lpstr>
      <vt:lpstr>Dual-Energy Measurement</vt:lpstr>
      <vt:lpstr>Photon-counting CT</vt:lpstr>
      <vt:lpstr>Photon-counting Detector</vt:lpstr>
      <vt:lpstr>K-edge Imaging</vt:lpstr>
      <vt:lpstr>PowerPoint Presentation</vt:lpstr>
      <vt:lpstr>Radiology Paper</vt:lpstr>
      <vt:lpstr>First Human Images</vt:lpstr>
      <vt:lpstr>Amazing Design</vt:lpstr>
      <vt:lpstr>PowerPoint Presentation</vt:lpstr>
      <vt:lpstr>James’ Dissertation</vt:lpstr>
      <vt:lpstr>PowerPoint Presentation</vt:lpstr>
      <vt:lpstr>PowerPoint Presentation</vt:lpstr>
      <vt:lpstr>PowerPoint Presentation</vt:lpstr>
    </vt:vector>
  </TitlesOfParts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VT PowerPoint Template2</dc:title>
  <dc:creator>David Stanley</dc:creator>
  <cp:lastModifiedBy>Wang, Ge</cp:lastModifiedBy>
  <cp:revision>2640</cp:revision>
  <cp:lastPrinted>2012-03-08T21:40:16Z</cp:lastPrinted>
  <dcterms:created xsi:type="dcterms:W3CDTF">2006-10-23T16:36:06Z</dcterms:created>
  <dcterms:modified xsi:type="dcterms:W3CDTF">2018-03-04T23:01:59Z</dcterms:modified>
</cp:coreProperties>
</file>