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57"/>
  </p:notesMasterIdLst>
  <p:sldIdLst>
    <p:sldId id="603" r:id="rId5"/>
    <p:sldId id="1486" r:id="rId6"/>
    <p:sldId id="1428" r:id="rId7"/>
    <p:sldId id="1421" r:id="rId8"/>
    <p:sldId id="1422" r:id="rId9"/>
    <p:sldId id="1423" r:id="rId10"/>
    <p:sldId id="1501" r:id="rId11"/>
    <p:sldId id="1502" r:id="rId12"/>
    <p:sldId id="1410" r:id="rId13"/>
    <p:sldId id="1431" r:id="rId14"/>
    <p:sldId id="1350" r:id="rId15"/>
    <p:sldId id="1424" r:id="rId16"/>
    <p:sldId id="1425" r:id="rId17"/>
    <p:sldId id="1427" r:id="rId18"/>
    <p:sldId id="1437" r:id="rId19"/>
    <p:sldId id="1451" r:id="rId20"/>
    <p:sldId id="1480" r:id="rId21"/>
    <p:sldId id="1454" r:id="rId22"/>
    <p:sldId id="1481" r:id="rId23"/>
    <p:sldId id="1482" r:id="rId24"/>
    <p:sldId id="1483" r:id="rId25"/>
    <p:sldId id="1484" r:id="rId26"/>
    <p:sldId id="1360" r:id="rId27"/>
    <p:sldId id="1455" r:id="rId28"/>
    <p:sldId id="1456" r:id="rId29"/>
    <p:sldId id="1458" r:id="rId30"/>
    <p:sldId id="1503" r:id="rId31"/>
    <p:sldId id="1457" r:id="rId32"/>
    <p:sldId id="1475" r:id="rId33"/>
    <p:sldId id="1463" r:id="rId34"/>
    <p:sldId id="1462" r:id="rId35"/>
    <p:sldId id="1468" r:id="rId36"/>
    <p:sldId id="1487" r:id="rId37"/>
    <p:sldId id="1488" r:id="rId38"/>
    <p:sldId id="1489" r:id="rId39"/>
    <p:sldId id="1497" r:id="rId40"/>
    <p:sldId id="1461" r:id="rId41"/>
    <p:sldId id="1499" r:id="rId42"/>
    <p:sldId id="1459" r:id="rId43"/>
    <p:sldId id="1395" r:id="rId44"/>
    <p:sldId id="1498" r:id="rId45"/>
    <p:sldId id="1494" r:id="rId46"/>
    <p:sldId id="1495" r:id="rId47"/>
    <p:sldId id="1396" r:id="rId48"/>
    <p:sldId id="1500" r:id="rId49"/>
    <p:sldId id="1404" r:id="rId50"/>
    <p:sldId id="1405" r:id="rId51"/>
    <p:sldId id="1490" r:id="rId52"/>
    <p:sldId id="1466" r:id="rId53"/>
    <p:sldId id="1471" r:id="rId54"/>
    <p:sldId id="1470" r:id="rId55"/>
    <p:sldId id="1477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9900FF"/>
    <a:srgbClr val="3399FF"/>
    <a:srgbClr val="0066FF"/>
    <a:srgbClr val="FF99FF"/>
    <a:srgbClr val="33CC33"/>
    <a:srgbClr val="993366"/>
    <a:srgbClr val="0033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087" autoAdjust="0"/>
  </p:normalViewPr>
  <p:slideViewPr>
    <p:cSldViewPr snapToGrid="0">
      <p:cViewPr>
        <p:scale>
          <a:sx n="125" d="100"/>
          <a:sy n="125" d="100"/>
        </p:scale>
        <p:origin x="336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A7D03F-0D9F-4D6E-A9DA-DA22B08C88F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488692-0FB6-433E-9CFB-08D03A34DD8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41C7F-A4FF-4BE7-AD4C-A86E6837A0D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38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D1CDBA-16D1-4084-9864-D267B347976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3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4B5271-202C-4A26-B90B-C1233BFF29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3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8054F9-CAAE-4978-8376-B63AB2440FA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80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4DA29-E2F9-4388-94FB-265C5DE2BE5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8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93EF9-DDDD-42FD-B421-6C2B1A1C1E8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EF349C-D42F-4A25-9750-E3CE2C57D0E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93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4761D-7E1B-48A1-BBCE-4DA8F8E921F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9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AB6E4-F43B-42D0-BDB4-732DC8AC5C8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26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3705E6-D234-4524-B367-EA424606343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31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692001-09FE-4C17-A5C6-2921806D392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89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24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 marL="457200" indent="-457200">
              <a:buClrTx/>
              <a:buFont typeface="Arial" panose="020B0604020202020204" pitchFamily="34" charset="0"/>
              <a:buChar char="•"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91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551609-7012-4524-8F91-CAEC89A8DA26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26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38EB37-9F67-488F-AFCB-318363D4DA79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5EC937-4EEB-42FF-9745-F8ECC712C67B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9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E09F27-08E5-47E1-9081-CDEF6FA99715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93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29600" y="6561666"/>
            <a:ext cx="914400" cy="29633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05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51E47-B223-48F4-A299-CE4A766087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8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1609-7012-4524-8F91-CAEC89A8DA2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27830-E813-4D5B-BECC-EB4E76333BEB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65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50E5CE-EF1E-495C-8D34-E9307ADFFB20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89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7D03F-0D9F-4D6E-A9DA-DA22B08C88FB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50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88692-0FB6-433E-9CFB-08D03A34DD8A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92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44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960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551609-7012-4524-8F91-CAEC89A8DA26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62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38EB37-9F67-488F-AFCB-318363D4DA79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56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5EC937-4EEB-42FF-9745-F8ECC712C67B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14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E09F27-08E5-47E1-9081-CDEF6FA99715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5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38EB37-9F67-488F-AFCB-318363D4DA7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51E47-B223-48F4-A299-CE4A766087D6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59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27830-E813-4D5B-BECC-EB4E76333BEB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33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50E5CE-EF1E-495C-8D34-E9307ADFFB20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21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7D03F-0D9F-4D6E-A9DA-DA22B08C88FB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59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88692-0FB6-433E-9CFB-08D03A34DD8A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Times New Roman" pitchFamily="18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7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5EC937-4EEB-42FF-9745-F8ECC712C67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09F27-08E5-47E1-9081-CDEF6FA997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251E47-B223-48F4-A299-CE4A766087D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27830-E813-4D5B-BECC-EB4E76333BE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E5CE-EF1E-495C-8D34-E9307ADFFB2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09E1D7-465D-4055-9A09-069CD08CAF8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846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9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2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wmf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cafe.com/references/electrical/opamps.htm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upload.wikimedia.org/wikipedia/commons/a/a9/Complete_neuron_cell_diagram_en.svg" TargetMode="Externa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artificial_intelligence/artificial_intelligence_neural_networks.htm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tremetech.com/extreme/215170-artificial-neural-networks-are-changing-the-world-what-are-they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www.asimovinstitute.org/neural-network-zoo/" TargetMode="Externa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anfredas.com/backpropagation-tutorial/#more-848" TargetMode="External"/><Relationship Id="rId2" Type="http://schemas.openxmlformats.org/officeDocument/2006/relationships/hyperlink" Target="https://medium.com/ai-society/hello-gradient-descent-ef74434bdfa5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://blog.manfredas.com/backpropagation-tutorial/#more-848" TargetMode="Externa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document/7733110/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micro.magnet.fsu.edu/primer/digitalimaging/concepts/ccdsnr.html" TargetMode="External"/><Relationship Id="rId4" Type="http://schemas.openxmlformats.org/officeDocument/2006/relationships/image" Target="../media/image8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Relationship Id="rId9" Type="http://schemas.openxmlformats.org/officeDocument/2006/relationships/hyperlink" Target="http://ieeexplore.ieee.org/document/773311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wmf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0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22874"/>
            <a:ext cx="9144000" cy="33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</a:rPr>
              <a:t>38655 </a:t>
            </a:r>
            <a:r>
              <a:rPr lang="en-US" sz="2400" dirty="0" smtClean="0">
                <a:solidFill>
                  <a:schemeClr val="tx1"/>
                </a:solidFill>
              </a:rPr>
              <a:t>BMED-2300-02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Lecture 10: Network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Ge Wang, PhD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Biomedical </a:t>
            </a:r>
            <a:r>
              <a:rPr lang="en-US" sz="2400" dirty="0">
                <a:solidFill>
                  <a:schemeClr val="tx1"/>
                </a:solidFill>
              </a:rPr>
              <a:t>Imaging </a:t>
            </a:r>
            <a:r>
              <a:rPr lang="en-US" sz="2400" dirty="0" smtClean="0">
                <a:solidFill>
                  <a:schemeClr val="tx1"/>
                </a:solidFill>
              </a:rPr>
              <a:t>Center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CBIS/BME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RPI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wangg6@rpi.edu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February 16, 2018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V-I Relationship for Inductor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12923"/>
              </p:ext>
            </p:extLst>
          </p:nvPr>
        </p:nvGraphicFramePr>
        <p:xfrm>
          <a:off x="665163" y="1273175"/>
          <a:ext cx="4762500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5" name="Equation" r:id="rId4" imgW="3174840" imgH="2705040" progId="Equation.DSMT4">
                  <p:embed/>
                </p:oleObj>
              </mc:Choice>
              <mc:Fallback>
                <p:oleObj name="Equation" r:id="rId4" imgW="3174840" imgH="2705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273175"/>
                        <a:ext cx="4762500" cy="371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200487"/>
              </p:ext>
            </p:extLst>
          </p:nvPr>
        </p:nvGraphicFramePr>
        <p:xfrm>
          <a:off x="712788" y="5716588"/>
          <a:ext cx="15430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6" name="Equation" r:id="rId6" imgW="1028520" imgH="291960" progId="Equation.DSMT4">
                  <p:embed/>
                </p:oleObj>
              </mc:Choice>
              <mc:Fallback>
                <p:oleObj name="Equation" r:id="rId6" imgW="1028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5716588"/>
                        <a:ext cx="154305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47990"/>
              </p:ext>
            </p:extLst>
          </p:nvPr>
        </p:nvGraphicFramePr>
        <p:xfrm>
          <a:off x="6338888" y="1358900"/>
          <a:ext cx="2190750" cy="357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" name="Equation" r:id="rId8" imgW="1460160" imgH="2603160" progId="Equation.DSMT4">
                  <p:embed/>
                </p:oleObj>
              </mc:Choice>
              <mc:Fallback>
                <p:oleObj name="Equation" r:id="rId8" imgW="1460160" imgH="260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1358900"/>
                        <a:ext cx="2190750" cy="357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95272" y="4592565"/>
            <a:ext cx="2265435" cy="22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055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303709" y="3120270"/>
                <a:ext cx="1613262" cy="1439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𝒁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𝑅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𝑅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/>
                  <a:ea typeface="+mn-ea"/>
                </a:endParaRPr>
              </a:p>
              <a:p>
                <a:pPr marL="0" marR="0" lvl="0" indent="0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𝒁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𝐶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9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Times New Roman" pitchFamily="18" charset="0"/>
                </a:endParaRPr>
              </a:p>
              <a:p>
                <a:pPr lvl="0" eaLnBrk="1" hangingPunct="1">
                  <a:lnSpc>
                    <a:spcPct val="9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𝑗</m:t>
                      </m:r>
                      <m:r>
                        <a:rPr lang="en-US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09" y="3120270"/>
                <a:ext cx="1613262" cy="1439946"/>
              </a:xfrm>
              <a:prstGeom prst="rect">
                <a:avLst/>
              </a:prstGeom>
              <a:blipFill>
                <a:blip r:embed="rId2"/>
                <a:stretch>
                  <a:fillRect l="-1132" b="-4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4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55600" y="1045504"/>
            <a:ext cx="8636000" cy="207476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en-US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in a Generalized Form:</a:t>
            </a:r>
          </a:p>
          <a:p>
            <a:pPr marL="0" indent="0" algn="just">
              <a:buNone/>
            </a:pPr>
            <a:endParaRPr lang="en-US" altLang="en-US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altLang="en-US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36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Z=V/I</a:t>
            </a:r>
            <a:endParaRPr lang="en-US" altLang="en-US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7" name="Picture 7" descr="http://wps.pearsoned.com.au/wps/media/objects/8476/8680015/_images_/ch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80" y="1689504"/>
            <a:ext cx="4078175" cy="50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Electrical Network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914400" y="3733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133600" y="2895600"/>
            <a:ext cx="91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 rot="5400000">
            <a:off x="5067300" y="3924300"/>
            <a:ext cx="91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 rot="5400000">
            <a:off x="3390900" y="3924300"/>
            <a:ext cx="91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7010400" y="3733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12954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295400" y="3048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3048000" y="30480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 flipV="1">
            <a:off x="73152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 flipV="1">
            <a:off x="12954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Line 15"/>
          <p:cNvSpPr>
            <a:spLocks noChangeShapeType="1"/>
          </p:cNvSpPr>
          <p:nvPr/>
        </p:nvSpPr>
        <p:spPr bwMode="auto">
          <a:xfrm flipV="1">
            <a:off x="54864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Line 16"/>
          <p:cNvSpPr>
            <a:spLocks noChangeShapeType="1"/>
          </p:cNvSpPr>
          <p:nvPr/>
        </p:nvSpPr>
        <p:spPr bwMode="auto">
          <a:xfrm flipV="1">
            <a:off x="38862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 flipV="1">
            <a:off x="73152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 flipV="1">
            <a:off x="54864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Line 19"/>
          <p:cNvSpPr>
            <a:spLocks noChangeShapeType="1"/>
          </p:cNvSpPr>
          <p:nvPr/>
        </p:nvSpPr>
        <p:spPr bwMode="auto">
          <a:xfrm flipV="1">
            <a:off x="38862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1295400" y="51054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>
            <a:off x="1066800" y="3733800"/>
            <a:ext cx="32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 -</a:t>
            </a:r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 flipV="1">
            <a:off x="7315200" y="3886200"/>
            <a:ext cx="0" cy="381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Text Box 23"/>
          <p:cNvSpPr txBox="1">
            <a:spLocks noChangeArrowheads="1"/>
          </p:cNvSpPr>
          <p:nvPr/>
        </p:nvSpPr>
        <p:spPr bwMode="auto">
          <a:xfrm>
            <a:off x="1660525" y="3770313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Vs</a:t>
            </a:r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6553200" y="36576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Is</a:t>
            </a:r>
          </a:p>
        </p:txBody>
      </p:sp>
      <p:sp>
        <p:nvSpPr>
          <p:cNvPr id="4120" name="Text Box 26"/>
          <p:cNvSpPr txBox="1">
            <a:spLocks noChangeArrowheads="1"/>
          </p:cNvSpPr>
          <p:nvPr/>
        </p:nvSpPr>
        <p:spPr bwMode="auto">
          <a:xfrm>
            <a:off x="2286000" y="28956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R</a:t>
            </a:r>
            <a:r>
              <a:rPr lang="en-US" altLang="en-US" sz="1800" b="0" baseline="-250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4121" name="Text Box 27"/>
          <p:cNvSpPr txBox="1">
            <a:spLocks noChangeArrowheads="1"/>
          </p:cNvSpPr>
          <p:nvPr/>
        </p:nvSpPr>
        <p:spPr bwMode="auto">
          <a:xfrm>
            <a:off x="3657600" y="38862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R</a:t>
            </a:r>
            <a:r>
              <a:rPr lang="en-US" altLang="en-US" sz="1800" b="0" baseline="-25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4122" name="Text Box 28"/>
          <p:cNvSpPr txBox="1">
            <a:spLocks noChangeArrowheads="1"/>
          </p:cNvSpPr>
          <p:nvPr/>
        </p:nvSpPr>
        <p:spPr bwMode="auto">
          <a:xfrm>
            <a:off x="5334000" y="38862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R</a:t>
            </a:r>
            <a:r>
              <a:rPr lang="en-US" altLang="en-US" sz="1800" b="0" baseline="-250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4123" name="Text Box 29"/>
          <p:cNvSpPr txBox="1">
            <a:spLocks noChangeArrowheads="1"/>
          </p:cNvSpPr>
          <p:nvPr/>
        </p:nvSpPr>
        <p:spPr bwMode="auto">
          <a:xfrm>
            <a:off x="7604125" y="3160713"/>
            <a:ext cx="5905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  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 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16466" y="1244601"/>
            <a:ext cx="8077201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Node </a:t>
            </a:r>
            <a:r>
              <a:rPr lang="en-US" altLang="en-US" sz="2400" b="0" kern="0" dirty="0" smtClean="0">
                <a:solidFill>
                  <a:schemeClr val="tx1"/>
                </a:solidFill>
              </a:rPr>
              <a:t>– Point where circuit elements are connected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Branch </a:t>
            </a:r>
            <a:r>
              <a:rPr lang="en-US" altLang="en-US" sz="2400" b="0" kern="0" dirty="0" smtClean="0">
                <a:solidFill>
                  <a:schemeClr val="tx1"/>
                </a:solidFill>
              </a:rPr>
              <a:t>– Circuit element between two nodes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Loop </a:t>
            </a:r>
            <a:r>
              <a:rPr lang="en-US" altLang="en-US" sz="2400" b="0" kern="0" dirty="0" smtClean="0">
                <a:solidFill>
                  <a:schemeClr val="tx1"/>
                </a:solidFill>
              </a:rPr>
              <a:t>– Closed path through any node/branch only once</a:t>
            </a:r>
          </a:p>
        </p:txBody>
      </p:sp>
    </p:spTree>
    <p:extLst>
      <p:ext uri="{BB962C8B-B14F-4D97-AF65-F5344CB8AC3E}">
        <p14:creationId xmlns:p14="http://schemas.microsoft.com/office/powerpoint/2010/main" val="10525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Many Nodes?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914400" y="3733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133600" y="2895600"/>
            <a:ext cx="91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 rot="5400000">
            <a:off x="5067300" y="3924300"/>
            <a:ext cx="91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 rot="5400000">
            <a:off x="3390900" y="3924300"/>
            <a:ext cx="91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7010400" y="3733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12954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295400" y="3048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048000" y="30480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73152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12954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54864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38862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73152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54864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38862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295400" y="51054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066800" y="3733800"/>
            <a:ext cx="32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 -</a:t>
            </a: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7315200" y="3886200"/>
            <a:ext cx="0" cy="381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660525" y="3770313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Vs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553200" y="36576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Is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286000" y="28956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R</a:t>
            </a:r>
            <a:r>
              <a:rPr lang="en-US" altLang="en-US" sz="1800" b="0" baseline="-250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3657600" y="38862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R</a:t>
            </a:r>
            <a:r>
              <a:rPr lang="en-US" altLang="en-US" sz="1800" b="0" baseline="-25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5334000" y="38862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R</a:t>
            </a:r>
            <a:r>
              <a:rPr lang="en-US" altLang="en-US" sz="1800" b="0" baseline="-250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7604125" y="3160713"/>
            <a:ext cx="5905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  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 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990600" y="2667000"/>
            <a:ext cx="838200" cy="914400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3505200" y="2819400"/>
            <a:ext cx="4191000" cy="533400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762000" y="4876800"/>
            <a:ext cx="6934200" cy="457200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Many Loops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914400" y="3733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33600" y="2895600"/>
            <a:ext cx="91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 rot="5400000">
            <a:off x="5067300" y="3924300"/>
            <a:ext cx="91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 rot="5400000">
            <a:off x="3390900" y="3924300"/>
            <a:ext cx="91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7010400" y="3733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12954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295400" y="3048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048000" y="30480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73152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12954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54864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38862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73152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54864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3886200" y="3048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295400" y="51054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066800" y="3733800"/>
            <a:ext cx="32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 -</a:t>
            </a:r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V="1">
            <a:off x="7315200" y="3886200"/>
            <a:ext cx="0" cy="381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660525" y="3770313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Vs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553200" y="36576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Is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286000" y="28956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R</a:t>
            </a:r>
            <a:r>
              <a:rPr lang="en-US" altLang="en-US" sz="1800" b="0" baseline="-250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657600" y="38862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R</a:t>
            </a:r>
            <a:r>
              <a:rPr lang="en-US" altLang="en-US" sz="1800" b="0" baseline="-25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5334000" y="38862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R</a:t>
            </a:r>
            <a:r>
              <a:rPr lang="en-US" altLang="en-US" sz="1800" b="0" baseline="-250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7604125" y="3160713"/>
            <a:ext cx="5905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  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99"/>
                </a:solidFill>
              </a:rPr>
              <a:t> 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1447800" y="3124200"/>
            <a:ext cx="23622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1524000" y="3124200"/>
            <a:ext cx="38862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1600200" y="3124200"/>
            <a:ext cx="57150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00" name="Text Box 33"/>
          <p:cNvSpPr txBox="1">
            <a:spLocks noChangeArrowheads="1"/>
          </p:cNvSpPr>
          <p:nvPr/>
        </p:nvSpPr>
        <p:spPr bwMode="auto">
          <a:xfrm>
            <a:off x="5241925" y="2627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63"/>
            <a:ext cx="7772400" cy="1143000"/>
          </a:xfrm>
        </p:spPr>
        <p:txBody>
          <a:bodyPr/>
          <a:lstStyle/>
          <a:p>
            <a:r>
              <a:rPr lang="en-US" altLang="en-US" sz="4000" dirty="0" smtClean="0"/>
              <a:t>Kirchhoff’s </a:t>
            </a:r>
            <a:r>
              <a:rPr lang="en-US" altLang="en-US" sz="4000" dirty="0"/>
              <a:t>Current </a:t>
            </a:r>
            <a:r>
              <a:rPr lang="en-US" altLang="en-US" sz="4000" dirty="0" smtClean="0"/>
              <a:t>Law (KCL)</a:t>
            </a:r>
            <a:endParaRPr lang="en-US" altLang="en-US" sz="40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78416" y="1051173"/>
            <a:ext cx="73871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The sum of the currents 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into &amp; out of a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node equals 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zero</a:t>
            </a:r>
            <a:endParaRPr lang="en-US" altLang="en-US" sz="32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2286000"/>
          <a:ext cx="69342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Bitmap Image" r:id="rId3" imgW="3648584" imgH="2172003" progId="Paint.Picture">
                  <p:embed/>
                </p:oleObj>
              </mc:Choice>
              <mc:Fallback>
                <p:oleObj name="Bitmap Image" r:id="rId3" imgW="3648584" imgH="21720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6934200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3048000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en-US" b="1" baseline="-2500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en-US" b="1" dirty="0" smtClean="0">
                <a:solidFill>
                  <a:srgbClr val="FF0000"/>
                </a:solidFill>
                <a:latin typeface="+mn-lt"/>
              </a:rPr>
              <a:t>=2A</a:t>
            </a:r>
            <a:endParaRPr lang="en-US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90532" y="5498867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en-US" b="1" baseline="-25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latin typeface="+mn-lt"/>
              </a:rPr>
              <a:t>=3A</a:t>
            </a:r>
            <a:endParaRPr lang="en-US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134533" y="2988733"/>
            <a:ext cx="2751667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572000" y="3278831"/>
            <a:ext cx="0" cy="268170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273799" y="3118643"/>
            <a:ext cx="1193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>I</a:t>
            </a:r>
            <a:r>
              <a:rPr lang="en-US" altLang="en-US" b="1" baseline="-25000" dirty="0" smtClean="0">
                <a:solidFill>
                  <a:srgbClr val="0000FF"/>
                </a:solidFill>
                <a:latin typeface="+mn-lt"/>
              </a:rPr>
              <a:t>3</a:t>
            </a: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>=5A</a:t>
            </a:r>
            <a:endParaRPr lang="en-US" alt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826000" y="3048000"/>
            <a:ext cx="285326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110229" y="2540000"/>
            <a:ext cx="385568" cy="385568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12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0264" y="4240780"/>
            <a:ext cx="2265435" cy="22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8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63"/>
            <a:ext cx="7772400" cy="1143000"/>
          </a:xfrm>
        </p:spPr>
        <p:txBody>
          <a:bodyPr/>
          <a:lstStyle/>
          <a:p>
            <a:r>
              <a:rPr lang="en-US" altLang="en-US" sz="4000" dirty="0" smtClean="0"/>
              <a:t>Kirchhoff’s Voltage Law (KVL)</a:t>
            </a:r>
            <a:endParaRPr lang="en-US" altLang="en-US" sz="40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78416" y="1051173"/>
            <a:ext cx="73871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sum of the potential differences around a closed loop equals 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zero</a:t>
            </a:r>
            <a:endParaRPr lang="en-US" altLang="en-US" sz="32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925976"/>
              </p:ext>
            </p:extLst>
          </p:nvPr>
        </p:nvGraphicFramePr>
        <p:xfrm>
          <a:off x="1961355" y="2194173"/>
          <a:ext cx="4208488" cy="441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Bitmap Image" r:id="rId3" imgW="4029637" imgH="4229690" progId="Paint.Picture">
                  <p:embed/>
                </p:oleObj>
              </mc:Choice>
              <mc:Fallback>
                <p:oleObj name="Bitmap Image" r:id="rId3" imgW="4029637" imgH="42296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1355" y="2194173"/>
                        <a:ext cx="4208488" cy="4416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2431521" y="4820582"/>
            <a:ext cx="1794394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2431521" y="3069803"/>
            <a:ext cx="0" cy="172537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431521" y="3069803"/>
            <a:ext cx="1794394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225915" y="3069803"/>
            <a:ext cx="0" cy="17253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555653" y="4193591"/>
            <a:ext cx="1326626" cy="41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en-US" altLang="en-US" b="1" baseline="-2500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en-US" b="1" dirty="0" smtClean="0">
                <a:solidFill>
                  <a:srgbClr val="FF0000"/>
                </a:solidFill>
                <a:latin typeface="+mn-lt"/>
              </a:rPr>
              <a:t>=10V</a:t>
            </a:r>
            <a:endParaRPr lang="en-US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826201" y="2237661"/>
            <a:ext cx="1134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>V</a:t>
            </a:r>
            <a:r>
              <a:rPr lang="en-US" altLang="en-US" b="1" baseline="-25000" dirty="0" smtClean="0">
                <a:solidFill>
                  <a:srgbClr val="0000FF"/>
                </a:solidFill>
                <a:latin typeface="+mn-lt"/>
              </a:rPr>
              <a:t>5</a:t>
            </a: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>=1V</a:t>
            </a:r>
            <a:endParaRPr lang="en-US" alt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253721" y="5142322"/>
            <a:ext cx="1134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>V</a:t>
            </a:r>
            <a:r>
              <a:rPr lang="en-US" altLang="en-US" b="1" baseline="-25000" dirty="0" smtClean="0">
                <a:solidFill>
                  <a:srgbClr val="0000FF"/>
                </a:solidFill>
                <a:latin typeface="+mn-lt"/>
              </a:rPr>
              <a:t>3</a:t>
            </a: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>=3V</a:t>
            </a:r>
            <a:endParaRPr lang="en-US" alt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476169" y="5142322"/>
            <a:ext cx="1134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>V</a:t>
            </a:r>
            <a:r>
              <a:rPr lang="en-US" altLang="en-US" b="1" baseline="-25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>=2V</a:t>
            </a:r>
            <a:endParaRPr lang="en-US" alt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207942" y="2237661"/>
            <a:ext cx="1134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>V</a:t>
            </a:r>
            <a:r>
              <a:rPr lang="en-US" altLang="en-US" b="1" baseline="-25000" dirty="0" smtClean="0">
                <a:solidFill>
                  <a:srgbClr val="0000FF"/>
                </a:solidFill>
                <a:latin typeface="+mn-lt"/>
              </a:rPr>
              <a:t>6</a:t>
            </a: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>=4V</a:t>
            </a:r>
            <a:endParaRPr lang="en-US" alt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147072" y="3731926"/>
            <a:ext cx="1134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>V</a:t>
            </a:r>
            <a:r>
              <a:rPr lang="en-US" altLang="en-US" b="1" baseline="-25000" dirty="0">
                <a:solidFill>
                  <a:srgbClr val="0000FF"/>
                </a:solidFill>
                <a:latin typeface="+mn-lt"/>
              </a:rPr>
              <a:t>4</a:t>
            </a: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>=0V</a:t>
            </a:r>
            <a:endParaRPr lang="en-US" altLang="en-US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3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0264" y="4240780"/>
            <a:ext cx="2265435" cy="22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dirty="0" smtClean="0"/>
              <a:t>Adding Loops</a:t>
            </a:r>
            <a:r>
              <a:rPr lang="en-US" dirty="0"/>
              <a:t> </a:t>
            </a:r>
            <a:r>
              <a:rPr lang="en-US" dirty="0" smtClean="0"/>
              <a:t>and/or Nodes</a:t>
            </a:r>
            <a:endParaRPr lang="en-US" dirty="0"/>
          </a:p>
        </p:txBody>
      </p:sp>
      <p:pic>
        <p:nvPicPr>
          <p:cNvPr id="19458" name="Picture 2" descr="Image result for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4" y="1183811"/>
            <a:ext cx="7607491" cy="48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989215" y="3391589"/>
            <a:ext cx="1338349" cy="15461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6134793" y="4821378"/>
            <a:ext cx="473825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5985164" y="5128949"/>
            <a:ext cx="299258" cy="299258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6655297" y="4856709"/>
            <a:ext cx="28135" cy="50292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3408219" y="4422370"/>
            <a:ext cx="324196" cy="7065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3211910" y="5074918"/>
            <a:ext cx="299258" cy="299258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-1" y="6026724"/>
            <a:ext cx="9144000" cy="59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3200" kern="0" dirty="0" smtClean="0">
                <a:solidFill>
                  <a:srgbClr val="7030A0"/>
                </a:solidFill>
              </a:rPr>
              <a:t>KCL + KVL = Unique Solution</a:t>
            </a:r>
            <a:endParaRPr lang="en-US" sz="3200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4925" y="1721639"/>
            <a:ext cx="30500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/>
                <a:cs typeface="Times New Roman" pitchFamily="18" charset="0"/>
              </a:rPr>
              <a:t>KCL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/>
                <a:cs typeface="Times New Roman" pitchFamily="18" charset="0"/>
              </a:rPr>
              <a:t> for </a:t>
            </a:r>
            <a:r>
              <a:rPr lang="en-US" b="1" dirty="0">
                <a:solidFill>
                  <a:srgbClr val="FF0000"/>
                </a:solidFill>
                <a:latin typeface="+mn-lt"/>
                <a:ea typeface="ＭＳ Ｐゴシック"/>
                <a:cs typeface="Times New Roman" pitchFamily="18" charset="0"/>
              </a:rPr>
              <a:t>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/>
                <a:cs typeface="Times New Roman" pitchFamily="18" charset="0"/>
              </a:rPr>
              <a:t>ode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/>
                <a:cs typeface="Times New Roman" pitchFamily="18" charset="0"/>
              </a:rPr>
              <a:t>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0000"/>
              </a:solidFill>
              <a:latin typeface="+mn-lt"/>
              <a:ea typeface="ＭＳ Ｐゴシック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009900"/>
                </a:solidFill>
                <a:ea typeface="ＭＳ Ｐゴシック"/>
              </a:rPr>
              <a:t>KVL for Loop </a:t>
            </a:r>
            <a:r>
              <a:rPr lang="en-US" dirty="0" err="1">
                <a:solidFill>
                  <a:srgbClr val="009900"/>
                </a:solidFill>
                <a:ea typeface="ＭＳ Ｐゴシック"/>
              </a:rPr>
              <a:t>befcb</a:t>
            </a:r>
            <a:endParaRPr lang="en-US" dirty="0">
              <a:solidFill>
                <a:srgbClr val="009900"/>
              </a:solidFill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0000"/>
              </a:solidFill>
              <a:latin typeface="+mn-lt"/>
              <a:ea typeface="ＭＳ Ｐゴシック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</a:rPr>
              <a:t>KVL for Loop </a:t>
            </a:r>
            <a:r>
              <a:rPr lang="en-US" dirty="0" err="1">
                <a:solidFill>
                  <a:srgbClr val="0000FF"/>
                </a:solidFill>
              </a:rPr>
              <a:t>abcda</a:t>
            </a:r>
            <a:endParaRPr lang="en-US" dirty="0">
              <a:solidFill>
                <a:srgbClr val="0000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99" y="1918158"/>
            <a:ext cx="3971396" cy="268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84925" y="2270514"/>
                <a:ext cx="1800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25" y="2270514"/>
                <a:ext cx="1800301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4784925" y="4553489"/>
                <a:ext cx="2853109" cy="38158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10−6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−2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25" y="4553489"/>
                <a:ext cx="2853109" cy="381583"/>
              </a:xfrm>
              <a:prstGeom prst="rect">
                <a:avLst/>
              </a:prstGeom>
              <a:blipFill rotWithShape="0">
                <a:blip r:embed="rId4"/>
                <a:stretch>
                  <a:fillRect l="-641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25411" y="5160367"/>
                <a:ext cx="1519327" cy="8309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411" y="5160367"/>
                <a:ext cx="1519327" cy="830997"/>
              </a:xfrm>
              <a:prstGeom prst="rect">
                <a:avLst/>
              </a:prstGeom>
              <a:blipFill rotWithShape="0">
                <a:blip r:embed="rId5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4784925" y="3429227"/>
                <a:ext cx="4046501" cy="4667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−14−10+6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25" y="3429227"/>
                <a:ext cx="4046501" cy="4667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 bwMode="auto">
          <a:xfrm>
            <a:off x="2751666" y="2866911"/>
            <a:ext cx="736601" cy="736601"/>
          </a:xfrm>
          <a:prstGeom prst="arc">
            <a:avLst>
              <a:gd name="adj1" fmla="val 12182617"/>
              <a:gd name="adj2" fmla="val 9378371"/>
            </a:avLst>
          </a:prstGeom>
          <a:noFill/>
          <a:ln w="63500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7" name="Arc 16"/>
          <p:cNvSpPr/>
          <p:nvPr/>
        </p:nvSpPr>
        <p:spPr bwMode="auto">
          <a:xfrm>
            <a:off x="1219199" y="2524012"/>
            <a:ext cx="736601" cy="736601"/>
          </a:xfrm>
          <a:prstGeom prst="arc">
            <a:avLst>
              <a:gd name="adj1" fmla="val 12182617"/>
              <a:gd name="adj2" fmla="val 9378371"/>
            </a:avLst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091267" y="3999213"/>
            <a:ext cx="190792" cy="19079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167" y="1940919"/>
            <a:ext cx="3925361" cy="20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Ohm’s Law Revisited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5600" y="1337737"/>
            <a:ext cx="8636000" cy="2793996"/>
          </a:xfrm>
        </p:spPr>
        <p:txBody>
          <a:bodyPr/>
          <a:lstStyle/>
          <a:p>
            <a:pPr algn="just"/>
            <a:r>
              <a:rPr lang="en-US" altLang="en-US" sz="3200" dirty="0" smtClean="0"/>
              <a:t>Ohm’s Law generalized for an AC circuit –</a:t>
            </a:r>
          </a:p>
          <a:p>
            <a:pPr algn="just"/>
            <a:r>
              <a:rPr lang="en-US" altLang="en-US" sz="3600" dirty="0" smtClean="0">
                <a:solidFill>
                  <a:srgbClr val="FF0000"/>
                </a:solidFill>
              </a:rPr>
              <a:t>V=ZI</a:t>
            </a:r>
            <a:r>
              <a:rPr lang="en-US" altLang="en-US" sz="3200" dirty="0" smtClean="0"/>
              <a:t>  </a:t>
            </a:r>
            <a:r>
              <a:rPr lang="en-US" altLang="en-US" sz="3600" dirty="0" smtClean="0"/>
              <a:t>(vs V=RI)</a:t>
            </a:r>
          </a:p>
          <a:p>
            <a:pPr lvl="1" algn="just">
              <a:buClrTx/>
            </a:pPr>
            <a:r>
              <a:rPr lang="en-US" altLang="en-US" b="1" dirty="0" smtClean="0"/>
              <a:t>Resistor</a:t>
            </a:r>
            <a:r>
              <a:rPr lang="en-US" altLang="en-US" b="1" dirty="0"/>
              <a:t>: V &amp; I in phase</a:t>
            </a:r>
          </a:p>
          <a:p>
            <a:pPr lvl="1" algn="just">
              <a:buClrTx/>
            </a:pPr>
            <a:r>
              <a:rPr lang="en-US" altLang="en-US" b="1" dirty="0" smtClean="0"/>
              <a:t>Capacitor: V lags I by 90</a:t>
            </a:r>
            <a:r>
              <a:rPr lang="en-US" altLang="en-US" b="1" baseline="30000" dirty="0" smtClean="0"/>
              <a:t>o</a:t>
            </a:r>
            <a:endParaRPr lang="en-US" altLang="en-US" b="1" dirty="0"/>
          </a:p>
          <a:p>
            <a:pPr lvl="1" algn="just">
              <a:buClrTx/>
            </a:pPr>
            <a:r>
              <a:rPr lang="en-US" altLang="en-US" b="1" dirty="0" smtClean="0"/>
              <a:t>Inductor: V </a:t>
            </a:r>
            <a:r>
              <a:rPr lang="en-US" altLang="en-US" b="1" dirty="0"/>
              <a:t>leads </a:t>
            </a:r>
            <a:r>
              <a:rPr lang="en-US" altLang="en-US" b="1" dirty="0" smtClean="0"/>
              <a:t>I by 90</a:t>
            </a:r>
            <a:r>
              <a:rPr lang="en-US" altLang="en-US" b="1" baseline="30000" dirty="0" smtClean="0"/>
              <a:t>o</a:t>
            </a:r>
            <a:endParaRPr lang="en-US" altLang="en-US" b="1" dirty="0"/>
          </a:p>
          <a:p>
            <a:pPr lvl="1" algn="just"/>
            <a:endParaRPr lang="en-US" altLang="en-US" sz="2800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36745" y="4374210"/>
          <a:ext cx="7069668" cy="1532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9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6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Component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Impedance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Resistor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Capacitor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Inductor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590639" y="4772675"/>
          <a:ext cx="29940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5" imgW="2895480" imgH="1143000" progId="Equation.DSMT4">
                  <p:embed/>
                </p:oleObj>
              </mc:Choice>
              <mc:Fallback>
                <p:oleObj name="Equation" r:id="rId5" imgW="2895480" imgH="114300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639" y="4772675"/>
                        <a:ext cx="2994025" cy="1150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71050" y="3252232"/>
            <a:ext cx="2265435" cy="22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64089" y="810653"/>
          <a:ext cx="7615822" cy="5029200"/>
        </p:xfrm>
        <a:graphic>
          <a:graphicData uri="http://schemas.openxmlformats.org/drawingml/2006/table">
            <a:tbl>
              <a:tblPr firstRow="1" bandRow="1"/>
              <a:tblGrid>
                <a:gridCol w="874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strike="noStrike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ntro</a:t>
                      </a:r>
                      <a:r>
                        <a:rPr lang="en-US" sz="1600" b="1" strike="noStrike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600" b="1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1/19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 (Basics)</a:t>
                      </a:r>
                      <a:endParaRPr lang="en-US" sz="1600" b="1" strike="noStrike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Convolution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Fourier Series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ouri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-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7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1" spc="4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 Processing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Discrete FT &amp; FFT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2/13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</a:t>
                      </a:r>
                      <a:r>
                        <a:rPr lang="en-US" sz="1600" b="1" spc="-5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(Homework)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2/20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&amp; Performance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X-ray &amp; Radiography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3/09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Scanner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III (CT)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&amp; SPECT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</a:t>
                      </a:r>
                      <a:r>
                        <a:rPr lang="en-US" sz="1600" b="1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Imaging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Machine</a:t>
                      </a:r>
                      <a:r>
                        <a:rPr lang="en-US" sz="1600" b="1" spc="-5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</a:t>
                      </a:r>
                      <a:r>
                        <a:rPr lang="en-US" sz="1600" b="1" spc="-1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52400" y="3679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BB Schedule for S18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403" y="5928390"/>
            <a:ext cx="8227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Hour: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Tue &amp; Fri 3-4 @ CBIS 3209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wangg6@rpi.edu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4-5 &amp; Thurs 4-5 @ JEC 7045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chens18@rpi.edu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</a:t>
            </a:r>
            <a:r>
              <a:rPr lang="en-US" dirty="0" smtClean="0"/>
              <a:t>Impedance (Prove!)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69" y="1556776"/>
            <a:ext cx="8905238" cy="396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35774" y="4592565"/>
            <a:ext cx="2265435" cy="22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Low-Pass Filter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4" y="1045257"/>
            <a:ext cx="9077731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Filters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7"/>
          <a:stretch/>
        </p:blipFill>
        <p:spPr bwMode="auto">
          <a:xfrm>
            <a:off x="576192" y="1212115"/>
            <a:ext cx="7991616" cy="518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4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tbivision.com/wp-content/uploads/2013/09/Guys-in-Disguise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094"/>
            <a:ext cx="9134793" cy="609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is DC in Disguise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voltage div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90" y="1406323"/>
            <a:ext cx="3284013" cy="26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Divider: Signal Transfer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747503" y="1116891"/>
            <a:ext cx="4165269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Needs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Large Input Resistance</a:t>
            </a:r>
          </a:p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Small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Output Resistance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000" b="1" baseline="0" dirty="0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Great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cs typeface="Times New Roman" pitchFamily="18" charset="0"/>
              </a:rPr>
              <a:t>Magnification/Gain</a:t>
            </a:r>
            <a:endParaRPr lang="en-US" sz="2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1707" y="3911794"/>
            <a:ext cx="2200917" cy="26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n Arrow 8"/>
          <p:cNvSpPr/>
          <p:nvPr/>
        </p:nvSpPr>
        <p:spPr bwMode="auto">
          <a:xfrm flipV="1">
            <a:off x="1284724" y="3025745"/>
            <a:ext cx="266162" cy="420806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flipV="1">
            <a:off x="3221719" y="2519930"/>
            <a:ext cx="266162" cy="420806"/>
          </a:xfrm>
          <a:prstGeom prst="down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53211" y="2678085"/>
            <a:ext cx="510392" cy="1361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419" y="2668163"/>
            <a:ext cx="438150" cy="20955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 bwMode="auto">
          <a:xfrm>
            <a:off x="1888287" y="3067421"/>
            <a:ext cx="266162" cy="420806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3503737" y="2792870"/>
            <a:ext cx="266443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49178" y="4459256"/>
            <a:ext cx="4997450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Sensitivity Analysis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Interested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 measuring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any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change x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of the sensor: 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=R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(1+x)</a:t>
            </a:r>
          </a:p>
          <a:p>
            <a:pPr marL="800100" marR="0" lvl="1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is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nominal sensor resistance</a:t>
            </a:r>
          </a:p>
          <a:p>
            <a:pPr marL="800100" marR="0" lvl="1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Load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resistor expressed as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=R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3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Wheatstone B</a:t>
            </a:r>
            <a:r>
              <a:rPr lang="en-US" dirty="0" smtClean="0"/>
              <a:t>ridge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"/>
          <a:stretch/>
        </p:blipFill>
        <p:spPr bwMode="auto">
          <a:xfrm>
            <a:off x="4715882" y="3174307"/>
            <a:ext cx="3770330" cy="226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7350" y="1492780"/>
            <a:ext cx="7419975" cy="320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Combination of </a:t>
            </a:r>
            <a:r>
              <a:rPr lang="en-US" b="1" dirty="0">
                <a:latin typeface="+mn-lt"/>
                <a:ea typeface="+mn-ea"/>
                <a:cs typeface="Times New Roman" pitchFamily="18" charset="0"/>
              </a:rPr>
              <a:t>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wo </a:t>
            </a:r>
            <a:r>
              <a:rPr lang="en-US" b="1" dirty="0" smtClean="0">
                <a:latin typeface="+mn-lt"/>
                <a:ea typeface="+mn-ea"/>
                <a:cs typeface="Times New Roman" pitchFamily="18" charset="0"/>
              </a:rPr>
              <a:t>Dividers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>
                <a:latin typeface="+mn-lt"/>
                <a:ea typeface="+mn-ea"/>
                <a:cs typeface="Times New Roman" pitchFamily="18" charset="0"/>
              </a:rPr>
              <a:t>Reference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divider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>
                <a:latin typeface="+mn-lt"/>
                <a:ea typeface="+mn-ea"/>
                <a:cs typeface="Times New Roman" pitchFamily="18" charset="0"/>
              </a:rPr>
              <a:t>Sensor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divider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Operating </a:t>
            </a:r>
            <a:r>
              <a:rPr lang="en-US" b="1" dirty="0">
                <a:latin typeface="+mn-lt"/>
                <a:ea typeface="+mn-ea"/>
                <a:cs typeface="Times New Roman" pitchFamily="18" charset="0"/>
              </a:rPr>
              <a:t>M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odes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Null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mode</a:t>
            </a:r>
          </a:p>
          <a:p>
            <a:pPr marL="800100" marR="0" lvl="1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>
              <a:latin typeface="+mn-lt"/>
              <a:ea typeface="+mn-ea"/>
              <a:cs typeface="Times New Roman" pitchFamily="18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Deflection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mode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7066" y="3521900"/>
            <a:ext cx="231775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1762" y="4684948"/>
            <a:ext cx="2700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8133499" y="4641852"/>
            <a:ext cx="229658" cy="333375"/>
          </a:xfrm>
          <a:prstGeom prst="rect">
            <a:avLst/>
          </a:prstGeom>
          <a:solidFill>
            <a:srgbClr val="FF000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9671" y="5382871"/>
            <a:ext cx="32573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1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flipV="1">
            <a:off x="6661179" y="3946775"/>
            <a:ext cx="229761" cy="363256"/>
          </a:xfrm>
          <a:prstGeom prst="down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01024" y="2218679"/>
            <a:ext cx="3746782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Needs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Large Magnification/Gain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Components</a:t>
            </a:r>
            <a:endParaRPr lang="en-US" dirty="0"/>
          </a:p>
        </p:txBody>
      </p:sp>
      <p:pic>
        <p:nvPicPr>
          <p:cNvPr id="26626" name="Picture 2" descr="https://2.bp.blogspot.com/-znkYvHC2k3M/UxiW5yaT0LI/AAAAAAAABUc/moP8ry_fbeo/s1600/Diode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4" y="1114716"/>
            <a:ext cx="3532276" cy="25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electronics-tutorials.ws/transistor/tran10.gif?x989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3" y="4115224"/>
            <a:ext cx="4904727" cy="274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Image result for digital log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76" y="1198819"/>
            <a:ext cx="3910265" cy="194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121" y="3215689"/>
            <a:ext cx="3227479" cy="35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 Amp </a:t>
            </a:r>
            <a:r>
              <a:rPr lang="en-US" altLang="en-US" dirty="0" smtClean="0"/>
              <a:t>Model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381000" y="1127813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altLang="en-US" sz="2800" b="1" dirty="0" smtClean="0"/>
              <a:t>Op Amp Consists of </a:t>
            </a:r>
            <a:r>
              <a:rPr lang="en-US" altLang="en-US" sz="2800" b="1" dirty="0"/>
              <a:t>M</a:t>
            </a:r>
            <a:r>
              <a:rPr lang="en-US" altLang="en-US" sz="2800" b="1" dirty="0" smtClean="0"/>
              <a:t>any Transistors</a:t>
            </a:r>
          </a:p>
          <a:p>
            <a:pPr marL="0" indent="0"/>
            <a:r>
              <a:rPr lang="en-US" altLang="en-US" sz="2800" b="1" dirty="0" smtClean="0"/>
              <a:t>	But </a:t>
            </a:r>
            <a:r>
              <a:rPr lang="en-US" altLang="en-US" sz="2800" b="1" dirty="0"/>
              <a:t>can be </a:t>
            </a:r>
            <a:r>
              <a:rPr lang="en-US" altLang="en-US" sz="2800" b="1" dirty="0" smtClean="0"/>
              <a:t>Simply Modeled</a:t>
            </a:r>
            <a:endParaRPr lang="en-US" altLang="en-US" sz="28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5400000">
            <a:off x="1615281" y="3400769"/>
            <a:ext cx="2889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810419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 sz="1200"/>
          </a:p>
          <a:p>
            <a:endParaRPr lang="en-US" altLang="en-US"/>
          </a:p>
        </p:txBody>
      </p:sp>
      <p:pic>
        <p:nvPicPr>
          <p:cNvPr id="28674" name="Picture 2" descr="Image result for op 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88" y="2293198"/>
            <a:ext cx="6789629" cy="418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Amplifier</a:t>
            </a:r>
            <a:endParaRPr lang="en-US" dirty="0"/>
          </a:p>
        </p:txBody>
      </p:sp>
      <p:graphicFrame>
        <p:nvGraphicFramePr>
          <p:cNvPr id="5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480911"/>
              </p:ext>
            </p:extLst>
          </p:nvPr>
        </p:nvGraphicFramePr>
        <p:xfrm>
          <a:off x="152400" y="990600"/>
          <a:ext cx="8842375" cy="25928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7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Ideal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Typical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Open-loop voltage gain 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∞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– 10</a:t>
                      </a:r>
                      <a:r>
                        <a:rPr kumimoji="0" lang="en-U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Common mode voltage gain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-5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Frequency response f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∞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1- 20 MHz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Input impedance Z</a:t>
                      </a:r>
                      <a:r>
                        <a:rPr kumimoji="0" lang="en-US" sz="2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in</a:t>
                      </a:r>
                      <a:endParaRPr kumimoji="0" lang="en-US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∞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Ω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(bipolar), 10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–10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12  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Ω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(FET)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Output impedance Z</a:t>
                      </a:r>
                      <a:r>
                        <a:rPr kumimoji="0" lang="en-US" sz="2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out</a:t>
                      </a:r>
                      <a:endParaRPr kumimoji="0" lang="en-US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 – 1000 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Ω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3" marB="4680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 bwMode="auto">
          <a:xfrm>
            <a:off x="4649446" y="3164028"/>
            <a:ext cx="221004" cy="310681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649446" y="2681159"/>
            <a:ext cx="221004" cy="310681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flipV="1">
            <a:off x="4649446" y="1416424"/>
            <a:ext cx="221004" cy="310681"/>
          </a:xfrm>
          <a:prstGeom prst="down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400" y="3755636"/>
            <a:ext cx="4514850" cy="2933700"/>
          </a:xfrm>
          <a:prstGeom prst="rect">
            <a:avLst/>
          </a:prstGeom>
        </p:spPr>
      </p:pic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5636"/>
            <a:ext cx="3911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0284" y="-135193"/>
            <a:ext cx="2265435" cy="22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Rules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6" y="1173098"/>
            <a:ext cx="8773066" cy="43041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38328" y="2221992"/>
            <a:ext cx="5340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" y="4614672"/>
            <a:ext cx="5882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3034" y="37708"/>
            <a:ext cx="2265435" cy="22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topdironline.com/wp-content/uploads/2014/11/social-network-lin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06" y="3394007"/>
            <a:ext cx="6158211" cy="346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Closely Related Concepts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1216" y="2370666"/>
            <a:ext cx="3122341" cy="672742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  <a:tailEnd type="none"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3200" kern="0" dirty="0" smtClean="0"/>
              <a:t>Function</a:t>
            </a:r>
            <a:endParaRPr lang="en-US" sz="3200" b="0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1217" y="4331057"/>
            <a:ext cx="3122341" cy="672742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  <a:tailEnd type="none"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3200" kern="0" dirty="0" smtClean="0"/>
              <a:t>System</a:t>
            </a:r>
            <a:endParaRPr lang="en-US" sz="3200" b="0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11634" y="4331057"/>
            <a:ext cx="3122341" cy="672742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  <a:tailEnd type="none"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3200" kern="0" dirty="0" smtClean="0"/>
              <a:t>Network</a:t>
            </a:r>
            <a:endParaRPr lang="en-US" sz="3200" b="0" kern="0" dirty="0"/>
          </a:p>
        </p:txBody>
      </p:sp>
      <p:cxnSp>
        <p:nvCxnSpPr>
          <p:cNvPr id="10" name="Straight Arrow Connector 9"/>
          <p:cNvCxnSpPr>
            <a:stCxn id="7" idx="1"/>
            <a:endCxn id="5" idx="3"/>
          </p:cNvCxnSpPr>
          <p:nvPr/>
        </p:nvCxnSpPr>
        <p:spPr bwMode="auto">
          <a:xfrm flipH="1">
            <a:off x="3793558" y="4667428"/>
            <a:ext cx="1718076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 bwMode="auto">
          <a:xfrm>
            <a:off x="2232387" y="3043408"/>
            <a:ext cx="1" cy="128764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Straight Arrow Connector 11"/>
          <p:cNvCxnSpPr>
            <a:stCxn id="4" idx="2"/>
            <a:endCxn id="7" idx="0"/>
          </p:cNvCxnSpPr>
          <p:nvPr/>
        </p:nvCxnSpPr>
        <p:spPr bwMode="auto">
          <a:xfrm>
            <a:off x="2232387" y="3043408"/>
            <a:ext cx="4840418" cy="128764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5829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54" y="1092583"/>
            <a:ext cx="7401891" cy="542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Modules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952500"/>
            <a:ext cx="8943975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867" y="6125476"/>
            <a:ext cx="8102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bg2"/>
                </a:solidFill>
                <a:hlinkClick r:id="rId3"/>
              </a:rPr>
              <a:t>www.rfcafe.com/references/electrical/opamps.htm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Instruments</a:t>
            </a:r>
            <a:endParaRPr lang="en-US" dirty="0"/>
          </a:p>
        </p:txBody>
      </p:sp>
      <p:pic>
        <p:nvPicPr>
          <p:cNvPr id="22530" name="Picture 2" descr="http://www.learnabout-electronics.org/ac_theory/images/Zin-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29" y="2092840"/>
            <a:ext cx="5809714" cy="267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scienceaid.co.uk/physics/electricity/images/seriescircu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69" y="2055830"/>
            <a:ext cx="2602860" cy="27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0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AAAS Meeting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8" y="1300128"/>
            <a:ext cx="9076302" cy="51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Talk at AAAS (Feb. 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9" y="1119372"/>
            <a:ext cx="9036942" cy="55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uman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31" y="990600"/>
            <a:ext cx="6873880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r>
              <a:rPr lang="en-US" dirty="0" smtClean="0"/>
              <a:t>New Revolution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70231" y="5102813"/>
            <a:ext cx="5459730" cy="15696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</a:t>
            </a:r>
            <a:r>
              <a:rPr lang="en-US" sz="3200" b="1" dirty="0" smtClean="0">
                <a:solidFill>
                  <a:schemeClr val="bg1"/>
                </a:solidFill>
              </a:rPr>
              <a:t>Industrial Revolution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Information Revolution</a:t>
            </a:r>
          </a:p>
          <a:p>
            <a:r>
              <a:rPr lang="en-US" sz="3200" b="1" dirty="0" smtClean="0"/>
              <a:t>    Intelligence Revolution</a:t>
            </a:r>
          </a:p>
        </p:txBody>
      </p:sp>
    </p:spTree>
    <p:extLst>
      <p:ext uri="{BB962C8B-B14F-4D97-AF65-F5344CB8AC3E}">
        <p14:creationId xmlns:p14="http://schemas.microsoft.com/office/powerpoint/2010/main" val="40158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Philosophy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97" y="942975"/>
            <a:ext cx="79914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Neuron</a:t>
            </a:r>
            <a:endParaRPr lang="en-US" dirty="0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02901" y="5920251"/>
            <a:ext cx="84886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latin typeface="+mj-lt"/>
              </a:rPr>
              <a:t> Axons carry information from the cell body to the axon </a:t>
            </a:r>
            <a:r>
              <a:rPr lang="en-US" altLang="en-US" b="1" dirty="0" smtClean="0">
                <a:latin typeface="+mj-lt"/>
              </a:rPr>
              <a:t>terminals</a:t>
            </a:r>
            <a:endParaRPr lang="en-US" altLang="en-US" b="1" dirty="0">
              <a:latin typeface="+mj-lt"/>
            </a:endParaRPr>
          </a:p>
          <a:p>
            <a:pPr>
              <a:spcBef>
                <a:spcPts val="0"/>
              </a:spcBef>
              <a:buFontTx/>
              <a:buChar char="•"/>
            </a:pPr>
            <a:r>
              <a:rPr lang="en-US" altLang="en-US" b="1" dirty="0">
                <a:latin typeface="+mj-lt"/>
              </a:rPr>
              <a:t> Axon terminals communicate with their target cells at </a:t>
            </a:r>
            <a:r>
              <a:rPr lang="en-US" altLang="en-US" b="1" dirty="0" smtClean="0">
                <a:latin typeface="+mj-lt"/>
              </a:rPr>
              <a:t>synapses</a:t>
            </a:r>
          </a:p>
          <a:p>
            <a:pPr>
              <a:spcBef>
                <a:spcPts val="0"/>
              </a:spcBef>
            </a:pPr>
            <a:r>
              <a:rPr lang="en-US" altLang="en-US" sz="1400" b="1" dirty="0">
                <a:latin typeface="+mj-lt"/>
                <a:hlinkClick r:id="rId2"/>
              </a:rPr>
              <a:t>https://</a:t>
            </a:r>
            <a:r>
              <a:rPr lang="en-US" altLang="en-US" sz="1400" b="1" dirty="0" smtClean="0">
                <a:latin typeface="+mj-lt"/>
                <a:hlinkClick r:id="rId2"/>
              </a:rPr>
              <a:t>upload.wikimedia.org/wikipedia/commons/a/a9/Complete_neuron_cell_diagram_en.svg</a:t>
            </a:r>
            <a:r>
              <a:rPr lang="en-US" altLang="en-US" sz="1400" b="1" dirty="0" smtClean="0">
                <a:latin typeface="+mj-lt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321" y="1002373"/>
            <a:ext cx="6681357" cy="48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Version</a:t>
            </a:r>
            <a:endParaRPr lang="en-US" dirty="0"/>
          </a:p>
        </p:txBody>
      </p:sp>
      <p:pic>
        <p:nvPicPr>
          <p:cNvPr id="22530" name="Picture 2" descr="Structure of Neu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54" y="1168254"/>
            <a:ext cx="6307282" cy="51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397504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www.tutorialspoint.com/artificial_intelligence/artificial_intelligence_neural_networks.htm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89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Version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 bwMode="auto">
          <a:xfrm>
            <a:off x="3174472" y="1945791"/>
            <a:ext cx="1815387" cy="1761704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836312" y="2589927"/>
            <a:ext cx="436163" cy="347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2809043" y="1799969"/>
            <a:ext cx="632131" cy="52927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2538879" y="2678949"/>
            <a:ext cx="905758" cy="3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727978" y="2976408"/>
            <a:ext cx="810512" cy="38530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4633571" y="2640689"/>
            <a:ext cx="2087537" cy="2016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3125108" y="1554380"/>
            <a:ext cx="76131" cy="60926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2727978" y="2165719"/>
            <a:ext cx="527558" cy="440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2538879" y="2209760"/>
            <a:ext cx="358050" cy="4542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689511" y="2642131"/>
            <a:ext cx="494138" cy="42959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997563" y="3125353"/>
            <a:ext cx="184425" cy="4982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 flipV="1">
            <a:off x="2439141" y="3211367"/>
            <a:ext cx="527559" cy="440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3806604" y="1655810"/>
            <a:ext cx="1460798" cy="31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Body (Soma)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33004" y="2318064"/>
            <a:ext cx="1484109" cy="24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Fiber (Axon)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225490" y="1250186"/>
            <a:ext cx="2046985" cy="32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Branches (Dendrite)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654427" y="4521241"/>
            <a:ext cx="1214490" cy="2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Weight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815209" y="4665301"/>
            <a:ext cx="2621450" cy="2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Transformation (Nonlinear)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768422" y="4382118"/>
            <a:ext cx="2879199" cy="2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Summation (Linear)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cxnSp>
        <p:nvCxnSpPr>
          <p:cNvPr id="22" name="Straight Arrow Connector 21"/>
          <p:cNvCxnSpPr>
            <a:stCxn id="41" idx="6"/>
            <a:endCxn id="42" idx="1"/>
          </p:cNvCxnSpPr>
          <p:nvPr/>
        </p:nvCxnSpPr>
        <p:spPr bwMode="auto">
          <a:xfrm>
            <a:off x="4725801" y="5188922"/>
            <a:ext cx="32675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782162" y="5181552"/>
            <a:ext cx="636743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/>
            <a:tailEnd type="triangle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470074" y="5191552"/>
            <a:ext cx="1320212" cy="0"/>
            <a:chOff x="4571646" y="4971259"/>
            <a:chExt cx="1340103" cy="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5170734" y="4971259"/>
              <a:ext cx="741015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oval" w="med" len="med"/>
              <a:tailEnd type="triangle" w="lg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571646" y="4971259"/>
              <a:ext cx="56847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2573266" y="4893537"/>
            <a:ext cx="1320212" cy="0"/>
            <a:chOff x="4571646" y="4971259"/>
            <a:chExt cx="1340103" cy="0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5170734" y="4971259"/>
              <a:ext cx="741015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oval" w="med" len="med"/>
              <a:tailEnd type="triangle" w="lg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571646" y="4971259"/>
              <a:ext cx="56847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2573266" y="5489566"/>
            <a:ext cx="1320212" cy="0"/>
            <a:chOff x="4571646" y="4971259"/>
            <a:chExt cx="1340103" cy="0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5170734" y="4971259"/>
              <a:ext cx="741015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oval" w="med" len="med"/>
              <a:tailEnd type="triangle" w="lg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571646" y="4971259"/>
              <a:ext cx="56847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2561693" y="3687591"/>
            <a:ext cx="3451497" cy="3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Biological Neuron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2089939" y="5787773"/>
            <a:ext cx="4395004" cy="3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Artificial Neuron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465564" y="2512260"/>
            <a:ext cx="807988" cy="3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Input</a:t>
            </a:r>
          </a:p>
        </p:txBody>
      </p:sp>
      <p:sp>
        <p:nvSpPr>
          <p:cNvPr id="36" name="Left Bracket 35"/>
          <p:cNvSpPr/>
          <p:nvPr/>
        </p:nvSpPr>
        <p:spPr bwMode="auto">
          <a:xfrm>
            <a:off x="2225489" y="1859010"/>
            <a:ext cx="347777" cy="1673733"/>
          </a:xfrm>
          <a:prstGeom prst="leftBracket">
            <a:avLst/>
          </a:prstGeom>
          <a:noFill/>
          <a:ln w="25400" cap="flat" cmpd="sng" algn="ctr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1465564" y="5058985"/>
            <a:ext cx="868892" cy="30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Input</a:t>
            </a:r>
          </a:p>
        </p:txBody>
      </p:sp>
      <p:sp>
        <p:nvSpPr>
          <p:cNvPr id="38" name="Left Bracket 37"/>
          <p:cNvSpPr/>
          <p:nvPr/>
        </p:nvSpPr>
        <p:spPr bwMode="auto">
          <a:xfrm>
            <a:off x="2225489" y="4405735"/>
            <a:ext cx="347777" cy="1673733"/>
          </a:xfrm>
          <a:prstGeom prst="leftBracket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5554403" y="2710097"/>
            <a:ext cx="1093217" cy="38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Output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6317114" y="5212549"/>
            <a:ext cx="1299744" cy="42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Output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Flowchart: Or 40"/>
          <p:cNvSpPr/>
          <p:nvPr/>
        </p:nvSpPr>
        <p:spPr bwMode="auto">
          <a:xfrm>
            <a:off x="3819150" y="4735597"/>
            <a:ext cx="906651" cy="906651"/>
          </a:xfrm>
          <a:prstGeom prst="flowChartOr">
            <a:avLst/>
          </a:prstGeom>
          <a:noFill/>
          <a:ln w="1270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42" name="Pentagon 41"/>
          <p:cNvSpPr/>
          <p:nvPr/>
        </p:nvSpPr>
        <p:spPr bwMode="auto">
          <a:xfrm>
            <a:off x="5052551" y="5015364"/>
            <a:ext cx="707705" cy="347116"/>
          </a:xfrm>
          <a:prstGeom prst="homePlate">
            <a:avLst/>
          </a:prstGeom>
          <a:noFill/>
          <a:ln w="1270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6034852" y="2129174"/>
            <a:ext cx="2175894" cy="1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Interface (Synapsis)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44" name="Regular Pentagon 43"/>
          <p:cNvSpPr/>
          <p:nvPr/>
        </p:nvSpPr>
        <p:spPr bwMode="auto">
          <a:xfrm rot="5400000">
            <a:off x="6508300" y="2424213"/>
            <a:ext cx="538094" cy="476224"/>
          </a:xfrm>
          <a:prstGeom prst="pentago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  <p:pic>
        <p:nvPicPr>
          <p:cNvPr id="46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87861" y="2856929"/>
            <a:ext cx="2265435" cy="22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3 Resist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413" y="2039006"/>
            <a:ext cx="4951998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57" y="2423533"/>
            <a:ext cx="3132962" cy="28885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/>
            <a:r>
              <a:rPr lang="en-US" sz="4000" b="1" kern="0" dirty="0" smtClean="0"/>
              <a:t>V-I Relationship for Resistor</a:t>
            </a:r>
            <a:endParaRPr lang="en-US" sz="4000" b="1" kern="0" dirty="0"/>
          </a:p>
        </p:txBody>
      </p:sp>
    </p:spTree>
    <p:extLst>
      <p:ext uri="{BB962C8B-B14F-4D97-AF65-F5344CB8AC3E}">
        <p14:creationId xmlns:p14="http://schemas.microsoft.com/office/powerpoint/2010/main" val="42343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47700"/>
            <a:ext cx="4457700" cy="2914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25" y="3452076"/>
            <a:ext cx="8244500" cy="3388880"/>
          </a:xfrm>
          <a:prstGeom prst="rect">
            <a:avLst/>
          </a:prstGeom>
        </p:spPr>
      </p:pic>
      <p:pic>
        <p:nvPicPr>
          <p:cNvPr id="6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1365" y="0"/>
            <a:ext cx="2265435" cy="22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</a:t>
            </a:r>
            <a:endParaRPr lang="en-US" dirty="0"/>
          </a:p>
        </p:txBody>
      </p:sp>
      <p:pic>
        <p:nvPicPr>
          <p:cNvPr id="23554" name="Picture 2" descr="Image result for neur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" y="1122217"/>
            <a:ext cx="8478644" cy="49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5840" y="6341314"/>
            <a:ext cx="7985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www.extremetech.com/extreme/215170-artificial-neural-networks-are-changing-the-world-what-are-they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83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6273800"/>
            <a:ext cx="7188200" cy="584200"/>
          </a:xfrm>
        </p:spPr>
        <p:txBody>
          <a:bodyPr/>
          <a:lstStyle/>
          <a:p>
            <a:r>
              <a:rPr lang="en-US" sz="2400" b="0" dirty="0" smtClean="0">
                <a:hlinkClick r:id="rId2"/>
              </a:rPr>
              <a:t>http</a:t>
            </a:r>
            <a:r>
              <a:rPr lang="en-US" sz="2400" b="0" dirty="0">
                <a:hlinkClick r:id="rId2"/>
              </a:rPr>
              <a:t>://www.asimovinstitute.org/neural-network-zoo</a:t>
            </a:r>
            <a:r>
              <a:rPr lang="en-US" sz="2400" b="0" dirty="0" smtClean="0">
                <a:hlinkClick r:id="rId2"/>
              </a:rPr>
              <a:t>/</a:t>
            </a:r>
            <a:r>
              <a:rPr lang="en-US" sz="2400" b="0" dirty="0" smtClean="0"/>
              <a:t> </a:t>
            </a:r>
            <a:endParaRPr lang="en-US" sz="2400" b="0" dirty="0"/>
          </a:p>
        </p:txBody>
      </p:sp>
      <p:pic>
        <p:nvPicPr>
          <p:cNvPr id="4100" name="Picture 4" descr="https://pbs.twimg.com/media/CtDcW3VWEAAAxp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74" y="0"/>
            <a:ext cx="7321451" cy="63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Configurations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79" y="1391652"/>
            <a:ext cx="8205536" cy="4371474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600" dirty="0" smtClean="0"/>
              <a:t>Key Insights</a:t>
            </a: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Multi-scale Analysis </a:t>
            </a:r>
            <a:r>
              <a:rPr lang="en-US" b="0" dirty="0" smtClean="0">
                <a:solidFill>
                  <a:srgbClr val="0033CC"/>
                </a:solidFill>
              </a:rPr>
              <a:t>(Wavelet Transform)</a:t>
            </a:r>
            <a:endParaRPr lang="en-US" sz="3200" b="0" dirty="0" smtClean="0">
              <a:solidFill>
                <a:srgbClr val="0033CC"/>
              </a:solidFill>
            </a:endParaRP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Convolutional </a:t>
            </a:r>
            <a:r>
              <a:rPr lang="en-US" sz="3200" dirty="0"/>
              <a:t>Operation </a:t>
            </a:r>
            <a:r>
              <a:rPr lang="en-US" b="0" dirty="0" smtClean="0">
                <a:solidFill>
                  <a:srgbClr val="0033CC"/>
                </a:solidFill>
              </a:rPr>
              <a:t>(Linear System)</a:t>
            </a:r>
            <a:endParaRPr lang="en-US" sz="3200" b="0" dirty="0" smtClean="0">
              <a:solidFill>
                <a:srgbClr val="0033CC"/>
              </a:solidFill>
            </a:endParaRP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Shortcut/Feedback </a:t>
            </a:r>
            <a:r>
              <a:rPr lang="en-US" b="0" dirty="0" smtClean="0">
                <a:solidFill>
                  <a:srgbClr val="0033CC"/>
                </a:solidFill>
              </a:rPr>
              <a:t>(Control Theory)</a:t>
            </a: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Adversarial Mechanism </a:t>
            </a:r>
            <a:r>
              <a:rPr lang="en-US" b="0" dirty="0" smtClean="0">
                <a:solidFill>
                  <a:srgbClr val="0033CC"/>
                </a:solidFill>
              </a:rPr>
              <a:t>(Game Theory)</a:t>
            </a: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Amplitude/Phase </a:t>
            </a:r>
            <a:r>
              <a:rPr lang="en-US" b="0" dirty="0" smtClean="0">
                <a:solidFill>
                  <a:srgbClr val="0033CC"/>
                </a:solidFill>
              </a:rPr>
              <a:t>(Complex Analysis)</a:t>
            </a:r>
          </a:p>
          <a:p>
            <a:pPr>
              <a:buClr>
                <a:schemeClr val="tx1"/>
              </a:buClr>
            </a:pPr>
            <a:r>
              <a:rPr lang="en-US" sz="3200" dirty="0" smtClean="0"/>
              <a:t>… …</a:t>
            </a:r>
          </a:p>
        </p:txBody>
      </p:sp>
    </p:spTree>
    <p:extLst>
      <p:ext uri="{BB962C8B-B14F-4D97-AF65-F5344CB8AC3E}">
        <p14:creationId xmlns:p14="http://schemas.microsoft.com/office/powerpoint/2010/main" val="29309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03" y="1098536"/>
            <a:ext cx="8469243" cy="2158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15" y="2305191"/>
            <a:ext cx="8398271" cy="27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 ML Toolbox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842454" cy="535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Direction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1920" y="4874888"/>
            <a:ext cx="84097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Additional Links:</a:t>
            </a:r>
          </a:p>
          <a:p>
            <a:r>
              <a:rPr lang="en-US" sz="2000" b="1" dirty="0" smtClean="0"/>
              <a:t>How to Do Gradient Search?</a:t>
            </a:r>
          </a:p>
          <a:p>
            <a:pPr algn="r"/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medium.com/ai-society/hello-gradient-descent-ef74434bdfa5</a:t>
            </a:r>
            <a:r>
              <a:rPr lang="en-US" sz="2000" dirty="0" smtClean="0"/>
              <a:t> </a:t>
            </a:r>
          </a:p>
          <a:p>
            <a:r>
              <a:rPr lang="en-US" sz="2000" b="1" dirty="0" smtClean="0"/>
              <a:t>How to Train Neural Network?</a:t>
            </a:r>
          </a:p>
          <a:p>
            <a:pPr algn="r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://blog.manfredas.com/backpropagation-tutorial/#</a:t>
            </a:r>
            <a:r>
              <a:rPr lang="en-US" sz="2000" dirty="0" smtClean="0">
                <a:hlinkClick r:id="rId3"/>
              </a:rPr>
              <a:t>more-848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20" y="1120569"/>
            <a:ext cx="8200159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 for Back Propagation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1475" y="6290102"/>
            <a:ext cx="8772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http://blog.manfredas.com/backpropagation-tutorial/#</a:t>
            </a:r>
            <a:r>
              <a:rPr lang="en-US" dirty="0" smtClean="0">
                <a:hlinkClick r:id="rId2"/>
              </a:rPr>
              <a:t>more-848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967" y="990600"/>
            <a:ext cx="4066065" cy="514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Perspective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2" y="1306035"/>
            <a:ext cx="8798376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6315" y="1323597"/>
            <a:ext cx="6774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http://ieeexplore.ieee.org/document/7733110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Signal-to-Noise Ratio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17" y="3091106"/>
            <a:ext cx="3503864" cy="3503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0" y="3091106"/>
            <a:ext cx="3503864" cy="350386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4218630" y="4501451"/>
            <a:ext cx="777081" cy="68317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25602" name="Picture 2" descr="https://micro.magnet.fsu.edu/primer/digitalimaging/concepts/images/signaltonoisefig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0" y="1015539"/>
            <a:ext cx="50101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2769" y="2586125"/>
            <a:ext cx="7812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micro.magnet.fsu.edu/primer/digitalimaging/concepts/ccdsnr.html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50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22139"/>
            <a:ext cx="4623241" cy="28181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/>
            <a:r>
              <a:rPr lang="en-US" sz="4000" b="1" kern="0" dirty="0" smtClean="0"/>
              <a:t>V-I Relationship for Capacitor</a:t>
            </a:r>
            <a:endParaRPr lang="en-US" sz="4000" b="1" kern="0" dirty="0"/>
          </a:p>
        </p:txBody>
      </p:sp>
      <p:pic>
        <p:nvPicPr>
          <p:cNvPr id="38916" name="Picture 4" descr="http://www.electronics-tutorials.ws/capacitor/cap5b.gif?x989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19" y="2322139"/>
            <a:ext cx="3089848" cy="260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324" y="5395625"/>
            <a:ext cx="1388317" cy="601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54" y="2673939"/>
            <a:ext cx="11715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Ge’s Poster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78" y="0"/>
            <a:ext cx="5593844" cy="6836921"/>
          </a:xfrm>
        </p:spPr>
      </p:pic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4" y="1480012"/>
            <a:ext cx="2265435" cy="22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Issue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59" y="1103317"/>
            <a:ext cx="4818682" cy="555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9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46" y="831453"/>
            <a:ext cx="3749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98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7536" y="350838"/>
            <a:ext cx="3408264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746" y="3165940"/>
            <a:ext cx="3240088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8902" y="3165940"/>
            <a:ext cx="33464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9746" y="5709444"/>
            <a:ext cx="70262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/>
            <a:r>
              <a:rPr lang="en-US" sz="4000" b="1" kern="0" dirty="0" smtClean="0"/>
              <a:t>BB10 Homework</a:t>
            </a:r>
            <a:endParaRPr lang="en-US" sz="40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82850" y="3877702"/>
            <a:ext cx="6959601" cy="23876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/>
              <a:t>Find </a:t>
            </a:r>
            <a:r>
              <a:rPr lang="en-US" sz="2400" kern="0" dirty="0" err="1" smtClean="0"/>
              <a:t>V</a:t>
            </a:r>
            <a:r>
              <a:rPr lang="en-US" sz="2400" kern="0" baseline="-25000" dirty="0" err="1" smtClean="0"/>
              <a:t>out</a:t>
            </a:r>
            <a:r>
              <a:rPr lang="en-US" sz="2400" kern="0" dirty="0" smtClean="0"/>
              <a:t> in terms of </a:t>
            </a:r>
            <a:r>
              <a:rPr lang="en-US" sz="2400" kern="0" dirty="0" err="1" smtClean="0"/>
              <a:t>V</a:t>
            </a:r>
            <a:r>
              <a:rPr lang="en-US" sz="2400" kern="0" baseline="-25000" dirty="0" err="1" smtClean="0"/>
              <a:t>cc</a:t>
            </a:r>
            <a:r>
              <a:rPr lang="en-US" sz="2400" kern="0" dirty="0" smtClean="0"/>
              <a:t> and resistances</a:t>
            </a:r>
          </a:p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/>
              <a:t>Find the sensitivity of this circuit </a:t>
            </a:r>
            <a:r>
              <a:rPr lang="en-US" sz="2400" kern="0" dirty="0" err="1" smtClean="0"/>
              <a:t>dV</a:t>
            </a:r>
            <a:r>
              <a:rPr lang="en-US" sz="2400" kern="0" baseline="-25000" dirty="0" err="1" smtClean="0"/>
              <a:t>out</a:t>
            </a:r>
            <a:r>
              <a:rPr lang="en-US" sz="2400" kern="0" dirty="0" smtClean="0"/>
              <a:t>/dx</a:t>
            </a:r>
          </a:p>
          <a:p>
            <a:pPr marL="457200" indent="-457200" eaLnBrk="1" hangingPunct="1">
              <a:buClrTx/>
              <a:buFont typeface="Arial" panose="020B0604020202020204" pitchFamily="34" charset="0"/>
              <a:buChar char="•"/>
            </a:pPr>
            <a:r>
              <a:rPr lang="en-US" sz="2400" kern="0" dirty="0" smtClean="0"/>
              <a:t>Find R</a:t>
            </a:r>
            <a:r>
              <a:rPr lang="en-US" sz="2400" kern="0" baseline="-25000" dirty="0" smtClean="0"/>
              <a:t>L</a:t>
            </a:r>
            <a:r>
              <a:rPr lang="en-US" sz="2400" kern="0" dirty="0" smtClean="0"/>
              <a:t> do to maximize the sensitivity</a:t>
            </a:r>
          </a:p>
          <a:p>
            <a:pPr eaLnBrk="1" hangingPunct="1">
              <a:buClrTx/>
            </a:pPr>
            <a:r>
              <a:rPr lang="en-US" sz="2400" kern="0" dirty="0" smtClean="0">
                <a:solidFill>
                  <a:srgbClr val="FF0000"/>
                </a:solidFill>
              </a:rPr>
              <a:t>Due Date: Same (Week Later)</a:t>
            </a:r>
          </a:p>
          <a:p>
            <a:pPr eaLnBrk="1" hangingPunct="1"/>
            <a:endParaRPr lang="en-US" sz="2400" kern="0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6574" y="1183190"/>
            <a:ext cx="2200917" cy="26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21263" y="1444548"/>
            <a:ext cx="4997450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Sensitivity Analysis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Interested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 measuring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any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change x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of the sensor: 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=R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(1+x)</a:t>
            </a:r>
          </a:p>
          <a:p>
            <a:pPr marL="800100" marR="0" lvl="1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is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nominal sensor resistance</a:t>
            </a:r>
          </a:p>
          <a:p>
            <a:pPr marL="800100" marR="0" lvl="1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Load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resistor expressed as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=R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1263" y="5829505"/>
            <a:ext cx="6774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Optional Reading:</a:t>
            </a:r>
          </a:p>
          <a:p>
            <a:pPr algn="r"/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://ieeexplore.ieee.org/document/7733110</a:t>
            </a:r>
            <a:r>
              <a:rPr lang="en-US" dirty="0" smtClean="0">
                <a:hlinkClick r:id="rId9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91" y="2587089"/>
            <a:ext cx="4005115" cy="262630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/>
            <a:r>
              <a:rPr lang="en-US" sz="4000" b="1" kern="0" dirty="0" smtClean="0"/>
              <a:t>V-I Relationship for Inductor</a:t>
            </a:r>
            <a:endParaRPr lang="en-US" sz="4000" b="1" kern="0" dirty="0"/>
          </a:p>
        </p:txBody>
      </p:sp>
      <p:pic>
        <p:nvPicPr>
          <p:cNvPr id="39938" name="Picture 2" descr="Image result for indu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1799978"/>
            <a:ext cx="46672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348" y="4318107"/>
            <a:ext cx="304800" cy="352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970" y="5485498"/>
            <a:ext cx="1572912" cy="5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Phasor</a:t>
            </a:r>
            <a:endParaRPr lang="en-US" dirty="0"/>
          </a:p>
        </p:txBody>
      </p:sp>
      <p:graphicFrame>
        <p:nvGraphicFramePr>
          <p:cNvPr id="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602557"/>
              </p:ext>
            </p:extLst>
          </p:nvPr>
        </p:nvGraphicFramePr>
        <p:xfrm>
          <a:off x="4206619" y="2114731"/>
          <a:ext cx="39401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quation" r:id="rId3" imgW="3962160" imgH="863280" progId="Equation.DSMT4">
                  <p:embed/>
                </p:oleObj>
              </mc:Choice>
              <mc:Fallback>
                <p:oleObj name="Equation" r:id="rId3" imgW="3962160" imgH="863280" progId="Equation.DSMT4">
                  <p:embed/>
                  <p:pic>
                    <p:nvPicPr>
                      <p:cNvPr id="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619" y="2114731"/>
                        <a:ext cx="3940175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203631"/>
              </p:ext>
            </p:extLst>
          </p:nvPr>
        </p:nvGraphicFramePr>
        <p:xfrm>
          <a:off x="812862" y="4978653"/>
          <a:ext cx="1556266" cy="800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5" imgW="520560" imgH="291960" progId="Equation.DSMT4">
                  <p:embed/>
                </p:oleObj>
              </mc:Choice>
              <mc:Fallback>
                <p:oleObj name="Equation" r:id="rId5" imgW="520560" imgH="2919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62" y="4978653"/>
                        <a:ext cx="1556266" cy="800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93889" y="4516988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Phasor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Notation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pic>
        <p:nvPicPr>
          <p:cNvPr id="13314" name="Picture 2" descr="https://upload.wikimedia.org/wikipedia/commons/thumb/7/7a/Complex_number_illustration_modarg.svg/220px-Complex_number_illustration_modarg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99" y="1882683"/>
            <a:ext cx="2095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1303" y="4140109"/>
            <a:ext cx="5090297" cy="244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3889" y="1042286"/>
            <a:ext cx="8107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16" charset="-128"/>
                <a:cs typeface="+mn-cs"/>
              </a:rPr>
              <a:t>Stable Response of an RCL Circuit to a Sinusoidal Excitation Remains Sinusoidal at the Same Frequency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116" charset="-128"/>
              <a:cs typeface="+mn-cs"/>
            </a:endParaRPr>
          </a:p>
        </p:txBody>
      </p:sp>
      <p:pic>
        <p:nvPicPr>
          <p:cNvPr id="12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1416" y="2616244"/>
            <a:ext cx="1702055" cy="17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620220"/>
              </p:ext>
            </p:extLst>
          </p:nvPr>
        </p:nvGraphicFramePr>
        <p:xfrm>
          <a:off x="4206619" y="3263030"/>
          <a:ext cx="14128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10" imgW="1422360" imgH="787320" progId="Equation.DSMT4">
                  <p:embed/>
                </p:oleObj>
              </mc:Choice>
              <mc:Fallback>
                <p:oleObj name="Equation" r:id="rId10" imgW="1422360" imgH="787320" progId="Equation.DSMT4">
                  <p:embed/>
                  <p:pic>
                    <p:nvPicPr>
                      <p:cNvPr id="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619" y="3263030"/>
                        <a:ext cx="141287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13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 bwMode="auto">
          <a:xfrm rot="13500000" flipV="1">
            <a:off x="1883912" y="4947498"/>
            <a:ext cx="3379479" cy="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Imaginary </a:t>
            </a:r>
            <a:r>
              <a:rPr lang="en-US" i="1" dirty="0" smtClean="0"/>
              <a:t>i</a:t>
            </a:r>
            <a:r>
              <a:rPr lang="en-US" dirty="0" smtClean="0"/>
              <a:t> Revisited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156137" y="6180085"/>
            <a:ext cx="715754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4792717" y="6180084"/>
            <a:ext cx="1576552" cy="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810965" y="4620067"/>
          <a:ext cx="4191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3" imgW="279360" imgH="291960" progId="Equation.DSMT4">
                  <p:embed/>
                </p:oleObj>
              </mc:Choice>
              <mc:Fallback>
                <p:oleObj name="Equation" r:id="rId3" imgW="279360" imgH="291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965" y="4620067"/>
                        <a:ext cx="4191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flipV="1">
            <a:off x="4792717" y="4580269"/>
            <a:ext cx="1671145" cy="15998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792717" y="3639401"/>
            <a:ext cx="419100" cy="25406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461234" y="2039584"/>
            <a:ext cx="419100" cy="25406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5211817" y="2039585"/>
            <a:ext cx="1671145" cy="15998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790089" y="2039584"/>
            <a:ext cx="2090245" cy="41405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3500000" flipV="1">
            <a:off x="3441789" y="5622687"/>
            <a:ext cx="1576552" cy="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519475" y="1038055"/>
          <a:ext cx="5061518" cy="72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5" imgW="1879560" imgH="291960" progId="Equation.DSMT4">
                  <p:embed/>
                </p:oleObj>
              </mc:Choice>
              <mc:Fallback>
                <p:oleObj name="Equation" r:id="rId5" imgW="1879560" imgH="29196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75" y="1038055"/>
                        <a:ext cx="5061518" cy="721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6197819" y="6336193"/>
          <a:ext cx="171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7" imgW="114120" imgH="228600" progId="Equation.DSMT4">
                  <p:embed/>
                </p:oleObj>
              </mc:Choice>
              <mc:Fallback>
                <p:oleObj name="Equation" r:id="rId7" imgW="11412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819" y="6336193"/>
                        <a:ext cx="1714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4697413" y="6326188"/>
          <a:ext cx="2476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Equation" r:id="rId9" imgW="164880" imgH="241200" progId="Equation.DSMT4">
                  <p:embed/>
                </p:oleObj>
              </mc:Choice>
              <mc:Fallback>
                <p:oleObj name="Equation" r:id="rId9" imgW="164880" imgH="2412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6326188"/>
                        <a:ext cx="2476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661889"/>
              </p:ext>
            </p:extLst>
          </p:nvPr>
        </p:nvGraphicFramePr>
        <p:xfrm>
          <a:off x="2473325" y="3313113"/>
          <a:ext cx="5905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Equation" r:id="rId11" imgW="393480" imgH="291960" progId="Equation.DSMT4">
                  <p:embed/>
                </p:oleObj>
              </mc:Choice>
              <mc:Fallback>
                <p:oleObj name="Equation" r:id="rId11" imgW="393480" imgH="291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3313113"/>
                        <a:ext cx="59055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5947956" y="5211970"/>
          <a:ext cx="2667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Equation" r:id="rId13" imgW="177480" imgH="241200" progId="Equation.DSMT4">
                  <p:embed/>
                </p:oleObj>
              </mc:Choice>
              <mc:Fallback>
                <p:oleObj name="Equation" r:id="rId13" imgW="17748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956" y="5211970"/>
                        <a:ext cx="2667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4697413" y="3933596"/>
          <a:ext cx="2667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Equation" r:id="rId15" imgW="177480" imgH="241200" progId="Equation.DSMT4">
                  <p:embed/>
                </p:oleObj>
              </mc:Choice>
              <mc:Fallback>
                <p:oleObj name="Equation" r:id="rId15" imgW="177480" imgH="2412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933596"/>
                        <a:ext cx="2667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6980676" y="2196662"/>
          <a:ext cx="8191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Equation" r:id="rId17" imgW="545760" imgH="241200" progId="Equation.DSMT4">
                  <p:embed/>
                </p:oleObj>
              </mc:Choice>
              <mc:Fallback>
                <p:oleObj name="Equation" r:id="rId17" imgW="545760" imgH="2412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676" y="2196662"/>
                        <a:ext cx="8191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610092" y="1892345"/>
          <a:ext cx="3343713" cy="940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Equation" r:id="rId19" imgW="2565360" imgH="787320" progId="Equation.DSMT4">
                  <p:embed/>
                </p:oleObj>
              </mc:Choice>
              <mc:Fallback>
                <p:oleObj name="Equation" r:id="rId19" imgW="2565360" imgH="78732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92" y="1892345"/>
                        <a:ext cx="3343713" cy="940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4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V-I Relationship for Capacitor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46159"/>
              </p:ext>
            </p:extLst>
          </p:nvPr>
        </p:nvGraphicFramePr>
        <p:xfrm>
          <a:off x="646641" y="1273704"/>
          <a:ext cx="4800600" cy="371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" name="Equation" r:id="rId4" imgW="3200400" imgH="2705040" progId="Equation.DSMT4">
                  <p:embed/>
                </p:oleObj>
              </mc:Choice>
              <mc:Fallback>
                <p:oleObj name="Equation" r:id="rId4" imgW="3200400" imgH="2705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641" y="1273704"/>
                        <a:ext cx="4800600" cy="371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47867"/>
              </p:ext>
            </p:extLst>
          </p:nvPr>
        </p:nvGraphicFramePr>
        <p:xfrm>
          <a:off x="646641" y="5463647"/>
          <a:ext cx="16764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" name="Equation" r:id="rId6" imgW="1117440" imgH="660240" progId="Equation.DSMT4">
                  <p:embed/>
                </p:oleObj>
              </mc:Choice>
              <mc:Fallback>
                <p:oleObj name="Equation" r:id="rId6" imgW="11174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641" y="5463647"/>
                        <a:ext cx="16764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163930"/>
              </p:ext>
            </p:extLst>
          </p:nvPr>
        </p:nvGraphicFramePr>
        <p:xfrm>
          <a:off x="6357938" y="1358899"/>
          <a:ext cx="2152650" cy="357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" name="Equation" r:id="rId8" imgW="1434960" imgH="2603160" progId="Equation.DSMT4">
                  <p:embed/>
                </p:oleObj>
              </mc:Choice>
              <mc:Fallback>
                <p:oleObj name="Equation" r:id="rId8" imgW="1434960" imgH="260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1358899"/>
                        <a:ext cx="2152650" cy="357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95272" y="4592565"/>
            <a:ext cx="2265435" cy="22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228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080603084,C:\Kath\Courses\ECE2004\Online\Lectures\Impedance_Ohm_Law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080603084,C:\Kath\Courses\ECE2004\Online\Lectures\Impedance_Ohm_Law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28AB481-0BDC-47C5-8F38-890BFFA24EBD}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9491</TotalTime>
  <Words>804</Words>
  <Application>Microsoft Office PowerPoint</Application>
  <PresentationFormat>On-screen Show (4:3)</PresentationFormat>
  <Paragraphs>304</Paragraphs>
  <Slides>52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ＭＳ Ｐゴシック</vt:lpstr>
      <vt:lpstr>Arial</vt:lpstr>
      <vt:lpstr>Cambria Math</vt:lpstr>
      <vt:lpstr>Garamond</vt:lpstr>
      <vt:lpstr>Times</vt:lpstr>
      <vt:lpstr>Times New Roman</vt:lpstr>
      <vt:lpstr>Wingdings</vt:lpstr>
      <vt:lpstr>Blank Presentation</vt:lpstr>
      <vt:lpstr>Default Design</vt:lpstr>
      <vt:lpstr>1_Blank Presentation</vt:lpstr>
      <vt:lpstr>2_Blank Presentation</vt:lpstr>
      <vt:lpstr>Equation</vt:lpstr>
      <vt:lpstr>MathType 6.0 Equation</vt:lpstr>
      <vt:lpstr>Bitmap Image</vt:lpstr>
      <vt:lpstr>PowerPoint Presentation</vt:lpstr>
      <vt:lpstr>PowerPoint Presentation</vt:lpstr>
      <vt:lpstr>Closely Related Concepts</vt:lpstr>
      <vt:lpstr>PowerPoint Presentation</vt:lpstr>
      <vt:lpstr>PowerPoint Presentation</vt:lpstr>
      <vt:lpstr>PowerPoint Presentation</vt:lpstr>
      <vt:lpstr>Phasor</vt:lpstr>
      <vt:lpstr>Imaginary i Revisited</vt:lpstr>
      <vt:lpstr>V-I Relationship for Capacitor</vt:lpstr>
      <vt:lpstr>V-I Relationship for Inductor</vt:lpstr>
      <vt:lpstr>PowerPoint Presentation</vt:lpstr>
      <vt:lpstr>Electrical Network</vt:lpstr>
      <vt:lpstr>How Many Nodes?</vt:lpstr>
      <vt:lpstr>How Many Loops</vt:lpstr>
      <vt:lpstr>Kirchhoff’s Current Law (KCL)</vt:lpstr>
      <vt:lpstr>Kirchhoff’s Voltage Law (KVL)</vt:lpstr>
      <vt:lpstr>Adding Loops and/or Nodes</vt:lpstr>
      <vt:lpstr>Example</vt:lpstr>
      <vt:lpstr>Ohm’s Law Revisited</vt:lpstr>
      <vt:lpstr>Equivalent Impedance (Prove!)</vt:lpstr>
      <vt:lpstr>Analog Low-Pass Filter</vt:lpstr>
      <vt:lpstr>More Filters</vt:lpstr>
      <vt:lpstr>AC is DC in Disguise</vt:lpstr>
      <vt:lpstr>Voltage Divider: Signal Transfer</vt:lpstr>
      <vt:lpstr>Wheatstone Bridge</vt:lpstr>
      <vt:lpstr>Nonlinear Components</vt:lpstr>
      <vt:lpstr>Op Amp Model</vt:lpstr>
      <vt:lpstr>Operational Amplifier</vt:lpstr>
      <vt:lpstr>Two Rules</vt:lpstr>
      <vt:lpstr>Example</vt:lpstr>
      <vt:lpstr>Common Modules</vt:lpstr>
      <vt:lpstr>Measuring Instruments</vt:lpstr>
      <vt:lpstr>AAAS Meeting</vt:lpstr>
      <vt:lpstr>AI Talk at AAAS (Feb. 2016)</vt:lpstr>
      <vt:lpstr>New Revolution</vt:lpstr>
      <vt:lpstr>Scientific Philosophy</vt:lpstr>
      <vt:lpstr>Biological Neuron</vt:lpstr>
      <vt:lpstr>Simpler Version</vt:lpstr>
      <vt:lpstr>Simplest Version</vt:lpstr>
      <vt:lpstr>Perceptron</vt:lpstr>
      <vt:lpstr>Artificial Neural Network</vt:lpstr>
      <vt:lpstr>PowerPoint Presentation</vt:lpstr>
      <vt:lpstr>Not All Configurations Useful</vt:lpstr>
      <vt:lpstr>Gradient Descent Search</vt:lpstr>
      <vt:lpstr>MATLAB ML Toolbox</vt:lpstr>
      <vt:lpstr>Gradient Direction</vt:lpstr>
      <vt:lpstr>Key Idea for Back Propagation</vt:lpstr>
      <vt:lpstr>IEEE Perspective</vt:lpstr>
      <vt:lpstr>Improving Signal-to-Noise Ratio</vt:lpstr>
      <vt:lpstr>Ge’s Poster</vt:lpstr>
      <vt:lpstr>Copyright Issue</vt:lpstr>
      <vt:lpstr>PowerPoint Presentation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2531</cp:revision>
  <cp:lastPrinted>2012-03-08T21:40:16Z</cp:lastPrinted>
  <dcterms:created xsi:type="dcterms:W3CDTF">2006-10-23T16:36:06Z</dcterms:created>
  <dcterms:modified xsi:type="dcterms:W3CDTF">2018-02-16T16:42:18Z</dcterms:modified>
</cp:coreProperties>
</file>