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34"/>
  </p:notesMasterIdLst>
  <p:sldIdLst>
    <p:sldId id="257" r:id="rId4"/>
    <p:sldId id="288" r:id="rId5"/>
    <p:sldId id="286" r:id="rId6"/>
    <p:sldId id="260" r:id="rId7"/>
    <p:sldId id="266" r:id="rId8"/>
    <p:sldId id="262" r:id="rId9"/>
    <p:sldId id="263" r:id="rId10"/>
    <p:sldId id="264" r:id="rId11"/>
    <p:sldId id="289" r:id="rId12"/>
    <p:sldId id="287" r:id="rId13"/>
    <p:sldId id="267" r:id="rId14"/>
    <p:sldId id="268" r:id="rId15"/>
    <p:sldId id="277" r:id="rId16"/>
    <p:sldId id="278" r:id="rId17"/>
    <p:sldId id="279" r:id="rId18"/>
    <p:sldId id="272" r:id="rId19"/>
    <p:sldId id="274" r:id="rId20"/>
    <p:sldId id="275" r:id="rId21"/>
    <p:sldId id="276" r:id="rId22"/>
    <p:sldId id="280" r:id="rId23"/>
    <p:sldId id="281" r:id="rId24"/>
    <p:sldId id="282" r:id="rId25"/>
    <p:sldId id="283" r:id="rId26"/>
    <p:sldId id="273" r:id="rId27"/>
    <p:sldId id="269" r:id="rId28"/>
    <p:sldId id="270" r:id="rId29"/>
    <p:sldId id="271" r:id="rId30"/>
    <p:sldId id="284" r:id="rId31"/>
    <p:sldId id="285" r:id="rId32"/>
    <p:sldId id="25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896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1D50-AE64-4E92-9DD1-8DCFD9FBC4D6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3D82C-2E39-4B28-A1F4-12F97F880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9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E5D3-627C-4511-B3F4-264A77E3CF6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9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A1CB-4D74-49D7-850C-BE55293794E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F8A6-030E-4873-93A8-D580ED24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A1CB-4D74-49D7-850C-BE55293794E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F8A6-030E-4873-93A8-D580ED24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8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A1CB-4D74-49D7-850C-BE55293794E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F8A6-030E-4873-93A8-D580ED24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3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7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95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9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2551609-7012-4524-8F91-CAEC89A8DA26}" type="slidenum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6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38EB37-9F67-488F-AFCB-318363D4DA79}" type="slidenum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8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25EC937-4EEB-42FF-9745-F8ECC712C67B}" type="slidenum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0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6E09F27-08E5-47E1-9081-CDEF6FA99715}" type="slidenum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31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C251E47-B223-48F4-A299-CE4A766087D6}" type="slidenum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1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A1CB-4D74-49D7-850C-BE55293794E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F8A6-030E-4873-93A8-D580ED24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13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BB27830-E813-4D5B-BECC-EB4E76333BEB}" type="slidenum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52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950E5CE-EF1E-495C-8D34-E9307ADFFB20}" type="slidenum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09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DA7D03F-0D9F-4D6E-A9DA-DA22B08C88FB}" type="slidenum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55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D488692-0FB6-433E-9CFB-08D03A34DD8A}" type="slidenum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3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89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 marL="457200" indent="-457200">
              <a:buClrTx/>
              <a:buFont typeface="Arial" panose="020B0604020202020204" pitchFamily="34" charset="0"/>
              <a:buChar char="•"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98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2551609-7012-4524-8F91-CAEC89A8DA26}" type="slidenum">
              <a:rPr lang="en-US" sz="2400">
                <a:solidFill>
                  <a:srgbClr val="000000"/>
                </a:solidFill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74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38EB37-9F67-488F-AFCB-318363D4DA79}" type="slidenum">
              <a:rPr lang="en-US" sz="2400">
                <a:solidFill>
                  <a:srgbClr val="000000"/>
                </a:solidFill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10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25EC937-4EEB-42FF-9745-F8ECC712C67B}" type="slidenum">
              <a:rPr lang="en-US" sz="2400">
                <a:solidFill>
                  <a:srgbClr val="000000"/>
                </a:solidFill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07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6E09F27-08E5-47E1-9081-CDEF6FA99715}" type="slidenum">
              <a:rPr lang="en-US" sz="2400">
                <a:solidFill>
                  <a:srgbClr val="000000"/>
                </a:solidFill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7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A1CB-4D74-49D7-850C-BE55293794E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F8A6-030E-4873-93A8-D580ED24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7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29600" y="6561666"/>
            <a:ext cx="914400" cy="29633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05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C251E47-B223-48F4-A299-CE4A766087D6}" type="slidenum">
              <a:rPr lang="en-US" smtClean="0"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4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BB27830-E813-4D5B-BECC-EB4E76333BEB}" type="slidenum">
              <a:rPr lang="en-US" sz="2400">
                <a:solidFill>
                  <a:srgbClr val="000000"/>
                </a:solidFill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88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950E5CE-EF1E-495C-8D34-E9307ADFFB20}" type="slidenum">
              <a:rPr lang="en-US" sz="2400">
                <a:solidFill>
                  <a:srgbClr val="000000"/>
                </a:solidFill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84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DA7D03F-0D9F-4D6E-A9DA-DA22B08C88FB}" type="slidenum">
              <a:rPr lang="en-US" sz="2400">
                <a:solidFill>
                  <a:srgbClr val="000000"/>
                </a:solidFill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92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D488692-0FB6-433E-9CFB-08D03A34DD8A}" type="slidenum">
              <a:rPr lang="en-US" sz="2400">
                <a:solidFill>
                  <a:srgbClr val="000000"/>
                </a:solidFill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8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A1CB-4D74-49D7-850C-BE55293794E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F8A6-030E-4873-93A8-D580ED24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A1CB-4D74-49D7-850C-BE55293794E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F8A6-030E-4873-93A8-D580ED24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5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A1CB-4D74-49D7-850C-BE55293794E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F8A6-030E-4873-93A8-D580ED24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9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A1CB-4D74-49D7-850C-BE55293794E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F8A6-030E-4873-93A8-D580ED24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4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A1CB-4D74-49D7-850C-BE55293794E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F8A6-030E-4873-93A8-D580ED24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A1CB-4D74-49D7-850C-BE55293794E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F8A6-030E-4873-93A8-D580ED24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A1CB-4D74-49D7-850C-BE55293794E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EF8A6-030E-4873-93A8-D580ED24D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9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2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1hX_MUh8wf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9" y="55626"/>
            <a:ext cx="1682262" cy="1600200"/>
          </a:xfrm>
          <a:prstGeom prst="rect">
            <a:avLst/>
          </a:prstGeom>
        </p:spPr>
      </p:pic>
      <p:pic>
        <p:nvPicPr>
          <p:cNvPr id="8194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" y="62177"/>
            <a:ext cx="6707205" cy="12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1722874"/>
            <a:ext cx="9144000" cy="33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chemeClr val="tx1"/>
                </a:solidFill>
              </a:rPr>
              <a:t>Matlab</a:t>
            </a:r>
            <a:r>
              <a:rPr lang="en-US" sz="4400" b="1" dirty="0" smtClean="0">
                <a:solidFill>
                  <a:schemeClr val="tx1"/>
                </a:solidFill>
              </a:rPr>
              <a:t> Tutorial #2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Kathleen Chen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chens18@rpi.edu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February </a:t>
            </a:r>
            <a:r>
              <a:rPr lang="en-US" sz="2400" dirty="0" smtClean="0">
                <a:solidFill>
                  <a:schemeClr val="tx1"/>
                </a:solidFill>
              </a:rPr>
              <a:t>13, 2018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Result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4670" y="2718598"/>
            <a:ext cx="2700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&gt;&gt; </a:t>
            </a:r>
            <a:endParaRPr lang="en-US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=[5 4 3 2 1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h</a:t>
            </a: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=[1 2 3 4 5];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y=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conv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x,h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);</a:t>
            </a:r>
            <a:endParaRPr lang="en-US" b="1" dirty="0">
              <a:solidFill>
                <a:srgbClr val="0000FF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plot(y);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ylim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([0 100]);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&gt;&gt;</a:t>
            </a:r>
            <a:endParaRPr lang="en-US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310" y="1473926"/>
            <a:ext cx="5338580" cy="42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Convolution</a:t>
            </a:r>
            <a:endParaRPr lang="en-US" dirty="0"/>
          </a:p>
        </p:txBody>
      </p:sp>
      <p:pic>
        <p:nvPicPr>
          <p:cNvPr id="4" name="Picture 6" descr="https://clipartion.com/wp-content/uploads/2015/11/clip-artcarrie-teaching-first-hands-and-feet-doodles-wi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44" y="1858952"/>
            <a:ext cx="1417325" cy="169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clipartion.com/wp-content/uploads/2015/11/clip-artcarrie-teaching-first-hands-and-feet-doodles-wi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76" y="1858952"/>
            <a:ext cx="1417325" cy="169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clipartion.com/wp-content/uploads/2015/11/clip-artcarrie-teaching-first-hands-and-feet-doodles-wi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30" y="1858952"/>
            <a:ext cx="1417325" cy="169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hand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90" y="3610080"/>
            <a:ext cx="1309683" cy="15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hand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22" y="3610080"/>
            <a:ext cx="1309683" cy="15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hand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76" y="3610080"/>
            <a:ext cx="1309683" cy="15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 flipV="1">
            <a:off x="4933950" y="1125406"/>
            <a:ext cx="0" cy="473101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4324350" y="1125406"/>
            <a:ext cx="0" cy="473101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56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with Zero Padding</a:t>
            </a:r>
            <a:endParaRPr lang="en-US" dirty="0"/>
          </a:p>
        </p:txBody>
      </p:sp>
      <p:pic>
        <p:nvPicPr>
          <p:cNvPr id="4" name="Picture 6" descr="https://clipartion.com/wp-content/uploads/2015/11/clip-artcarrie-teaching-first-hands-and-feet-doodles-wi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97" y="1858952"/>
            <a:ext cx="1417325" cy="169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clipartion.com/wp-content/uploads/2015/11/clip-artcarrie-teaching-first-hands-and-feet-doodles-wi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78" y="1858952"/>
            <a:ext cx="1417325" cy="169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clipartion.com/wp-content/uploads/2015/11/clip-artcarrie-teaching-first-hands-and-feet-doodles-wi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658" y="1858952"/>
            <a:ext cx="1417325" cy="169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hand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5" y="3610080"/>
            <a:ext cx="1309683" cy="15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hand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46" y="3610080"/>
            <a:ext cx="1309683" cy="15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hand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26" y="3610080"/>
            <a:ext cx="1309683" cy="15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 flipV="1">
            <a:off x="5895975" y="1125406"/>
            <a:ext cx="0" cy="473101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4198844" y="1125406"/>
            <a:ext cx="0" cy="473101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896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049" y="1471785"/>
            <a:ext cx="4158641" cy="1736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206" y="859794"/>
            <a:ext cx="3947525" cy="2960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19" y="4715397"/>
            <a:ext cx="5114925" cy="1009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928" y="3820438"/>
            <a:ext cx="4050083" cy="30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055" y="3296107"/>
            <a:ext cx="4509370" cy="3382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015" y="1067257"/>
            <a:ext cx="6267450" cy="2228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850" y="171450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Circular convolution w/o zero padding ≠ Linear convolution!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831" y="2920326"/>
            <a:ext cx="5250232" cy="3937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10" y="119976"/>
            <a:ext cx="60102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212" y="1519831"/>
            <a:ext cx="80295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Discrete Convolution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Zero-padding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Circular Equivalent to Linear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 Analysis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Zero-padding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Refined Spectral Bins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2D Filtering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Noise Removal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Edge Enhancement</a:t>
            </a:r>
          </a:p>
        </p:txBody>
      </p:sp>
    </p:spTree>
    <p:extLst>
      <p:ext uri="{BB962C8B-B14F-4D97-AF65-F5344CB8AC3E}">
        <p14:creationId xmlns:p14="http://schemas.microsoft.com/office/powerpoint/2010/main" val="16342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159" y="2093155"/>
            <a:ext cx="3943865" cy="3083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Waveform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59" y="2062497"/>
            <a:ext cx="3944308" cy="18683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7359" y="409923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404040"/>
                </a:solidFill>
                <a:latin typeface="+mn-lt"/>
              </a:rPr>
              <a:t>Fs = 1e3;</a:t>
            </a:r>
          </a:p>
          <a:p>
            <a:r>
              <a:rPr lang="en-US" sz="1600" b="1" dirty="0">
                <a:solidFill>
                  <a:srgbClr val="404040"/>
                </a:solidFill>
                <a:latin typeface="+mn-lt"/>
              </a:rPr>
              <a:t>t = 0:0.001:1‐0.001;</a:t>
            </a:r>
          </a:p>
          <a:p>
            <a:r>
              <a:rPr lang="en-US" sz="1600" b="1" dirty="0">
                <a:solidFill>
                  <a:srgbClr val="404040"/>
                </a:solidFill>
                <a:latin typeface="+mn-lt"/>
              </a:rPr>
              <a:t>x = cos(2*pi*100*t)+sin(2*pi*202.5*t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</a:rPr>
              <a:t>);</a:t>
            </a:r>
          </a:p>
          <a:p>
            <a:r>
              <a:rPr lang="en-US" sz="1600" b="1" dirty="0" smtClean="0">
                <a:solidFill>
                  <a:srgbClr val="404040"/>
                </a:solidFill>
                <a:latin typeface="+mn-lt"/>
              </a:rPr>
              <a:t>Plot(x(1:100));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7359" y="5660488"/>
            <a:ext cx="8353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https://www.mathworks.com/help/signal/ug/amplitude-estimation-and-zero-padding.html</a:t>
            </a:r>
          </a:p>
        </p:txBody>
      </p:sp>
    </p:spTree>
    <p:extLst>
      <p:ext uri="{BB962C8B-B14F-4D97-AF65-F5344CB8AC3E}">
        <p14:creationId xmlns:p14="http://schemas.microsoft.com/office/powerpoint/2010/main" val="11567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186" y="2110177"/>
            <a:ext cx="4081339" cy="3079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Zero Padding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1935543"/>
            <a:ext cx="4562475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600" b="1" dirty="0" err="1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fft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(x);</a:t>
            </a:r>
            <a:endParaRPr lang="en-US" sz="16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600" b="1" dirty="0" err="1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(1:length(x)/2+1);</a:t>
            </a:r>
            <a:endParaRPr lang="en-US" sz="16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600" b="1" dirty="0" err="1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/length(x);</a:t>
            </a:r>
            <a:endParaRPr lang="en-US" sz="16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(2:500) = 2*</a:t>
            </a:r>
            <a:r>
              <a:rPr lang="en-US" sz="1600" b="1" dirty="0" err="1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(2:500);</a:t>
            </a:r>
            <a:endParaRPr lang="en-US" sz="16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freq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= 0:Fs/length(x):Fs/2;</a:t>
            </a:r>
            <a:endParaRPr lang="en-US" sz="16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16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plot(</a:t>
            </a:r>
            <a:r>
              <a:rPr lang="en-US" sz="1600" b="1" dirty="0" err="1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freq,abs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))</a:t>
            </a:r>
            <a:endParaRPr lang="en-US" sz="16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hold </a:t>
            </a:r>
            <a:r>
              <a:rPr lang="en-US" sz="1600" b="1" dirty="0" smtClean="0">
                <a:solidFill>
                  <a:srgbClr val="A020F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  <a:endParaRPr lang="en-US" sz="16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plot(</a:t>
            </a:r>
            <a:r>
              <a:rPr lang="en-US" sz="1600" b="1" dirty="0" err="1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freq,ones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(length(x)/2+1,1),</a:t>
            </a:r>
            <a:r>
              <a:rPr lang="en-US" sz="1600" b="1" dirty="0" smtClean="0">
                <a:solidFill>
                  <a:srgbClr val="A020F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'LineWidth'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,2)</a:t>
            </a:r>
            <a:endParaRPr lang="en-US" sz="16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xlabel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A020F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'Hz'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en-US" sz="16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ylabel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A020F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'Amplitude'</a:t>
            </a: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en-US" sz="16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smtClean="0">
                <a:solidFill>
                  <a:srgbClr val="40404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hold </a:t>
            </a:r>
            <a:r>
              <a:rPr lang="en-US" sz="1600" b="1" dirty="0" smtClean="0">
                <a:solidFill>
                  <a:srgbClr val="A020F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off</a:t>
            </a:r>
            <a:endParaRPr lang="en-US" sz="16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867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202.5 frequency is not well-resolved 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Not within the default spectral bins (1 Hz)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Zero Padding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3159" y="2157802"/>
            <a:ext cx="3988416" cy="3018646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8125" y="2189798"/>
            <a:ext cx="492980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(x,2000);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(1:length(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)/2+1);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/length(x);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(2:500) = 2*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(2:500);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freq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=0:Fs/(2*length(x)):Fs/2;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+mn-l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plot(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freq,abs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xdft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hold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plot(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freq,ones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(2*length(x)/2+1,1),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'LineWidth'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,2)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xlabel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'Hz'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ylabel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'Amplitude'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hold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off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" y="5867400"/>
            <a:ext cx="889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Both frequencies are well-resolved </a:t>
            </a:r>
            <a:r>
              <a:rPr lang="en-US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Within the default spectral bins (</a:t>
            </a:r>
            <a:r>
              <a:rPr lang="en-US" sz="2400" b="1" dirty="0" smtClean="0">
                <a:solidFill>
                  <a:srgbClr val="00B050"/>
                </a:solidFill>
              </a:rPr>
              <a:t>spacing </a:t>
            </a:r>
            <a:r>
              <a:rPr lang="en-US" sz="2400" b="1" dirty="0">
                <a:solidFill>
                  <a:srgbClr val="00B050"/>
                </a:solidFill>
              </a:rPr>
              <a:t>between DFT bins is </a:t>
            </a:r>
            <a:r>
              <a:rPr lang="en-US" sz="2400" b="1" dirty="0" smtClean="0">
                <a:solidFill>
                  <a:srgbClr val="00B050"/>
                </a:solidFill>
              </a:rPr>
              <a:t>Fs/2000 = 0.5Hz)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"/>
          <a:stretch/>
        </p:blipFill>
        <p:spPr bwMode="auto">
          <a:xfrm>
            <a:off x="21809" y="5548901"/>
            <a:ext cx="5394960" cy="11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BB05 </a:t>
            </a:r>
            <a:r>
              <a:rPr lang="en-US" b="1" dirty="0" smtClean="0"/>
              <a:t>Fourier </a:t>
            </a:r>
            <a:r>
              <a:rPr lang="en-US" b="1" dirty="0" smtClean="0"/>
              <a:t>Series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Determination of Fourier components from the code given in the video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these Fourier components to create a curve close to the square wave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3269" r="4571" b="6143"/>
          <a:stretch/>
        </p:blipFill>
        <p:spPr bwMode="auto">
          <a:xfrm>
            <a:off x="5172499" y="3698540"/>
            <a:ext cx="3931866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6" y="3995640"/>
            <a:ext cx="4581526" cy="77533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579427" y="4770976"/>
            <a:ext cx="491319" cy="723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7879" y="474960"/>
            <a:ext cx="5335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Continuous Function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48" y="1504363"/>
            <a:ext cx="7877175" cy="1647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77" y="3152188"/>
            <a:ext cx="4866715" cy="365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590" y="3841900"/>
            <a:ext cx="5812077" cy="28083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610" y="315136"/>
            <a:ext cx="4706036" cy="35295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403" y="6505045"/>
            <a:ext cx="893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202.5, 445.8 frequencies are </a:t>
            </a:r>
            <a:r>
              <a:rPr lang="en-US" b="1" dirty="0">
                <a:solidFill>
                  <a:srgbClr val="FF0000"/>
                </a:solidFill>
              </a:rPr>
              <a:t>not </a:t>
            </a:r>
            <a:r>
              <a:rPr lang="en-US" b="1" dirty="0" smtClean="0">
                <a:solidFill>
                  <a:srgbClr val="FF0000"/>
                </a:solidFill>
              </a:rPr>
              <a:t>well-resolved; Frequencies are not discrete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16" y="3495609"/>
            <a:ext cx="7038975" cy="2968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186" y="20384"/>
            <a:ext cx="4989233" cy="3741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550" y="6383614"/>
            <a:ext cx="893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445.8 frequencies is not well-resolved; Frequencies are not discrete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35" y="3650554"/>
            <a:ext cx="7134225" cy="3112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544" y="0"/>
            <a:ext cx="4943605" cy="3707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6579" y="6429970"/>
            <a:ext cx="4806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All frequencies are well-resolved!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212" y="1519831"/>
            <a:ext cx="80295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Discrete Convolution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Zero-padding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Circular Equivalent to Linear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Spectral Analysis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Zero-padding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Refined Spectral Bins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Filtering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Noise Removal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Edge Enhancement</a:t>
            </a:r>
          </a:p>
        </p:txBody>
      </p:sp>
    </p:spTree>
    <p:extLst>
      <p:ext uri="{BB962C8B-B14F-4D97-AF65-F5344CB8AC3E}">
        <p14:creationId xmlns:p14="http://schemas.microsoft.com/office/powerpoint/2010/main" val="17487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Fourier Transform</a:t>
            </a:r>
            <a:endParaRPr lang="en-US" dirty="0"/>
          </a:p>
        </p:txBody>
      </p:sp>
      <p:pic>
        <p:nvPicPr>
          <p:cNvPr id="29698" name="Picture 2" descr="http://cnyack.homestead.com/files/artran/ft2din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41" y="886425"/>
            <a:ext cx="5665369" cy="164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070427" y="2518858"/>
            <a:ext cx="5344805" cy="2014491"/>
            <a:chOff x="1185862" y="2660033"/>
            <a:chExt cx="7113935" cy="26812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5862" y="2660033"/>
              <a:ext cx="7113935" cy="2681287"/>
            </a:xfrm>
            <a:prstGeom prst="rect">
              <a:avLst/>
            </a:prstGeom>
          </p:spPr>
        </p:pic>
        <p:sp>
          <p:nvSpPr>
            <p:cNvPr id="6" name="Left-Right Arrow 5"/>
            <p:cNvSpPr/>
            <p:nvPr/>
          </p:nvSpPr>
          <p:spPr bwMode="auto">
            <a:xfrm>
              <a:off x="3895725" y="3888758"/>
              <a:ext cx="1076325" cy="504825"/>
            </a:xfrm>
            <a:prstGeom prst="left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 err="1" smtClean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45" y="4665577"/>
            <a:ext cx="8444403" cy="2198928"/>
          </a:xfrm>
          <a:prstGeom prst="rect">
            <a:avLst/>
          </a:prstGeom>
        </p:spPr>
      </p:pic>
      <p:pic>
        <p:nvPicPr>
          <p:cNvPr id="8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54" y="50503"/>
            <a:ext cx="2155797" cy="21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Suppression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674" y="3628327"/>
            <a:ext cx="4882204" cy="2428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852" y="1247078"/>
            <a:ext cx="2428875" cy="2475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687" y="1247078"/>
            <a:ext cx="2523191" cy="2475584"/>
          </a:xfrm>
          <a:prstGeom prst="rect">
            <a:avLst/>
          </a:prstGeom>
        </p:spPr>
      </p:pic>
      <p:cxnSp>
        <p:nvCxnSpPr>
          <p:cNvPr id="10" name="Curved Connector 9"/>
          <p:cNvCxnSpPr>
            <a:stCxn id="6" idx="1"/>
            <a:endCxn id="4" idx="1"/>
          </p:cNvCxnSpPr>
          <p:nvPr/>
        </p:nvCxnSpPr>
        <p:spPr bwMode="auto">
          <a:xfrm rot="10800000" flipV="1">
            <a:off x="2136674" y="2484869"/>
            <a:ext cx="178" cy="2357895"/>
          </a:xfrm>
          <a:prstGeom prst="curvedConnector3">
            <a:avLst>
              <a:gd name="adj1" fmla="val 128526966"/>
            </a:avLst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894335" y="3209227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rgbClr val="FF0000"/>
                </a:solidFill>
              </a:rPr>
              <a:t>FT</a:t>
            </a:r>
            <a:endParaRPr lang="en-US" kern="0" dirty="0">
              <a:solidFill>
                <a:srgbClr val="FF0000"/>
              </a:solidFill>
            </a:endParaRPr>
          </a:p>
        </p:txBody>
      </p:sp>
      <p:cxnSp>
        <p:nvCxnSpPr>
          <p:cNvPr id="11" name="Curved Connector 10"/>
          <p:cNvCxnSpPr>
            <a:stCxn id="4" idx="3"/>
            <a:endCxn id="7" idx="3"/>
          </p:cNvCxnSpPr>
          <p:nvPr/>
        </p:nvCxnSpPr>
        <p:spPr bwMode="auto">
          <a:xfrm flipV="1">
            <a:off x="7018878" y="2484870"/>
            <a:ext cx="12700" cy="2357895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7344061" y="3209227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rgbClr val="0000FF"/>
                </a:solidFill>
              </a:rPr>
              <a:t>IFT</a:t>
            </a:r>
            <a:endParaRPr lang="en-US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Low-/High-pass Filtering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18" y="1149145"/>
            <a:ext cx="8347364" cy="52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Image Filters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311589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Filtered Images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990600"/>
            <a:ext cx="8584537" cy="56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BB06 Fourier Transform Part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answers were accepted: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www.youtube.com/watch?v=1hX_MUh8wfk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MATLAB –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68" y="3540234"/>
            <a:ext cx="3515639" cy="2636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107" y="3537103"/>
            <a:ext cx="3519814" cy="2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4000" kern="0" dirty="0" smtClean="0">
                <a:solidFill>
                  <a:srgbClr val="000000"/>
                </a:solidFill>
              </a:rPr>
              <a:t>ArtX Homework: Overview Poster</a:t>
            </a:r>
            <a:endParaRPr lang="en-US" sz="4000" b="0" kern="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69020" y="5404626"/>
            <a:ext cx="2434290" cy="719255"/>
          </a:xfrm>
          <a:prstGeom prst="rect">
            <a:avLst/>
          </a:prstGeom>
          <a:solidFill>
            <a:srgbClr val="3399FF"/>
          </a:solidFill>
          <a:ln w="63500">
            <a:solidFill>
              <a:srgbClr val="00B0F0"/>
            </a:solidFill>
            <a:headEnd type="triangle"/>
            <a:tailEnd type="triangle"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000" kern="0" dirty="0" smtClean="0">
                <a:solidFill>
                  <a:srgbClr val="FFFF00"/>
                </a:solidFill>
              </a:rPr>
              <a:t>Shift-invariant Linear System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69020" y="4579945"/>
            <a:ext cx="2434290" cy="457198"/>
          </a:xfrm>
          <a:prstGeom prst="rect">
            <a:avLst/>
          </a:prstGeom>
          <a:solidFill>
            <a:srgbClr val="3399FF"/>
          </a:solidFill>
          <a:ln w="63500">
            <a:solidFill>
              <a:srgbClr val="00B0F0"/>
            </a:solidFill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000" kern="0" dirty="0" smtClean="0">
                <a:solidFill>
                  <a:srgbClr val="FFFF00"/>
                </a:solidFill>
              </a:rPr>
              <a:t>Convolution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>
            <a:stCxn id="15" idx="0"/>
            <a:endCxn id="18" idx="1"/>
          </p:cNvCxnSpPr>
          <p:nvPr/>
        </p:nvCxnSpPr>
        <p:spPr bwMode="auto">
          <a:xfrm flipV="1">
            <a:off x="1778583" y="2367168"/>
            <a:ext cx="1690437" cy="83869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itle 1"/>
          <p:cNvSpPr txBox="1">
            <a:spLocks/>
          </p:cNvSpPr>
          <p:nvPr/>
        </p:nvSpPr>
        <p:spPr>
          <a:xfrm>
            <a:off x="561438" y="3205866"/>
            <a:ext cx="2434290" cy="457198"/>
          </a:xfrm>
          <a:prstGeom prst="rect">
            <a:avLst/>
          </a:prstGeom>
          <a:solidFill>
            <a:srgbClr val="3399FF"/>
          </a:solidFill>
          <a:ln w="63500">
            <a:solidFill>
              <a:srgbClr val="00B0F0"/>
            </a:solidFill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000" kern="0" dirty="0" smtClean="0">
                <a:solidFill>
                  <a:srgbClr val="FFFF00"/>
                </a:solidFill>
              </a:rPr>
              <a:t>Fourier Series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255997" y="3205866"/>
            <a:ext cx="2434290" cy="457198"/>
          </a:xfrm>
          <a:prstGeom prst="rect">
            <a:avLst/>
          </a:prstGeom>
          <a:solidFill>
            <a:srgbClr val="3399FF"/>
          </a:solidFill>
          <a:ln w="63500">
            <a:solidFill>
              <a:srgbClr val="00B0F0"/>
            </a:solidFill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000" kern="0" dirty="0" smtClean="0">
                <a:solidFill>
                  <a:srgbClr val="FFFF00"/>
                </a:solidFill>
              </a:rPr>
              <a:t>Fourier Transform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469020" y="2138569"/>
            <a:ext cx="2434290" cy="457198"/>
          </a:xfrm>
          <a:prstGeom prst="rect">
            <a:avLst/>
          </a:prstGeom>
          <a:solidFill>
            <a:srgbClr val="3399FF"/>
          </a:solidFill>
          <a:ln w="63500">
            <a:solidFill>
              <a:srgbClr val="00B0F0"/>
            </a:solidFill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000" kern="0" dirty="0" smtClean="0">
                <a:solidFill>
                  <a:srgbClr val="FFFF00"/>
                </a:solidFill>
              </a:rPr>
              <a:t>Signal Processing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>
            <a:stCxn id="16" idx="0"/>
            <a:endCxn id="18" idx="3"/>
          </p:cNvCxnSpPr>
          <p:nvPr/>
        </p:nvCxnSpPr>
        <p:spPr bwMode="auto">
          <a:xfrm flipH="1" flipV="1">
            <a:off x="5903310" y="2367168"/>
            <a:ext cx="1569832" cy="83869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stCxn id="7" idx="0"/>
            <a:endCxn id="18" idx="2"/>
          </p:cNvCxnSpPr>
          <p:nvPr/>
        </p:nvCxnSpPr>
        <p:spPr bwMode="auto">
          <a:xfrm flipV="1">
            <a:off x="4686165" y="2595767"/>
            <a:ext cx="0" cy="198417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stCxn id="6" idx="0"/>
            <a:endCxn id="7" idx="2"/>
          </p:cNvCxnSpPr>
          <p:nvPr/>
        </p:nvCxnSpPr>
        <p:spPr bwMode="auto">
          <a:xfrm flipV="1">
            <a:off x="4686165" y="5037143"/>
            <a:ext cx="0" cy="36748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itle 1"/>
          <p:cNvSpPr txBox="1">
            <a:spLocks/>
          </p:cNvSpPr>
          <p:nvPr/>
        </p:nvSpPr>
        <p:spPr>
          <a:xfrm>
            <a:off x="3469020" y="1208182"/>
            <a:ext cx="2434290" cy="457198"/>
          </a:xfrm>
          <a:prstGeom prst="rect">
            <a:avLst/>
          </a:prstGeom>
          <a:solidFill>
            <a:srgbClr val="3399FF"/>
          </a:solidFill>
          <a:ln w="63500">
            <a:solidFill>
              <a:srgbClr val="00B0F0"/>
            </a:solidFill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000" kern="0" dirty="0" smtClean="0">
                <a:solidFill>
                  <a:srgbClr val="FFFF00"/>
                </a:solidFill>
              </a:rPr>
              <a:t>DFT &amp; FFT</a:t>
            </a:r>
            <a:endParaRPr lang="en-US" sz="2000" kern="0" dirty="0">
              <a:solidFill>
                <a:srgbClr val="FFFF00"/>
              </a:solidFill>
            </a:endParaRPr>
          </a:p>
        </p:txBody>
      </p:sp>
      <p:cxnSp>
        <p:nvCxnSpPr>
          <p:cNvPr id="29" name="Straight Arrow Connector 28"/>
          <p:cNvCxnSpPr>
            <a:stCxn id="15" idx="0"/>
            <a:endCxn id="28" idx="1"/>
          </p:cNvCxnSpPr>
          <p:nvPr/>
        </p:nvCxnSpPr>
        <p:spPr bwMode="auto">
          <a:xfrm flipV="1">
            <a:off x="1778583" y="1436781"/>
            <a:ext cx="1690437" cy="176908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>
            <a:stCxn id="16" idx="0"/>
            <a:endCxn id="28" idx="3"/>
          </p:cNvCxnSpPr>
          <p:nvPr/>
        </p:nvCxnSpPr>
        <p:spPr bwMode="auto">
          <a:xfrm flipH="1" flipV="1">
            <a:off x="5903310" y="1436781"/>
            <a:ext cx="1569832" cy="176908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stCxn id="18" idx="0"/>
            <a:endCxn id="28" idx="2"/>
          </p:cNvCxnSpPr>
          <p:nvPr/>
        </p:nvCxnSpPr>
        <p:spPr bwMode="auto">
          <a:xfrm flipV="1">
            <a:off x="4686165" y="1665380"/>
            <a:ext cx="0" cy="47318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7" idx="1"/>
            <a:endCxn id="28" idx="1"/>
          </p:cNvCxnSpPr>
          <p:nvPr/>
        </p:nvCxnSpPr>
        <p:spPr bwMode="auto">
          <a:xfrm rot="10800000">
            <a:off x="3469020" y="1436782"/>
            <a:ext cx="12700" cy="3371763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58" name="Straight Arrow Connector 57"/>
          <p:cNvCxnSpPr>
            <a:stCxn id="16" idx="1"/>
            <a:endCxn id="7" idx="0"/>
          </p:cNvCxnSpPr>
          <p:nvPr/>
        </p:nvCxnSpPr>
        <p:spPr bwMode="auto">
          <a:xfrm flipH="1">
            <a:off x="4686165" y="3434465"/>
            <a:ext cx="1569832" cy="114548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15" idx="3"/>
            <a:endCxn id="7" idx="0"/>
          </p:cNvCxnSpPr>
          <p:nvPr/>
        </p:nvCxnSpPr>
        <p:spPr bwMode="auto">
          <a:xfrm>
            <a:off x="2995728" y="3434465"/>
            <a:ext cx="1690437" cy="114548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69" name="Straight Arrow Connector 48"/>
          <p:cNvCxnSpPr>
            <a:stCxn id="15" idx="2"/>
            <a:endCxn id="16" idx="2"/>
          </p:cNvCxnSpPr>
          <p:nvPr/>
        </p:nvCxnSpPr>
        <p:spPr bwMode="auto">
          <a:xfrm rot="16200000" flipH="1">
            <a:off x="4625862" y="815784"/>
            <a:ext cx="12700" cy="5694559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Title 1"/>
          <p:cNvSpPr txBox="1">
            <a:spLocks/>
          </p:cNvSpPr>
          <p:nvPr/>
        </p:nvSpPr>
        <p:spPr>
          <a:xfrm>
            <a:off x="409849" y="3826424"/>
            <a:ext cx="2434290" cy="457198"/>
          </a:xfrm>
          <a:prstGeom prst="rect">
            <a:avLst/>
          </a:prstGeom>
          <a:noFill/>
          <a:ln w="63500">
            <a:noFill/>
            <a:headEnd type="triangle"/>
            <a:tailEnd type="triangle"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000" kern="0" dirty="0" smtClean="0">
                <a:solidFill>
                  <a:srgbClr val="000000"/>
                </a:solidFill>
              </a:rPr>
              <a:t>Periodic</a:t>
            </a: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6126708" y="3826424"/>
            <a:ext cx="2434290" cy="457198"/>
          </a:xfrm>
          <a:prstGeom prst="rect">
            <a:avLst/>
          </a:prstGeom>
          <a:noFill/>
          <a:ln w="63500">
            <a:noFill/>
            <a:headEnd type="triangle"/>
            <a:tailEnd type="triangle"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000" kern="0" dirty="0" smtClean="0">
                <a:solidFill>
                  <a:srgbClr val="000000"/>
                </a:solidFill>
              </a:rPr>
              <a:t>Non-periodic</a:t>
            </a: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3481720" y="6157297"/>
            <a:ext cx="2434290" cy="457198"/>
          </a:xfrm>
          <a:prstGeom prst="rect">
            <a:avLst/>
          </a:prstGeom>
          <a:noFill/>
          <a:ln w="63500">
            <a:noFill/>
            <a:headEnd type="triangle"/>
            <a:tailEnd type="triangle"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000" kern="0" dirty="0" smtClean="0">
                <a:solidFill>
                  <a:srgbClr val="000000"/>
                </a:solidFill>
              </a:rPr>
              <a:t>Function/System</a:t>
            </a: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920339" y="990600"/>
            <a:ext cx="3547136" cy="1876425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912947" y="4352047"/>
            <a:ext cx="3547136" cy="2216057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23849" y="2998215"/>
            <a:ext cx="8582025" cy="1214247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644302" y="6138215"/>
            <a:ext cx="2434290" cy="457198"/>
          </a:xfrm>
          <a:prstGeom prst="rect">
            <a:avLst/>
          </a:prstGeom>
          <a:noFill/>
          <a:ln w="63500">
            <a:noFill/>
            <a:headEnd type="triangle"/>
            <a:tailEnd type="triangle"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000" b="0" kern="0" dirty="0" smtClean="0">
                <a:solidFill>
                  <a:srgbClr val="FF0000"/>
                </a:solidFill>
              </a:rPr>
              <a:t>Due Fri</a:t>
            </a:r>
            <a:endParaRPr lang="en-US" sz="2000" b="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212" y="1519831"/>
            <a:ext cx="80295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Discrete Convolution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Zero-padding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Circular Equivalent to Linear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Spectral Analysis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Zero-padding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Refined Spectral Bins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2D Filtering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Noise Removal</a:t>
            </a:r>
          </a:p>
          <a:p>
            <a:pPr marL="1028700" lvl="1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Edge Enhancement</a:t>
            </a:r>
          </a:p>
        </p:txBody>
      </p:sp>
    </p:spTree>
    <p:extLst>
      <p:ext uri="{BB962C8B-B14F-4D97-AF65-F5344CB8AC3E}">
        <p14:creationId xmlns:p14="http://schemas.microsoft.com/office/powerpoint/2010/main" val="14233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675"/>
            <a:ext cx="8839200" cy="8382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 of Discrete FT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4" name="Picture 2" descr="http://dagsaw.sdsu.edu/images/fig3-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964" y="753897"/>
            <a:ext cx="3817893" cy="60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1878127"/>
            <a:ext cx="3648505" cy="36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Hands-on Example</a:t>
            </a:r>
            <a:endParaRPr lang="en-US" sz="4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34572" y="3938954"/>
            <a:ext cx="832807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246099" y="990600"/>
            <a:ext cx="0" cy="5867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7654" name="Picture 6" descr="https://clipartion.com/wp-content/uploads/2015/11/clip-artcarrie-teaching-first-hands-and-feet-doodles-wi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18" y="1159942"/>
            <a:ext cx="2109160" cy="25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clipartion.com/wp-content/uploads/2015/11/clip-artcarrie-teaching-first-hands-and-feet-doodles-wi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74628" y="1159942"/>
            <a:ext cx="2109160" cy="25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Image result for hand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721" y="4303015"/>
            <a:ext cx="1948974" cy="23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hand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0311" y="4303015"/>
            <a:ext cx="1948974" cy="23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 descr="https://clipartion.com/wp-content/uploads/2015/11/clip-artcarrie-teaching-first-hands-and-feet-doodles-wi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64" y="1233719"/>
            <a:ext cx="2109160" cy="25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Image result for hand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42" y="3906294"/>
            <a:ext cx="1948974" cy="23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stCxn id="3" idx="0"/>
          </p:cNvCxnSpPr>
          <p:nvPr/>
        </p:nvCxnSpPr>
        <p:spPr bwMode="auto">
          <a:xfrm flipH="1" flipV="1">
            <a:off x="2150017" y="1245127"/>
            <a:ext cx="13589" cy="23821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Multiplications at n=0</a:t>
            </a:r>
            <a:endParaRPr lang="en-US" sz="4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024599" y="3627289"/>
            <a:ext cx="32108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270" y="3627289"/>
            <a:ext cx="336671" cy="508782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 smtClean="0"/>
              <a:t>0</a:t>
            </a:r>
            <a:endParaRPr lang="en-US" sz="2000" b="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150017" y="2370541"/>
            <a:ext cx="1551490" cy="1276917"/>
            <a:chOff x="1066800" y="2694102"/>
            <a:chExt cx="1551490" cy="1276917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1066800" y="2694102"/>
              <a:ext cx="0" cy="127691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1454673" y="3011652"/>
              <a:ext cx="0" cy="95936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1842546" y="3250233"/>
              <a:ext cx="0" cy="720786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2230419" y="3429482"/>
              <a:ext cx="0" cy="54153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2618290" y="3564154"/>
              <a:ext cx="0" cy="406865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379745" y="362728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/>
              <a:t>1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764220" y="362728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/>
              <a:t>2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148695" y="362728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/>
              <a:t>3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533171" y="362728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/>
              <a:t>4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2339634" y="1265104"/>
            <a:ext cx="1376396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kern="0" dirty="0" smtClean="0"/>
              <a:t>f(k)</a:t>
            </a:r>
            <a:endParaRPr lang="en-US" sz="2400" kern="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2187460" y="4014917"/>
            <a:ext cx="13589" cy="23821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0052" y="6397079"/>
            <a:ext cx="568818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061295" y="639707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smtClean="0"/>
              <a:t>0</a:t>
            </a:r>
            <a:endParaRPr lang="en-US" sz="2000" b="0" kern="0" dirty="0"/>
          </a:p>
        </p:txBody>
      </p:sp>
      <p:grpSp>
        <p:nvGrpSpPr>
          <p:cNvPr id="9" name="Group 8"/>
          <p:cNvGrpSpPr/>
          <p:nvPr/>
        </p:nvGrpSpPr>
        <p:grpSpPr>
          <a:xfrm>
            <a:off x="655418" y="5140331"/>
            <a:ext cx="1551490" cy="1276917"/>
            <a:chOff x="5421434" y="2714271"/>
            <a:chExt cx="1551490" cy="1276917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V="1">
              <a:off x="5421434" y="2714271"/>
              <a:ext cx="0" cy="127691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5809307" y="3031821"/>
              <a:ext cx="0" cy="95936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V="1">
              <a:off x="6197180" y="3270402"/>
              <a:ext cx="0" cy="720786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6585053" y="3449651"/>
              <a:ext cx="0" cy="54153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6972924" y="3584323"/>
              <a:ext cx="0" cy="406865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30900" y="6397079"/>
            <a:ext cx="52695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 smtClean="0"/>
              <a:t>-4</a:t>
            </a:r>
            <a:endParaRPr lang="en-US" sz="2000" b="0" kern="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830245" y="639707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/>
              <a:t>2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3214720" y="639707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/>
              <a:t>3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3599196" y="639707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/>
              <a:t>4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2356242" y="3970979"/>
            <a:ext cx="1376396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kern="0" dirty="0" smtClean="0"/>
              <a:t>g(-k)</a:t>
            </a:r>
            <a:endParaRPr lang="en-US" sz="2400" kern="0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828826" y="6397079"/>
            <a:ext cx="52695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 smtClean="0"/>
              <a:t>-3</a:t>
            </a:r>
            <a:endParaRPr lang="en-US" sz="2000" b="0" kern="0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199741" y="6397079"/>
            <a:ext cx="52695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 smtClean="0"/>
              <a:t>-2</a:t>
            </a:r>
            <a:endParaRPr lang="en-US" sz="2000" b="0" kern="0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1601303" y="6397079"/>
            <a:ext cx="52695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 smtClean="0"/>
              <a:t>-1</a:t>
            </a:r>
            <a:endParaRPr lang="en-US" sz="2000" b="0" kern="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2483865" y="639707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439792" y="1720168"/>
            <a:ext cx="0" cy="440826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754" y="1164480"/>
            <a:ext cx="22955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 descr="https://clipartion.com/wp-content/uploads/2015/11/clip-artcarrie-teaching-first-hands-and-feet-doodles-wi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02" y="1233719"/>
            <a:ext cx="2109160" cy="25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Image result for hand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38" y="3906294"/>
            <a:ext cx="1948974" cy="23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stCxn id="3" idx="0"/>
          </p:cNvCxnSpPr>
          <p:nvPr/>
        </p:nvCxnSpPr>
        <p:spPr bwMode="auto">
          <a:xfrm flipH="1" flipV="1">
            <a:off x="2150017" y="1245127"/>
            <a:ext cx="13589" cy="23821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Multiplications at n=8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024599" y="3627289"/>
            <a:ext cx="32108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270" y="3627289"/>
            <a:ext cx="336671" cy="508782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 smtClean="0"/>
              <a:t>0</a:t>
            </a:r>
            <a:endParaRPr lang="en-US" sz="2000" b="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150017" y="2370541"/>
            <a:ext cx="1551490" cy="1276917"/>
            <a:chOff x="1066800" y="2694102"/>
            <a:chExt cx="1551490" cy="1276917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1066800" y="2694102"/>
              <a:ext cx="0" cy="127691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1454673" y="3011652"/>
              <a:ext cx="0" cy="95936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1842546" y="3250233"/>
              <a:ext cx="0" cy="720786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2230419" y="3429482"/>
              <a:ext cx="0" cy="54153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2618290" y="3564154"/>
              <a:ext cx="0" cy="406865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379745" y="362728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/>
              <a:t>1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764220" y="362728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/>
              <a:t>2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148695" y="362728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/>
              <a:t>3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533171" y="362728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/>
              <a:t>4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2339634" y="1265104"/>
            <a:ext cx="1376396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 smtClean="0"/>
              <a:t>f(k)</a:t>
            </a:r>
            <a:endParaRPr lang="en-US" sz="2000" b="0" kern="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2187460" y="4014917"/>
            <a:ext cx="13589" cy="23821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50052" y="6397079"/>
            <a:ext cx="568818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061295" y="639707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smtClean="0"/>
              <a:t>0</a:t>
            </a:r>
            <a:endParaRPr lang="en-US" sz="2000" b="0" kern="0" dirty="0"/>
          </a:p>
        </p:txBody>
      </p:sp>
      <p:grpSp>
        <p:nvGrpSpPr>
          <p:cNvPr id="9" name="Group 8"/>
          <p:cNvGrpSpPr/>
          <p:nvPr/>
        </p:nvGrpSpPr>
        <p:grpSpPr>
          <a:xfrm>
            <a:off x="3764393" y="5140331"/>
            <a:ext cx="1551490" cy="1276917"/>
            <a:chOff x="5421434" y="2714271"/>
            <a:chExt cx="1551490" cy="1276917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V="1">
              <a:off x="5421434" y="2714271"/>
              <a:ext cx="0" cy="127691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5809307" y="3031821"/>
              <a:ext cx="0" cy="95936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V="1">
              <a:off x="6197180" y="3270402"/>
              <a:ext cx="0" cy="720786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6585053" y="3449651"/>
              <a:ext cx="0" cy="54153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6972924" y="3584323"/>
              <a:ext cx="0" cy="406865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30900" y="6397079"/>
            <a:ext cx="52695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 smtClean="0"/>
              <a:t>-4</a:t>
            </a:r>
            <a:endParaRPr lang="en-US" sz="2000" b="0" kern="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830245" y="639707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/>
              <a:t>2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3214720" y="639707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/>
              <a:t>3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3599196" y="639707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/>
              <a:t>4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2356242" y="3970979"/>
            <a:ext cx="1376396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 smtClean="0"/>
              <a:t>g(8-k)</a:t>
            </a:r>
            <a:endParaRPr lang="en-US" sz="2000" b="0" kern="0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828826" y="6397079"/>
            <a:ext cx="52695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 smtClean="0"/>
              <a:t>-3</a:t>
            </a:r>
            <a:endParaRPr lang="en-US" sz="2000" b="0" kern="0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199741" y="6397079"/>
            <a:ext cx="52695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 smtClean="0"/>
              <a:t>-2</a:t>
            </a:r>
            <a:endParaRPr lang="en-US" sz="2000" b="0" kern="0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1601303" y="6397079"/>
            <a:ext cx="52695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 smtClean="0"/>
              <a:t>-1</a:t>
            </a:r>
            <a:endParaRPr lang="en-US" sz="2000" b="0" kern="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2483865" y="6397079"/>
            <a:ext cx="336671" cy="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kern="0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439792" y="1720168"/>
            <a:ext cx="0" cy="440826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033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133850" cy="54562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h(n)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X(n)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Linear convolution result of X(n) and h(n)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XN(n) where X is now periodic with N components (“circularly extended”)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Components of linear convolution of XN(n), h(n)</a:t>
            </a:r>
          </a:p>
          <a:p>
            <a:pPr marL="800100" lvl="1" indent="-514350"/>
            <a:r>
              <a:rPr lang="en-US" sz="1600" dirty="0" smtClean="0"/>
              <a:t>Edge effects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Composite output (green section is unaffected by edge effects (“desired” solution)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*We would need zero padding here!*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2050" name="Picture 2" descr="Circular convolution 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37468"/>
            <a:ext cx="46482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00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</TotalTime>
  <Words>485</Words>
  <Application>Microsoft Office PowerPoint</Application>
  <PresentationFormat>On-screen Show (4:3)</PresentationFormat>
  <Paragraphs>156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Blank Presentation</vt:lpstr>
      <vt:lpstr>1_Blank Presentation</vt:lpstr>
      <vt:lpstr>PowerPoint Presentation</vt:lpstr>
      <vt:lpstr>BB05 Fourier Series</vt:lpstr>
      <vt:lpstr>BB06 Fourier Transform Part 2</vt:lpstr>
      <vt:lpstr>Outline</vt:lpstr>
      <vt:lpstr>Visualization of Discrete FT</vt:lpstr>
      <vt:lpstr>Hands-on Example</vt:lpstr>
      <vt:lpstr>Multiplications at n=0</vt:lpstr>
      <vt:lpstr>Multiplications at n=8</vt:lpstr>
      <vt:lpstr>Functional example</vt:lpstr>
      <vt:lpstr>Hands-on Result</vt:lpstr>
      <vt:lpstr>Circular Convolution</vt:lpstr>
      <vt:lpstr>Convolution with Zero Padding</vt:lpstr>
      <vt:lpstr>PowerPoint Presentation</vt:lpstr>
      <vt:lpstr>PowerPoint Presentation</vt:lpstr>
      <vt:lpstr>PowerPoint Presentation</vt:lpstr>
      <vt:lpstr>Outline</vt:lpstr>
      <vt:lpstr>Synthetic Waveform</vt:lpstr>
      <vt:lpstr>Without Zero Padding</vt:lpstr>
      <vt:lpstr>With Zero Padding</vt:lpstr>
      <vt:lpstr>PowerPoint Presentation</vt:lpstr>
      <vt:lpstr>PowerPoint Presentation</vt:lpstr>
      <vt:lpstr>PowerPoint Presentation</vt:lpstr>
      <vt:lpstr>PowerPoint Presentation</vt:lpstr>
      <vt:lpstr>Outline</vt:lpstr>
      <vt:lpstr>2D Fourier Transform</vt:lpstr>
      <vt:lpstr>Noise Suppression</vt:lpstr>
      <vt:lpstr>Low-/High-pass Filtering</vt:lpstr>
      <vt:lpstr>2D Image Filters</vt:lpstr>
      <vt:lpstr>Filtered Images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Getzin</dc:creator>
  <cp:lastModifiedBy>Kathleen Chen</cp:lastModifiedBy>
  <cp:revision>28</cp:revision>
  <dcterms:created xsi:type="dcterms:W3CDTF">2017-02-13T19:37:28Z</dcterms:created>
  <dcterms:modified xsi:type="dcterms:W3CDTF">2018-02-13T15:41:58Z</dcterms:modified>
</cp:coreProperties>
</file>