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2"/>
  </p:notesMasterIdLst>
  <p:sldIdLst>
    <p:sldId id="603" r:id="rId2"/>
    <p:sldId id="1235" r:id="rId3"/>
    <p:sldId id="1191" r:id="rId4"/>
    <p:sldId id="1045" r:id="rId5"/>
    <p:sldId id="1262" r:id="rId6"/>
    <p:sldId id="1261" r:id="rId7"/>
    <p:sldId id="1263" r:id="rId8"/>
    <p:sldId id="1258" r:id="rId9"/>
    <p:sldId id="1259" r:id="rId10"/>
    <p:sldId id="1264" r:id="rId11"/>
    <p:sldId id="1194" r:id="rId12"/>
    <p:sldId id="1120" r:id="rId13"/>
    <p:sldId id="1196" r:id="rId14"/>
    <p:sldId id="1119" r:id="rId15"/>
    <p:sldId id="1195" r:id="rId16"/>
    <p:sldId id="1246" r:id="rId17"/>
    <p:sldId id="1247" r:id="rId18"/>
    <p:sldId id="1248" r:id="rId19"/>
    <p:sldId id="1249" r:id="rId20"/>
    <p:sldId id="1250" r:id="rId21"/>
    <p:sldId id="1251" r:id="rId22"/>
    <p:sldId id="1252" r:id="rId23"/>
    <p:sldId id="1253" r:id="rId24"/>
    <p:sldId id="1254" r:id="rId25"/>
    <p:sldId id="1255" r:id="rId26"/>
    <p:sldId id="1256" r:id="rId27"/>
    <p:sldId id="1257" r:id="rId28"/>
    <p:sldId id="1225" r:id="rId29"/>
    <p:sldId id="1230" r:id="rId30"/>
    <p:sldId id="1231" r:id="rId31"/>
    <p:sldId id="1236" r:id="rId32"/>
    <p:sldId id="1233" r:id="rId33"/>
    <p:sldId id="1183" r:id="rId34"/>
    <p:sldId id="1207" r:id="rId35"/>
    <p:sldId id="1199" r:id="rId36"/>
    <p:sldId id="1184" r:id="rId37"/>
    <p:sldId id="1234" r:id="rId38"/>
    <p:sldId id="1238" r:id="rId39"/>
    <p:sldId id="1240" r:id="rId40"/>
    <p:sldId id="1239" r:id="rId41"/>
    <p:sldId id="1241" r:id="rId42"/>
    <p:sldId id="1265" r:id="rId43"/>
    <p:sldId id="1266" r:id="rId44"/>
    <p:sldId id="1243" r:id="rId45"/>
    <p:sldId id="1245" r:id="rId46"/>
    <p:sldId id="1244" r:id="rId47"/>
    <p:sldId id="1208" r:id="rId48"/>
    <p:sldId id="1209" r:id="rId49"/>
    <p:sldId id="1237" r:id="rId50"/>
    <p:sldId id="1220" r:id="rId5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3399FF"/>
    <a:srgbClr val="0066FF"/>
    <a:srgbClr val="FF99FF"/>
    <a:srgbClr val="33CC33"/>
    <a:srgbClr val="993366"/>
    <a:srgbClr val="003399"/>
    <a:srgbClr val="CCCC00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86375" autoAdjust="0"/>
  </p:normalViewPr>
  <p:slideViewPr>
    <p:cSldViewPr snapToGrid="0">
      <p:cViewPr varScale="1">
        <p:scale>
          <a:sx n="80" d="100"/>
          <a:sy n="80" d="100"/>
        </p:scale>
        <p:origin x="166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39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832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30534E-9FB8-46AE-8E3B-5675B268AE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18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42E5D3-627C-4511-B3F4-264A77E3CF6D}" type="slidenum">
              <a:rPr lang="en-US"/>
              <a:pPr/>
              <a:t>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596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2E68-66C4-4B01-8D1F-712CF75BFD4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27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534E-9FB8-46AE-8E3B-5675B268AE6A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24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534E-9FB8-46AE-8E3B-5675B268AE6A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00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534E-9FB8-46AE-8E3B-5675B268AE6A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91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534E-9FB8-46AE-8E3B-5675B268AE6A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46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534E-9FB8-46AE-8E3B-5675B268AE6A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23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534E-9FB8-46AE-8E3B-5675B268AE6A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11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534E-9FB8-46AE-8E3B-5675B268AE6A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84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5" name="Line 29"/>
          <p:cNvSpPr>
            <a:spLocks noChangeShapeType="1"/>
          </p:cNvSpPr>
          <p:nvPr userDrawn="1"/>
        </p:nvSpPr>
        <p:spPr bwMode="auto">
          <a:xfrm>
            <a:off x="838200" y="457200"/>
            <a:ext cx="0" cy="6096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6" name="Line 30"/>
          <p:cNvSpPr>
            <a:spLocks noChangeShapeType="1"/>
          </p:cNvSpPr>
          <p:nvPr userDrawn="1"/>
        </p:nvSpPr>
        <p:spPr bwMode="auto">
          <a:xfrm>
            <a:off x="838200" y="6553200"/>
            <a:ext cx="7924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7" name="Line 31"/>
          <p:cNvSpPr>
            <a:spLocks noChangeShapeType="1"/>
          </p:cNvSpPr>
          <p:nvPr userDrawn="1"/>
        </p:nvSpPr>
        <p:spPr bwMode="auto">
          <a:xfrm flipV="1">
            <a:off x="8763000" y="5791200"/>
            <a:ext cx="0" cy="762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8" name="Line 32"/>
          <p:cNvSpPr>
            <a:spLocks noChangeShapeType="1"/>
          </p:cNvSpPr>
          <p:nvPr userDrawn="1"/>
        </p:nvSpPr>
        <p:spPr bwMode="auto">
          <a:xfrm flipH="1">
            <a:off x="6477000" y="5791200"/>
            <a:ext cx="2286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1" name="Line 35"/>
          <p:cNvSpPr>
            <a:spLocks noChangeShapeType="1"/>
          </p:cNvSpPr>
          <p:nvPr userDrawn="1"/>
        </p:nvSpPr>
        <p:spPr bwMode="auto">
          <a:xfrm>
            <a:off x="838200" y="457200"/>
            <a:ext cx="1295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DA7D03F-0D9F-4D6E-A9DA-DA22B08C88FB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048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D488692-0FB6-433E-9CFB-08D03A34DD8A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hangingPunct="0"/>
            <a:fld id="{7CB0FFF0-54BA-3647-A41C-5B9BFB72D9A1}" type="datetimeFigureOut">
              <a:rPr lang="en-US" smtClean="0">
                <a:solidFill>
                  <a:srgbClr val="000000"/>
                </a:solidFill>
                <a:latin typeface="Arial" charset="0"/>
                <a:cs typeface="+mn-cs"/>
              </a:rPr>
              <a:pPr eaLnBrk="0" hangingPunct="0"/>
              <a:t>2/8/2018</a:t>
            </a:fld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hangingPunct="0"/>
            <a:fld id="{6C89A89B-94DB-104C-B520-29F91C44CDB5}" type="slidenum">
              <a:rPr lang="en-US" smtClean="0">
                <a:solidFill>
                  <a:srgbClr val="000000"/>
                </a:solidFill>
                <a:latin typeface="Arial" charset="0"/>
                <a:cs typeface="+mn-cs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240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4419600"/>
          </a:xfr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551609-7012-4524-8F91-CAEC89A8DA26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C38EB37-9F67-488F-AFCB-318363D4DA79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25EC937-4EEB-42FF-9745-F8ECC712C67B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6E09F27-08E5-47E1-9081-CDEF6FA99715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251E47-B223-48F4-A299-CE4A766087D6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B27830-E813-4D5B-BECC-EB4E76333BEB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950E5CE-EF1E-495C-8D34-E9307ADFFB20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42" name="Line 18"/>
          <p:cNvSpPr>
            <a:spLocks noChangeShapeType="1"/>
          </p:cNvSpPr>
          <p:nvPr userDrawn="1"/>
        </p:nvSpPr>
        <p:spPr bwMode="auto">
          <a:xfrm>
            <a:off x="152400" y="6629400"/>
            <a:ext cx="533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" name="Line 19"/>
          <p:cNvSpPr>
            <a:spLocks noChangeShapeType="1"/>
          </p:cNvSpPr>
          <p:nvPr userDrawn="1"/>
        </p:nvSpPr>
        <p:spPr bwMode="auto">
          <a:xfrm flipV="1">
            <a:off x="152400" y="6400800"/>
            <a:ext cx="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" name="Line 20"/>
          <p:cNvSpPr>
            <a:spLocks noChangeShapeType="1"/>
          </p:cNvSpPr>
          <p:nvPr userDrawn="1"/>
        </p:nvSpPr>
        <p:spPr bwMode="auto">
          <a:xfrm>
            <a:off x="152400" y="6400800"/>
            <a:ext cx="228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9pPr>
    </p:titleStyle>
    <p:bodyStyle>
      <a:lvl1pPr marL="0" indent="0" algn="l" rtl="0" fontAlgn="base">
        <a:spcBef>
          <a:spcPct val="20000"/>
        </a:spcBef>
        <a:spcAft>
          <a:spcPct val="0"/>
        </a:spcAft>
        <a:buClr>
          <a:srgbClr val="691638"/>
        </a:buClr>
        <a:buNone/>
        <a:defRPr sz="24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C5A21"/>
        </a:buClr>
        <a:buFont typeface="Times" pitchFamily="18" charset="0"/>
        <a:buChar char="•"/>
        <a:defRPr sz="2400">
          <a:solidFill>
            <a:schemeClr val="tx2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87ADB0"/>
        </a:buClr>
        <a:buChar char="•"/>
        <a:defRPr sz="2000">
          <a:solidFill>
            <a:schemeClr val="tx2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25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40.pn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43.wmf"/><Relationship Id="rId9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6.png"/><Relationship Id="rId4" Type="http://schemas.openxmlformats.org/officeDocument/2006/relationships/image" Target="../media/image43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hyperlink" Target="http://www.google.com/url?sa=i&amp;rct=j&amp;q=sinusoidal+wave&amp;source=images&amp;cd=&amp;cad=rja&amp;docid=aUsZh2lnYft5UM&amp;tbnid=7QhmhKNFCB0h1M:&amp;ved=0CAUQjRw&amp;url=https://www.boundless.com/physics/waves-and-vibrations/wave-behavior-and-interaction/harmonic-wave-functions/&amp;ei=hgMeUpr9EMPc4AO0vYCABg&amp;bvm=bv.51156542,d.cWc&amp;psig=AFQjCNEbUtlbuc_9EF8GweDdFxk_9_tSPA&amp;ust=1377785026013464" TargetMode="Externa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47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34.png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9.png"/><Relationship Id="rId4" Type="http://schemas.openxmlformats.org/officeDocument/2006/relationships/image" Target="../media/image35.png"/><Relationship Id="rId9" Type="http://schemas.openxmlformats.org/officeDocument/2006/relationships/image" Target="../media/image56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0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5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gif"/><Relationship Id="rId4" Type="http://schemas.openxmlformats.org/officeDocument/2006/relationships/image" Target="../media/image61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8.wmf"/><Relationship Id="rId3" Type="http://schemas.openxmlformats.org/officeDocument/2006/relationships/image" Target="../media/image13.png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549" y="55626"/>
            <a:ext cx="1682262" cy="1600200"/>
          </a:xfrm>
          <a:prstGeom prst="rect">
            <a:avLst/>
          </a:prstGeom>
        </p:spPr>
      </p:pic>
      <p:pic>
        <p:nvPicPr>
          <p:cNvPr id="8194" name="Picture 2" descr="lgplogo2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8" y="62177"/>
            <a:ext cx="6707205" cy="127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6962"/>
            <a:ext cx="9144000" cy="196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0" y="1722874"/>
            <a:ext cx="9144000" cy="339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tx1"/>
                </a:solidFill>
              </a:rPr>
              <a:t>38655 </a:t>
            </a:r>
            <a:r>
              <a:rPr lang="en-US" sz="2400" dirty="0" smtClean="0">
                <a:solidFill>
                  <a:schemeClr val="tx1"/>
                </a:solidFill>
              </a:rPr>
              <a:t>BMED-2300-02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 smtClean="0">
                <a:solidFill>
                  <a:schemeClr val="tx1"/>
                </a:solidFill>
              </a:rPr>
              <a:t>Lecture 7: Signal Processing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Ge Wang, PhD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Biomedical </a:t>
            </a:r>
            <a:r>
              <a:rPr lang="en-US" sz="2400" dirty="0">
                <a:solidFill>
                  <a:schemeClr val="tx1"/>
                </a:solidFill>
              </a:rPr>
              <a:t>Imaging </a:t>
            </a:r>
            <a:r>
              <a:rPr lang="en-US" sz="2400" dirty="0" smtClean="0">
                <a:solidFill>
                  <a:schemeClr val="tx1"/>
                </a:solidFill>
              </a:rPr>
              <a:t>Center</a:t>
            </a:r>
            <a:endParaRPr lang="en-US" sz="24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CBIS/BME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smtClean="0">
                <a:solidFill>
                  <a:schemeClr val="tx1"/>
                </a:solidFill>
              </a:rPr>
              <a:t>RPI</a:t>
            </a:r>
            <a:endParaRPr lang="en-US" sz="24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wangg6@rpi.edu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February 6, 2018</a:t>
            </a:r>
            <a:endParaRPr lang="en-US" sz="24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85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/>
          <a:lstStyle/>
          <a:p>
            <a:r>
              <a:rPr lang="en-US" sz="4000" dirty="0" smtClean="0"/>
              <a:t>Representing a Continuous Function</a:t>
            </a:r>
            <a:endParaRPr lang="en-US" sz="40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102751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en-US" sz="2400" kern="0" dirty="0" smtClean="0"/>
              <a:t>The product of the delta function and a continuous function </a:t>
            </a:r>
            <a:r>
              <a:rPr lang="en-US" altLang="en-US" sz="2400" i="1" kern="0" dirty="0" smtClean="0"/>
              <a:t>f</a:t>
            </a:r>
            <a:r>
              <a:rPr lang="en-US" altLang="en-US" sz="2400" kern="0" dirty="0" smtClean="0"/>
              <a:t> can be measured to give a unique result</a:t>
            </a:r>
          </a:p>
          <a:p>
            <a:endParaRPr lang="en-US" altLang="en-US" sz="2400" kern="0" dirty="0" smtClean="0"/>
          </a:p>
          <a:p>
            <a:endParaRPr lang="en-US" altLang="en-US" sz="2400" kern="0" dirty="0" smtClean="0"/>
          </a:p>
          <a:p>
            <a:endParaRPr lang="en-US" altLang="en-US" sz="2400" kern="0" dirty="0" smtClean="0"/>
          </a:p>
          <a:p>
            <a:endParaRPr lang="en-US" altLang="en-US" sz="2400" kern="0" dirty="0" smtClean="0"/>
          </a:p>
          <a:p>
            <a:endParaRPr lang="en-US" altLang="en-US" sz="2400" kern="0" dirty="0" smtClean="0"/>
          </a:p>
          <a:p>
            <a:endParaRPr lang="en-US" altLang="en-US" sz="2400" kern="0" dirty="0" smtClean="0"/>
          </a:p>
          <a:p>
            <a:pPr marL="0" indent="0">
              <a:buNone/>
            </a:pPr>
            <a:endParaRPr lang="en-US" altLang="en-US" sz="2400" kern="0" dirty="0" smtClean="0"/>
          </a:p>
          <a:p>
            <a:r>
              <a:rPr lang="en-US" altLang="en-US" sz="2400" kern="0" dirty="0" smtClean="0"/>
              <a:t>Therefore, a sample is recorded</a:t>
            </a:r>
            <a:endParaRPr lang="en-US" altLang="en-US" sz="2400" kern="0" dirty="0">
              <a:sym typeface="Symbol" panose="05050102010706020507" pitchFamily="18" charset="2"/>
            </a:endParaRPr>
          </a:p>
        </p:txBody>
      </p:sp>
      <p:graphicFrame>
        <p:nvGraphicFramePr>
          <p:cNvPr id="6" name="Object 10"/>
          <p:cNvGraphicFramePr>
            <a:graphicFrameLocks noChangeAspect="1"/>
          </p:cNvGraphicFramePr>
          <p:nvPr>
            <p:extLst/>
          </p:nvPr>
        </p:nvGraphicFramePr>
        <p:xfrm>
          <a:off x="1047132" y="1904849"/>
          <a:ext cx="7315537" cy="307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3" name="Equation" r:id="rId4" imgW="3987720" imgH="1676160" progId="Equation.3">
                  <p:embed/>
                </p:oleObj>
              </mc:Choice>
              <mc:Fallback>
                <p:oleObj name="Equation" r:id="rId4" imgW="3987720" imgH="1676160" progId="Equation.3">
                  <p:embed/>
                  <p:pic>
                    <p:nvPicPr>
                      <p:cNvPr id="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132" y="1904849"/>
                        <a:ext cx="7315537" cy="307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1"/>
          <p:cNvGraphicFramePr>
            <a:graphicFrameLocks noChangeAspect="1"/>
          </p:cNvGraphicFramePr>
          <p:nvPr>
            <p:extLst/>
          </p:nvPr>
        </p:nvGraphicFramePr>
        <p:xfrm>
          <a:off x="1047132" y="5373331"/>
          <a:ext cx="3081338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4" name="Equation" r:id="rId6" imgW="1587240" imgH="330120" progId="Equation.3">
                  <p:embed/>
                </p:oleObj>
              </mc:Choice>
              <mc:Fallback>
                <p:oleObj name="Equation" r:id="rId6" imgW="1587240" imgH="330120" progId="Equation.3">
                  <p:embed/>
                  <p:pic>
                    <p:nvPicPr>
                      <p:cNvPr id="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132" y="5373331"/>
                        <a:ext cx="3081338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1"/>
          <p:cNvGraphicFramePr>
            <a:graphicFrameLocks noChangeAspect="1"/>
          </p:cNvGraphicFramePr>
          <p:nvPr>
            <p:extLst/>
          </p:nvPr>
        </p:nvGraphicFramePr>
        <p:xfrm>
          <a:off x="4847300" y="5329420"/>
          <a:ext cx="3032125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5" name="Equation" r:id="rId8" imgW="1562040" imgH="330120" progId="Equation.DSMT4">
                  <p:embed/>
                </p:oleObj>
              </mc:Choice>
              <mc:Fallback>
                <p:oleObj name="Equation" r:id="rId8" imgW="1562040" imgH="330120" progId="Equation.DSMT4">
                  <p:embed/>
                  <p:pic>
                    <p:nvPicPr>
                      <p:cNvPr id="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7300" y="5329420"/>
                        <a:ext cx="3032125" cy="639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ight Arrow 2"/>
          <p:cNvSpPr/>
          <p:nvPr/>
        </p:nvSpPr>
        <p:spPr bwMode="auto">
          <a:xfrm>
            <a:off x="4257368" y="5530979"/>
            <a:ext cx="461034" cy="324465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</p:spTree>
    <p:extLst>
      <p:ext uri="{BB962C8B-B14F-4D97-AF65-F5344CB8AC3E}">
        <p14:creationId xmlns:p14="http://schemas.microsoft.com/office/powerpoint/2010/main" val="388714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 Theorem</a:t>
            </a:r>
            <a:endParaRPr lang="en-US" dirty="0"/>
          </a:p>
        </p:txBody>
      </p:sp>
      <p:pic>
        <p:nvPicPr>
          <p:cNvPr id="4" name="Picture 2" descr="http://www4.uwsp.edu/physastr/kmenning/images/Hecht4.11.F.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39" y="1397919"/>
            <a:ext cx="7232921" cy="510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81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58" y="1307462"/>
            <a:ext cx="8238881" cy="384234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2400" y="152400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ctr"/>
            <a:r>
              <a:rPr lang="en-US" altLang="en-US" sz="4000" b="1" kern="0" dirty="0" smtClean="0"/>
              <a:t>Why Digital?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" y="5466673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ctr"/>
            <a:r>
              <a:rPr lang="en-US" altLang="en-US" sz="2800" b="1" kern="0" dirty="0" smtClean="0">
                <a:solidFill>
                  <a:srgbClr val="FF0000"/>
                </a:solidFill>
              </a:rPr>
              <a:t>Let’s Study How to Process Digital Signal Next!</a:t>
            </a:r>
          </a:p>
        </p:txBody>
      </p:sp>
    </p:spTree>
    <p:extLst>
      <p:ext uri="{BB962C8B-B14F-4D97-AF65-F5344CB8AC3E}">
        <p14:creationId xmlns:p14="http://schemas.microsoft.com/office/powerpoint/2010/main" val="120024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Into Computer</a:t>
            </a:r>
            <a:endParaRPr lang="en-US" dirty="0"/>
          </a:p>
        </p:txBody>
      </p:sp>
      <p:pic>
        <p:nvPicPr>
          <p:cNvPr id="43010" name="Picture 2" descr="http://wiki.genexus.com/commwiki/servlet/apgetwikiimage?16913,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67806"/>
            <a:ext cx="881062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95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9330" name="Picture 2" descr="http://www.infoplease.com/images/ESCI140SAMPLI0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72" y="305354"/>
            <a:ext cx="7089255" cy="638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81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 to Digital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416516" y="990600"/>
          <a:ext cx="4310968" cy="5752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22" name="Visio" r:id="rId3" imgW="3305755" imgH="4409793" progId="Visio.Drawing.11">
                  <p:embed/>
                </p:oleObj>
              </mc:Choice>
              <mc:Fallback>
                <p:oleObj name="Visio" r:id="rId3" imgW="3305755" imgH="4409793" progId="Visio.Drawing.11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6516" y="990600"/>
                        <a:ext cx="4310968" cy="57529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448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C:\Jolinda\fft stuff\sine_2_nodot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57" y="1217901"/>
            <a:ext cx="6883708" cy="512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7500731" y="5547115"/>
            <a:ext cx="12955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latin typeface="+mn-lt"/>
              </a:rPr>
              <a:t>Second</a:t>
            </a:r>
            <a:endParaRPr lang="en-US" altLang="en-US" sz="2400" b="1" dirty="0">
              <a:latin typeface="+mn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52400" y="152400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kern="0" dirty="0" smtClean="0"/>
              <a:t>Continuous Wave</a:t>
            </a:r>
            <a:endParaRPr lang="en-US" kern="0" dirty="0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4293705" y="1828503"/>
            <a:ext cx="17395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+mn-lt"/>
              </a:rPr>
              <a:t>5*sin(2</a:t>
            </a:r>
            <a:r>
              <a:rPr lang="en-US" altLang="en-US" sz="2400" b="1" dirty="0">
                <a:latin typeface="+mn-lt"/>
                <a:sym typeface="Symbol" panose="05050102010706020507" pitchFamily="18" charset="2"/>
              </a:rPr>
              <a:t>4t)</a:t>
            </a:r>
            <a:endParaRPr lang="en-US" altLang="en-US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812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0" descr="C:\Jolinda\fft stuff\sine_2_dot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36" y="1182751"/>
            <a:ext cx="6864626" cy="514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15"/>
          <p:cNvSpPr txBox="1">
            <a:spLocks noChangeArrowheads="1"/>
          </p:cNvSpPr>
          <p:nvPr/>
        </p:nvSpPr>
        <p:spPr bwMode="auto">
          <a:xfrm>
            <a:off x="1881404" y="6061211"/>
            <a:ext cx="60340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+mn-lt"/>
              </a:rPr>
              <a:t>Frequency = 4 Hz, Rate = 256 </a:t>
            </a:r>
            <a:r>
              <a:rPr lang="en-US" altLang="en-US" sz="2400" b="1" dirty="0" smtClean="0">
                <a:latin typeface="+mn-lt"/>
              </a:rPr>
              <a:t>Samples/s</a:t>
            </a:r>
            <a:endParaRPr lang="en-US" altLang="en-US" sz="2400" b="1" dirty="0">
              <a:latin typeface="+mn-lt"/>
            </a:endParaRPr>
          </a:p>
        </p:txBody>
      </p:sp>
      <p:sp>
        <p:nvSpPr>
          <p:cNvPr id="7175" name="Text Box 17"/>
          <p:cNvSpPr txBox="1">
            <a:spLocks noChangeArrowheads="1"/>
          </p:cNvSpPr>
          <p:nvPr/>
        </p:nvSpPr>
        <p:spPr bwMode="auto">
          <a:xfrm>
            <a:off x="7491752" y="5506029"/>
            <a:ext cx="12955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latin typeface="+mn-lt"/>
              </a:rPr>
              <a:t>Second</a:t>
            </a:r>
            <a:endParaRPr lang="en-US" altLang="en-US" sz="2400" b="1" dirty="0">
              <a:latin typeface="+mn-l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52400" y="152400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kern="0" dirty="0" smtClean="0"/>
              <a:t>Well Sampled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00283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Jolinda\fft stuff\undersampled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35" y="1167642"/>
            <a:ext cx="6891130" cy="516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0" y="6335491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Under-sampled 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signal can confuse you 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when reconstructed</a:t>
            </a:r>
            <a:endParaRPr lang="en-US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2400" y="152400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kern="0" dirty="0" smtClean="0"/>
              <a:t>Under-sampled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69510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Continuous vs Discrete</a:t>
            </a:r>
            <a:endParaRPr lang="en-US" altLang="en-US" dirty="0"/>
          </a:p>
        </p:txBody>
      </p:sp>
      <p:grpSp>
        <p:nvGrpSpPr>
          <p:cNvPr id="5142" name="Group 22"/>
          <p:cNvGrpSpPr>
            <a:grpSpLocks/>
          </p:cNvGrpSpPr>
          <p:nvPr/>
        </p:nvGrpSpPr>
        <p:grpSpPr bwMode="auto">
          <a:xfrm>
            <a:off x="5360505" y="2279374"/>
            <a:ext cx="2438400" cy="2286000"/>
            <a:chOff x="3408" y="1920"/>
            <a:chExt cx="1536" cy="1440"/>
          </a:xfrm>
        </p:grpSpPr>
        <p:sp>
          <p:nvSpPr>
            <p:cNvPr id="5131" name="Line 11"/>
            <p:cNvSpPr>
              <a:spLocks noChangeShapeType="1"/>
            </p:cNvSpPr>
            <p:nvPr/>
          </p:nvSpPr>
          <p:spPr bwMode="auto">
            <a:xfrm flipV="1">
              <a:off x="3600" y="2496"/>
              <a:ext cx="0" cy="864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Humnst BT" pitchFamily="34" charset="0"/>
                <a:cs typeface="+mn-cs"/>
              </a:endParaRPr>
            </a:p>
          </p:txBody>
        </p:sp>
        <p:sp>
          <p:nvSpPr>
            <p:cNvPr id="5133" name="Line 13"/>
            <p:cNvSpPr>
              <a:spLocks noChangeShapeType="1"/>
            </p:cNvSpPr>
            <p:nvPr/>
          </p:nvSpPr>
          <p:spPr bwMode="auto">
            <a:xfrm flipV="1">
              <a:off x="3792" y="2352"/>
              <a:ext cx="0" cy="100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Humnst BT" pitchFamily="34" charset="0"/>
                <a:cs typeface="+mn-cs"/>
              </a:endParaRPr>
            </a:p>
          </p:txBody>
        </p:sp>
        <p:sp>
          <p:nvSpPr>
            <p:cNvPr id="5134" name="Line 14"/>
            <p:cNvSpPr>
              <a:spLocks noChangeShapeType="1"/>
            </p:cNvSpPr>
            <p:nvPr/>
          </p:nvSpPr>
          <p:spPr bwMode="auto">
            <a:xfrm flipV="1">
              <a:off x="3984" y="2304"/>
              <a:ext cx="0" cy="105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Humnst BT" pitchFamily="34" charset="0"/>
                <a:cs typeface="+mn-cs"/>
              </a:endParaRPr>
            </a:p>
          </p:txBody>
        </p:sp>
        <p:sp>
          <p:nvSpPr>
            <p:cNvPr id="5135" name="Line 15"/>
            <p:cNvSpPr>
              <a:spLocks noChangeShapeType="1"/>
            </p:cNvSpPr>
            <p:nvPr/>
          </p:nvSpPr>
          <p:spPr bwMode="auto">
            <a:xfrm flipV="1">
              <a:off x="4176" y="2448"/>
              <a:ext cx="0" cy="91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Humnst BT" pitchFamily="34" charset="0"/>
                <a:cs typeface="+mn-cs"/>
              </a:endParaRPr>
            </a:p>
          </p:txBody>
        </p:sp>
        <p:sp>
          <p:nvSpPr>
            <p:cNvPr id="5138" name="Line 18"/>
            <p:cNvSpPr>
              <a:spLocks noChangeShapeType="1"/>
            </p:cNvSpPr>
            <p:nvPr/>
          </p:nvSpPr>
          <p:spPr bwMode="auto">
            <a:xfrm flipV="1">
              <a:off x="4368" y="2736"/>
              <a:ext cx="0" cy="624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Humnst BT" pitchFamily="34" charset="0"/>
                <a:cs typeface="+mn-cs"/>
              </a:endParaRPr>
            </a:p>
          </p:txBody>
        </p:sp>
        <p:sp>
          <p:nvSpPr>
            <p:cNvPr id="5139" name="Line 19"/>
            <p:cNvSpPr>
              <a:spLocks noChangeShapeType="1"/>
            </p:cNvSpPr>
            <p:nvPr/>
          </p:nvSpPr>
          <p:spPr bwMode="auto">
            <a:xfrm flipV="1">
              <a:off x="4560" y="2784"/>
              <a:ext cx="0" cy="57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Humnst BT" pitchFamily="34" charset="0"/>
                <a:cs typeface="+mn-cs"/>
              </a:endParaRPr>
            </a:p>
          </p:txBody>
        </p:sp>
        <p:sp>
          <p:nvSpPr>
            <p:cNvPr id="5140" name="Line 20"/>
            <p:cNvSpPr>
              <a:spLocks noChangeShapeType="1"/>
            </p:cNvSpPr>
            <p:nvPr/>
          </p:nvSpPr>
          <p:spPr bwMode="auto">
            <a:xfrm flipV="1">
              <a:off x="4752" y="2784"/>
              <a:ext cx="0" cy="57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Humnst BT" pitchFamily="34" charset="0"/>
                <a:cs typeface="+mn-cs"/>
              </a:endParaRPr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3408" y="1920"/>
              <a:ext cx="1536" cy="1440"/>
            </a:xfrm>
            <a:custGeom>
              <a:avLst/>
              <a:gdLst>
                <a:gd name="T0" fmla="*/ 0 w 1536"/>
                <a:gd name="T1" fmla="*/ 0 h 1440"/>
                <a:gd name="T2" fmla="*/ 0 w 1536"/>
                <a:gd name="T3" fmla="*/ 1440 h 1440"/>
                <a:gd name="T4" fmla="*/ 1536 w 1536"/>
                <a:gd name="T5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36" h="1440">
                  <a:moveTo>
                    <a:pt x="0" y="0"/>
                  </a:moveTo>
                  <a:lnTo>
                    <a:pt x="0" y="1440"/>
                  </a:lnTo>
                  <a:lnTo>
                    <a:pt x="1536" y="1440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stealth" w="med" len="lg"/>
              <a:tailEnd type="stealth" w="med" len="lg"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Humnst BT" pitchFamily="34" charset="0"/>
                <a:cs typeface="+mn-cs"/>
              </a:endParaRPr>
            </a:p>
          </p:txBody>
        </p:sp>
      </p:grpSp>
      <p:grpSp>
        <p:nvGrpSpPr>
          <p:cNvPr id="5141" name="Group 21"/>
          <p:cNvGrpSpPr>
            <a:grpSpLocks/>
          </p:cNvGrpSpPr>
          <p:nvPr/>
        </p:nvGrpSpPr>
        <p:grpSpPr bwMode="auto">
          <a:xfrm>
            <a:off x="1398105" y="2279374"/>
            <a:ext cx="2438400" cy="2286000"/>
            <a:chOff x="912" y="1920"/>
            <a:chExt cx="1536" cy="1440"/>
          </a:xfrm>
        </p:grpSpPr>
        <p:sp>
          <p:nvSpPr>
            <p:cNvPr id="5127" name="Freeform 7"/>
            <p:cNvSpPr>
              <a:spLocks/>
            </p:cNvSpPr>
            <p:nvPr/>
          </p:nvSpPr>
          <p:spPr bwMode="auto">
            <a:xfrm>
              <a:off x="912" y="2272"/>
              <a:ext cx="1536" cy="560"/>
            </a:xfrm>
            <a:custGeom>
              <a:avLst/>
              <a:gdLst>
                <a:gd name="T0" fmla="*/ 0 w 1536"/>
                <a:gd name="T1" fmla="*/ 400 h 560"/>
                <a:gd name="T2" fmla="*/ 576 w 1536"/>
                <a:gd name="T3" fmla="*/ 16 h 560"/>
                <a:gd name="T4" fmla="*/ 1056 w 1536"/>
                <a:gd name="T5" fmla="*/ 496 h 560"/>
                <a:gd name="T6" fmla="*/ 1536 w 1536"/>
                <a:gd name="T7" fmla="*/ 40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6" h="560">
                  <a:moveTo>
                    <a:pt x="0" y="400"/>
                  </a:moveTo>
                  <a:cubicBezTo>
                    <a:pt x="200" y="200"/>
                    <a:pt x="400" y="0"/>
                    <a:pt x="576" y="16"/>
                  </a:cubicBezTo>
                  <a:cubicBezTo>
                    <a:pt x="752" y="32"/>
                    <a:pt x="896" y="432"/>
                    <a:pt x="1056" y="496"/>
                  </a:cubicBezTo>
                  <a:cubicBezTo>
                    <a:pt x="1216" y="560"/>
                    <a:pt x="1376" y="480"/>
                    <a:pt x="1536" y="400"/>
                  </a:cubicBezTo>
                </a:path>
              </a:pathLst>
            </a:custGeom>
            <a:noFill/>
            <a:ln w="254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Humnst BT" pitchFamily="34" charset="0"/>
                <a:cs typeface="+mn-cs"/>
              </a:endParaRPr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auto">
            <a:xfrm>
              <a:off x="912" y="1920"/>
              <a:ext cx="1536" cy="1440"/>
            </a:xfrm>
            <a:custGeom>
              <a:avLst/>
              <a:gdLst>
                <a:gd name="T0" fmla="*/ 0 w 1536"/>
                <a:gd name="T1" fmla="*/ 0 h 1440"/>
                <a:gd name="T2" fmla="*/ 0 w 1536"/>
                <a:gd name="T3" fmla="*/ 1440 h 1440"/>
                <a:gd name="T4" fmla="*/ 1536 w 1536"/>
                <a:gd name="T5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36" h="1440">
                  <a:moveTo>
                    <a:pt x="0" y="0"/>
                  </a:moveTo>
                  <a:lnTo>
                    <a:pt x="0" y="1440"/>
                  </a:lnTo>
                  <a:lnTo>
                    <a:pt x="1536" y="1440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stealth" w="med" len="lg"/>
              <a:tailEnd type="stealth" w="med" len="lg"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Humnst BT" pitchFamily="34" charset="0"/>
                <a:cs typeface="+mn-cs"/>
              </a:endParaRPr>
            </a:p>
          </p:txBody>
        </p:sp>
      </p:grp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4173055" y="3162024"/>
            <a:ext cx="8509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6000" b="1" dirty="0" smtClean="0">
                <a:latin typeface="ZapfHumnst BT" pitchFamily="34" charset="0"/>
                <a:cs typeface="+mn-cs"/>
                <a:sym typeface="Symbol" panose="05050102010706020507" pitchFamily="18" charset="2"/>
              </a:rPr>
              <a:t></a:t>
            </a:r>
            <a:endParaRPr lang="en-US" altLang="en-US" sz="6000" b="1" dirty="0" smtClean="0">
              <a:latin typeface="ZapfHumnst BT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00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764089" y="810653"/>
          <a:ext cx="7615822" cy="5029200"/>
        </p:xfrm>
        <a:graphic>
          <a:graphicData uri="http://schemas.openxmlformats.org/drawingml/2006/table">
            <a:tbl>
              <a:tblPr firstRow="1" bandRow="1"/>
              <a:tblGrid>
                <a:gridCol w="874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2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7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713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1/16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trike="noStrike" spc="-1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600" b="1" strike="noStrike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ntro</a:t>
                      </a:r>
                      <a:r>
                        <a:rPr lang="en-US" sz="1600" b="1" strike="noStrike" spc="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sz="1600" b="1" strike="noStrike" spc="-1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en-US" sz="1600" b="1" strike="noStrike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1/19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trike="noStrike" spc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MatLab I (Basics)</a:t>
                      </a:r>
                      <a:endParaRPr lang="en-US" sz="1600" b="1" strike="noStrike" dirty="0" smtClean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1/23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1/26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Convolution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1/30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Fourier Series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2/02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ouri</a:t>
                      </a:r>
                      <a:r>
                        <a:rPr lang="en-US" sz="1600" b="1" spc="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600" b="1" spc="-3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spc="-7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600" b="1" spc="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1600" b="1" spc="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1600" b="1" spc="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600" b="1" spc="4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2/06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Signal Processing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2/09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Discrete FT &amp; FFT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2/13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MatLab</a:t>
                      </a:r>
                      <a:r>
                        <a:rPr lang="en-US" sz="1600" b="1" spc="-5" baseline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II (Homework)</a:t>
                      </a:r>
                      <a:endParaRPr lang="en-US" sz="1600" b="1" dirty="0" smtClean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2/16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2/20</a:t>
                      </a:r>
                      <a:endParaRPr lang="en-US" sz="1600" b="1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en-US" sz="1600" b="1" baseline="0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Class</a:t>
                      </a:r>
                      <a:endParaRPr lang="en-US" sz="1600" b="1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2/23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600" b="1" spc="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</a:t>
                      </a:r>
                      <a:r>
                        <a:rPr lang="en-US" sz="1600" b="1" spc="-1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2/27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Quality &amp; Performance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3/02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X-ray &amp; Radiography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3/06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 Reconstruction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3/09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 Scanner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3/20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MatLab III (CT)</a:t>
                      </a:r>
                      <a:endParaRPr lang="en-US" sz="1600" b="1" dirty="0" smtClean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3/23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Nuclear Physics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3/27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 &amp; SPECT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3/30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MRI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4/03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600" b="1" spc="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</a:t>
                      </a:r>
                      <a:r>
                        <a:rPr lang="en-US" sz="1600" b="1" spc="-1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4/06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MRI II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4/10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MRI III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4/13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Ultrasound 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4/17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Ultrasound</a:t>
                      </a:r>
                      <a:r>
                        <a:rPr lang="en-US" sz="1600" b="1" spc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4/20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</a:t>
                      </a: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ical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Imaging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4/24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Machine</a:t>
                      </a:r>
                      <a:r>
                        <a:rPr lang="en-US" sz="1600" b="1" spc="-5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Learning</a:t>
                      </a:r>
                      <a:endParaRPr lang="en-US" sz="16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4/27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xam</a:t>
                      </a:r>
                      <a:r>
                        <a:rPr lang="en-US" sz="1600" b="1" spc="-1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spc="-1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152400" y="36790"/>
            <a:ext cx="8839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BB Schedule for S18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3403" y="5928390"/>
            <a:ext cx="82275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Hour: </a:t>
            </a: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Tue &amp; Fri 3-4 @ CBIS 3209 </a:t>
            </a: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wangg6@rpi.edu</a:t>
            </a:r>
          </a:p>
          <a:p>
            <a:pPr eaLnBrk="0" hangingPunct="0">
              <a:defRPr/>
            </a:pP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Kathleen </a:t>
            </a: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 4-5 &amp; Thurs 4-5 @ JEC 7045 </a:t>
            </a: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chens18@rpi.edu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75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0" name="Line 22"/>
          <p:cNvSpPr>
            <a:spLocks noChangeShapeType="1"/>
          </p:cNvSpPr>
          <p:nvPr/>
        </p:nvSpPr>
        <p:spPr bwMode="auto">
          <a:xfrm flipV="1">
            <a:off x="457200" y="3339548"/>
            <a:ext cx="0" cy="1371600"/>
          </a:xfrm>
          <a:prstGeom prst="line">
            <a:avLst/>
          </a:prstGeom>
          <a:noFill/>
          <a:ln w="31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apfHumnst BT" pitchFamily="34" charset="0"/>
              <a:cs typeface="+mn-cs"/>
            </a:endParaRPr>
          </a:p>
        </p:txBody>
      </p:sp>
      <p:sp>
        <p:nvSpPr>
          <p:cNvPr id="12311" name="Line 23"/>
          <p:cNvSpPr>
            <a:spLocks noChangeShapeType="1"/>
          </p:cNvSpPr>
          <p:nvPr/>
        </p:nvSpPr>
        <p:spPr bwMode="auto">
          <a:xfrm flipV="1">
            <a:off x="762000" y="3110948"/>
            <a:ext cx="0" cy="1600200"/>
          </a:xfrm>
          <a:prstGeom prst="line">
            <a:avLst/>
          </a:prstGeom>
          <a:noFill/>
          <a:ln w="31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apfHumnst BT" pitchFamily="34" charset="0"/>
              <a:cs typeface="+mn-cs"/>
            </a:endParaRPr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 flipV="1">
            <a:off x="1066800" y="3034748"/>
            <a:ext cx="0" cy="1676400"/>
          </a:xfrm>
          <a:prstGeom prst="line">
            <a:avLst/>
          </a:prstGeom>
          <a:noFill/>
          <a:ln w="31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apfHumnst BT" pitchFamily="34" charset="0"/>
              <a:cs typeface="+mn-cs"/>
            </a:endParaRPr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 flipV="1">
            <a:off x="1371600" y="3263348"/>
            <a:ext cx="0" cy="1447800"/>
          </a:xfrm>
          <a:prstGeom prst="line">
            <a:avLst/>
          </a:prstGeom>
          <a:noFill/>
          <a:ln w="31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apfHumnst BT" pitchFamily="34" charset="0"/>
              <a:cs typeface="+mn-cs"/>
            </a:endParaRPr>
          </a:p>
        </p:txBody>
      </p:sp>
      <p:sp>
        <p:nvSpPr>
          <p:cNvPr id="12314" name="Line 26"/>
          <p:cNvSpPr>
            <a:spLocks noChangeShapeType="1"/>
          </p:cNvSpPr>
          <p:nvPr/>
        </p:nvSpPr>
        <p:spPr bwMode="auto">
          <a:xfrm flipV="1">
            <a:off x="1676400" y="3720548"/>
            <a:ext cx="0" cy="990600"/>
          </a:xfrm>
          <a:prstGeom prst="line">
            <a:avLst/>
          </a:prstGeom>
          <a:noFill/>
          <a:ln w="31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apfHumnst BT" pitchFamily="34" charset="0"/>
              <a:cs typeface="+mn-cs"/>
            </a:endParaRPr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 flipV="1">
            <a:off x="1981200" y="3796748"/>
            <a:ext cx="0" cy="914400"/>
          </a:xfrm>
          <a:prstGeom prst="line">
            <a:avLst/>
          </a:prstGeom>
          <a:noFill/>
          <a:ln w="31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apfHumnst BT" pitchFamily="34" charset="0"/>
              <a:cs typeface="+mn-cs"/>
            </a:endParaRPr>
          </a:p>
        </p:txBody>
      </p:sp>
      <p:sp>
        <p:nvSpPr>
          <p:cNvPr id="12316" name="Line 28"/>
          <p:cNvSpPr>
            <a:spLocks noChangeShapeType="1"/>
          </p:cNvSpPr>
          <p:nvPr/>
        </p:nvSpPr>
        <p:spPr bwMode="auto">
          <a:xfrm flipV="1">
            <a:off x="2286000" y="3796748"/>
            <a:ext cx="0" cy="914400"/>
          </a:xfrm>
          <a:prstGeom prst="line">
            <a:avLst/>
          </a:prstGeom>
          <a:noFill/>
          <a:ln w="31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apfHumnst BT" pitchFamily="34" charset="0"/>
              <a:cs typeface="+mn-cs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Aliasing Problem</a:t>
            </a:r>
            <a:endParaRPr lang="en-US" altLang="en-US" dirty="0"/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3429000" y="2425148"/>
            <a:ext cx="2438400" cy="2286000"/>
            <a:chOff x="3408" y="1920"/>
            <a:chExt cx="1536" cy="1440"/>
          </a:xfrm>
        </p:grpSpPr>
        <p:sp>
          <p:nvSpPr>
            <p:cNvPr id="12293" name="Line 5"/>
            <p:cNvSpPr>
              <a:spLocks noChangeShapeType="1"/>
            </p:cNvSpPr>
            <p:nvPr/>
          </p:nvSpPr>
          <p:spPr bwMode="auto">
            <a:xfrm flipV="1">
              <a:off x="3600" y="2496"/>
              <a:ext cx="0" cy="864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Humnst BT" pitchFamily="34" charset="0"/>
                <a:cs typeface="+mn-cs"/>
              </a:endParaRPr>
            </a:p>
          </p:txBody>
        </p:sp>
        <p:sp>
          <p:nvSpPr>
            <p:cNvPr id="12294" name="Line 6"/>
            <p:cNvSpPr>
              <a:spLocks noChangeShapeType="1"/>
            </p:cNvSpPr>
            <p:nvPr/>
          </p:nvSpPr>
          <p:spPr bwMode="auto">
            <a:xfrm flipV="1">
              <a:off x="3792" y="2352"/>
              <a:ext cx="0" cy="100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Humnst BT" pitchFamily="34" charset="0"/>
                <a:cs typeface="+mn-cs"/>
              </a:endParaRPr>
            </a:p>
          </p:txBody>
        </p:sp>
        <p:sp>
          <p:nvSpPr>
            <p:cNvPr id="12295" name="Line 7"/>
            <p:cNvSpPr>
              <a:spLocks noChangeShapeType="1"/>
            </p:cNvSpPr>
            <p:nvPr/>
          </p:nvSpPr>
          <p:spPr bwMode="auto">
            <a:xfrm flipV="1">
              <a:off x="3984" y="2304"/>
              <a:ext cx="0" cy="105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Humnst BT" pitchFamily="34" charset="0"/>
                <a:cs typeface="+mn-cs"/>
              </a:endParaRPr>
            </a:p>
          </p:txBody>
        </p:sp>
        <p:sp>
          <p:nvSpPr>
            <p:cNvPr id="12296" name="Line 8"/>
            <p:cNvSpPr>
              <a:spLocks noChangeShapeType="1"/>
            </p:cNvSpPr>
            <p:nvPr/>
          </p:nvSpPr>
          <p:spPr bwMode="auto">
            <a:xfrm flipV="1">
              <a:off x="4176" y="2448"/>
              <a:ext cx="0" cy="91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Humnst BT" pitchFamily="34" charset="0"/>
                <a:cs typeface="+mn-cs"/>
              </a:endParaRPr>
            </a:p>
          </p:txBody>
        </p:sp>
        <p:sp>
          <p:nvSpPr>
            <p:cNvPr id="12297" name="Line 9"/>
            <p:cNvSpPr>
              <a:spLocks noChangeShapeType="1"/>
            </p:cNvSpPr>
            <p:nvPr/>
          </p:nvSpPr>
          <p:spPr bwMode="auto">
            <a:xfrm flipV="1">
              <a:off x="4368" y="2736"/>
              <a:ext cx="0" cy="624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Humnst BT" pitchFamily="34" charset="0"/>
                <a:cs typeface="+mn-cs"/>
              </a:endParaRPr>
            </a:p>
          </p:txBody>
        </p:sp>
        <p:sp>
          <p:nvSpPr>
            <p:cNvPr id="12298" name="Line 10"/>
            <p:cNvSpPr>
              <a:spLocks noChangeShapeType="1"/>
            </p:cNvSpPr>
            <p:nvPr/>
          </p:nvSpPr>
          <p:spPr bwMode="auto">
            <a:xfrm flipV="1">
              <a:off x="4560" y="2784"/>
              <a:ext cx="0" cy="57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Humnst BT" pitchFamily="34" charset="0"/>
                <a:cs typeface="+mn-cs"/>
              </a:endParaRPr>
            </a:p>
          </p:txBody>
        </p:sp>
        <p:sp>
          <p:nvSpPr>
            <p:cNvPr id="12299" name="Line 11"/>
            <p:cNvSpPr>
              <a:spLocks noChangeShapeType="1"/>
            </p:cNvSpPr>
            <p:nvPr/>
          </p:nvSpPr>
          <p:spPr bwMode="auto">
            <a:xfrm flipV="1">
              <a:off x="4752" y="2784"/>
              <a:ext cx="0" cy="57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Humnst BT" pitchFamily="34" charset="0"/>
                <a:cs typeface="+mn-cs"/>
              </a:endParaRPr>
            </a:p>
          </p:txBody>
        </p:sp>
        <p:sp>
          <p:nvSpPr>
            <p:cNvPr id="12300" name="Freeform 12"/>
            <p:cNvSpPr>
              <a:spLocks/>
            </p:cNvSpPr>
            <p:nvPr/>
          </p:nvSpPr>
          <p:spPr bwMode="auto">
            <a:xfrm>
              <a:off x="3408" y="1920"/>
              <a:ext cx="1536" cy="1440"/>
            </a:xfrm>
            <a:custGeom>
              <a:avLst/>
              <a:gdLst>
                <a:gd name="T0" fmla="*/ 0 w 1536"/>
                <a:gd name="T1" fmla="*/ 0 h 1440"/>
                <a:gd name="T2" fmla="*/ 0 w 1536"/>
                <a:gd name="T3" fmla="*/ 1440 h 1440"/>
                <a:gd name="T4" fmla="*/ 1536 w 1536"/>
                <a:gd name="T5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36" h="1440">
                  <a:moveTo>
                    <a:pt x="0" y="0"/>
                  </a:moveTo>
                  <a:lnTo>
                    <a:pt x="0" y="1440"/>
                  </a:lnTo>
                  <a:lnTo>
                    <a:pt x="1536" y="1440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stealth" w="med" len="lg"/>
              <a:tailEnd type="stealth" w="med" len="lg"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Humnst BT" pitchFamily="34" charset="0"/>
                <a:cs typeface="+mn-cs"/>
              </a:endParaRPr>
            </a:p>
          </p:txBody>
        </p:sp>
      </p:grpSp>
      <p:sp>
        <p:nvSpPr>
          <p:cNvPr id="12302" name="Freeform 14"/>
          <p:cNvSpPr>
            <a:spLocks/>
          </p:cNvSpPr>
          <p:nvPr/>
        </p:nvSpPr>
        <p:spPr bwMode="auto">
          <a:xfrm>
            <a:off x="152400" y="2750586"/>
            <a:ext cx="2438400" cy="1271587"/>
          </a:xfrm>
          <a:custGeom>
            <a:avLst/>
            <a:gdLst>
              <a:gd name="T0" fmla="*/ 0 w 1536"/>
              <a:gd name="T1" fmla="*/ 547 h 801"/>
              <a:gd name="T2" fmla="*/ 104 w 1536"/>
              <a:gd name="T3" fmla="*/ 278 h 801"/>
              <a:gd name="T4" fmla="*/ 302 w 1536"/>
              <a:gd name="T5" fmla="*/ 434 h 801"/>
              <a:gd name="T6" fmla="*/ 392 w 1536"/>
              <a:gd name="T7" fmla="*/ 163 h 801"/>
              <a:gd name="T8" fmla="*/ 483 w 1536"/>
              <a:gd name="T9" fmla="*/ 14 h 801"/>
              <a:gd name="T10" fmla="*/ 606 w 1536"/>
              <a:gd name="T11" fmla="*/ 245 h 801"/>
              <a:gd name="T12" fmla="*/ 664 w 1536"/>
              <a:gd name="T13" fmla="*/ 442 h 801"/>
              <a:gd name="T14" fmla="*/ 754 w 1536"/>
              <a:gd name="T15" fmla="*/ 327 h 801"/>
              <a:gd name="T16" fmla="*/ 878 w 1536"/>
              <a:gd name="T17" fmla="*/ 574 h 801"/>
              <a:gd name="T18" fmla="*/ 1108 w 1536"/>
              <a:gd name="T19" fmla="*/ 607 h 801"/>
              <a:gd name="T20" fmla="*/ 1232 w 1536"/>
              <a:gd name="T21" fmla="*/ 796 h 801"/>
              <a:gd name="T22" fmla="*/ 1355 w 1536"/>
              <a:gd name="T23" fmla="*/ 640 h 801"/>
              <a:gd name="T24" fmla="*/ 1536 w 1536"/>
              <a:gd name="T25" fmla="*/ 547 h 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36" h="801">
                <a:moveTo>
                  <a:pt x="0" y="547"/>
                </a:moveTo>
                <a:cubicBezTo>
                  <a:pt x="17" y="502"/>
                  <a:pt x="54" y="297"/>
                  <a:pt x="104" y="278"/>
                </a:cubicBezTo>
                <a:cubicBezTo>
                  <a:pt x="154" y="259"/>
                  <a:pt x="254" y="453"/>
                  <a:pt x="302" y="434"/>
                </a:cubicBezTo>
                <a:cubicBezTo>
                  <a:pt x="350" y="415"/>
                  <a:pt x="362" y="233"/>
                  <a:pt x="392" y="163"/>
                </a:cubicBezTo>
                <a:cubicBezTo>
                  <a:pt x="422" y="93"/>
                  <a:pt x="447" y="0"/>
                  <a:pt x="483" y="14"/>
                </a:cubicBezTo>
                <a:cubicBezTo>
                  <a:pt x="519" y="28"/>
                  <a:pt x="576" y="174"/>
                  <a:pt x="606" y="245"/>
                </a:cubicBezTo>
                <a:cubicBezTo>
                  <a:pt x="636" y="316"/>
                  <a:pt x="639" y="428"/>
                  <a:pt x="664" y="442"/>
                </a:cubicBezTo>
                <a:cubicBezTo>
                  <a:pt x="689" y="456"/>
                  <a:pt x="718" y="305"/>
                  <a:pt x="754" y="327"/>
                </a:cubicBezTo>
                <a:cubicBezTo>
                  <a:pt x="790" y="349"/>
                  <a:pt x="819" y="527"/>
                  <a:pt x="878" y="574"/>
                </a:cubicBezTo>
                <a:cubicBezTo>
                  <a:pt x="937" y="621"/>
                  <a:pt x="1049" y="570"/>
                  <a:pt x="1108" y="607"/>
                </a:cubicBezTo>
                <a:cubicBezTo>
                  <a:pt x="1167" y="644"/>
                  <a:pt x="1191" y="791"/>
                  <a:pt x="1232" y="796"/>
                </a:cubicBezTo>
                <a:cubicBezTo>
                  <a:pt x="1273" y="801"/>
                  <a:pt x="1304" y="682"/>
                  <a:pt x="1355" y="640"/>
                </a:cubicBezTo>
                <a:cubicBezTo>
                  <a:pt x="1406" y="598"/>
                  <a:pt x="1498" y="567"/>
                  <a:pt x="1536" y="547"/>
                </a:cubicBezTo>
              </a:path>
            </a:pathLst>
          </a:custGeom>
          <a:noFill/>
          <a:ln w="25400" cap="flat" cmpd="sng">
            <a:solidFill>
              <a:schemeClr val="accent2"/>
            </a:solidFill>
            <a:prstDash val="solid"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apfHumnst BT" pitchFamily="34" charset="0"/>
              <a:cs typeface="+mn-cs"/>
            </a:endParaRPr>
          </a:p>
        </p:txBody>
      </p:sp>
      <p:sp>
        <p:nvSpPr>
          <p:cNvPr id="12303" name="Freeform 15"/>
          <p:cNvSpPr>
            <a:spLocks/>
          </p:cNvSpPr>
          <p:nvPr/>
        </p:nvSpPr>
        <p:spPr bwMode="auto">
          <a:xfrm>
            <a:off x="152400" y="2425148"/>
            <a:ext cx="2438400" cy="2286000"/>
          </a:xfrm>
          <a:custGeom>
            <a:avLst/>
            <a:gdLst>
              <a:gd name="T0" fmla="*/ 0 w 1536"/>
              <a:gd name="T1" fmla="*/ 0 h 1440"/>
              <a:gd name="T2" fmla="*/ 0 w 1536"/>
              <a:gd name="T3" fmla="*/ 1440 h 1440"/>
              <a:gd name="T4" fmla="*/ 1536 w 1536"/>
              <a:gd name="T5" fmla="*/ 1440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36" h="1440">
                <a:moveTo>
                  <a:pt x="0" y="0"/>
                </a:moveTo>
                <a:lnTo>
                  <a:pt x="0" y="1440"/>
                </a:lnTo>
                <a:lnTo>
                  <a:pt x="1536" y="1440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stealth" w="med" len="lg"/>
            <a:tailEnd type="stealth" w="med" len="lg"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apfHumnst BT" pitchFamily="34" charset="0"/>
              <a:cs typeface="+mn-cs"/>
            </a:endParaRPr>
          </a:p>
        </p:txBody>
      </p:sp>
      <p:grpSp>
        <p:nvGrpSpPr>
          <p:cNvPr id="12304" name="Group 16"/>
          <p:cNvGrpSpPr>
            <a:grpSpLocks/>
          </p:cNvGrpSpPr>
          <p:nvPr/>
        </p:nvGrpSpPr>
        <p:grpSpPr bwMode="auto">
          <a:xfrm>
            <a:off x="6400800" y="2425148"/>
            <a:ext cx="2438400" cy="2286000"/>
            <a:chOff x="912" y="1920"/>
            <a:chExt cx="1536" cy="1440"/>
          </a:xfrm>
        </p:grpSpPr>
        <p:sp>
          <p:nvSpPr>
            <p:cNvPr id="12305" name="Freeform 17"/>
            <p:cNvSpPr>
              <a:spLocks/>
            </p:cNvSpPr>
            <p:nvPr/>
          </p:nvSpPr>
          <p:spPr bwMode="auto">
            <a:xfrm>
              <a:off x="912" y="2272"/>
              <a:ext cx="1536" cy="560"/>
            </a:xfrm>
            <a:custGeom>
              <a:avLst/>
              <a:gdLst>
                <a:gd name="T0" fmla="*/ 0 w 1536"/>
                <a:gd name="T1" fmla="*/ 400 h 560"/>
                <a:gd name="T2" fmla="*/ 576 w 1536"/>
                <a:gd name="T3" fmla="*/ 16 h 560"/>
                <a:gd name="T4" fmla="*/ 1056 w 1536"/>
                <a:gd name="T5" fmla="*/ 496 h 560"/>
                <a:gd name="T6" fmla="*/ 1536 w 1536"/>
                <a:gd name="T7" fmla="*/ 40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6" h="560">
                  <a:moveTo>
                    <a:pt x="0" y="400"/>
                  </a:moveTo>
                  <a:cubicBezTo>
                    <a:pt x="200" y="200"/>
                    <a:pt x="400" y="0"/>
                    <a:pt x="576" y="16"/>
                  </a:cubicBezTo>
                  <a:cubicBezTo>
                    <a:pt x="752" y="32"/>
                    <a:pt x="896" y="432"/>
                    <a:pt x="1056" y="496"/>
                  </a:cubicBezTo>
                  <a:cubicBezTo>
                    <a:pt x="1216" y="560"/>
                    <a:pt x="1376" y="480"/>
                    <a:pt x="1536" y="400"/>
                  </a:cubicBezTo>
                </a:path>
              </a:pathLst>
            </a:custGeom>
            <a:noFill/>
            <a:ln w="254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Humnst BT" pitchFamily="34" charset="0"/>
                <a:cs typeface="+mn-cs"/>
              </a:endParaRPr>
            </a:p>
          </p:txBody>
        </p:sp>
        <p:sp>
          <p:nvSpPr>
            <p:cNvPr id="12306" name="Freeform 18"/>
            <p:cNvSpPr>
              <a:spLocks/>
            </p:cNvSpPr>
            <p:nvPr/>
          </p:nvSpPr>
          <p:spPr bwMode="auto">
            <a:xfrm>
              <a:off x="912" y="1920"/>
              <a:ext cx="1536" cy="1440"/>
            </a:xfrm>
            <a:custGeom>
              <a:avLst/>
              <a:gdLst>
                <a:gd name="T0" fmla="*/ 0 w 1536"/>
                <a:gd name="T1" fmla="*/ 0 h 1440"/>
                <a:gd name="T2" fmla="*/ 0 w 1536"/>
                <a:gd name="T3" fmla="*/ 1440 h 1440"/>
                <a:gd name="T4" fmla="*/ 1536 w 1536"/>
                <a:gd name="T5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36" h="1440">
                  <a:moveTo>
                    <a:pt x="0" y="0"/>
                  </a:moveTo>
                  <a:lnTo>
                    <a:pt x="0" y="1440"/>
                  </a:lnTo>
                  <a:lnTo>
                    <a:pt x="1536" y="1440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stealth" w="med" len="lg"/>
              <a:tailEnd type="stealth" w="med" len="lg"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Humnst BT" pitchFamily="34" charset="0"/>
                <a:cs typeface="+mn-cs"/>
              </a:endParaRPr>
            </a:p>
          </p:txBody>
        </p:sp>
      </p:grp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2578100" y="2870475"/>
            <a:ext cx="8509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6000" dirty="0" smtClean="0">
                <a:latin typeface="ZapfHumnst BT" pitchFamily="34" charset="0"/>
                <a:cs typeface="+mn-cs"/>
                <a:sym typeface="Symbol" panose="05050102010706020507" pitchFamily="18" charset="2"/>
              </a:rPr>
              <a:t></a:t>
            </a:r>
            <a:endParaRPr lang="en-US" altLang="en-US" sz="6000" dirty="0" smtClean="0">
              <a:latin typeface="ZapfHumnst BT" pitchFamily="34" charset="0"/>
              <a:cs typeface="+mn-cs"/>
            </a:endParaRP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5562600" y="2870475"/>
            <a:ext cx="8509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6000" smtClean="0">
                <a:latin typeface="ZapfHumnst BT" pitchFamily="34" charset="0"/>
                <a:cs typeface="+mn-cs"/>
                <a:sym typeface="Symbol" panose="05050102010706020507" pitchFamily="18" charset="2"/>
              </a:rPr>
              <a:t></a:t>
            </a:r>
            <a:endParaRPr lang="en-US" altLang="en-US" sz="6000" smtClean="0">
              <a:latin typeface="ZapfHumnst BT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27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 Spatial Doman</a:t>
            </a:r>
            <a:endParaRPr lang="en-US" altLang="en-US" dirty="0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 flipV="1">
            <a:off x="6858000" y="2941983"/>
            <a:ext cx="0" cy="13716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med" len="med"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apfHumnst BT" pitchFamily="34" charset="0"/>
              <a:cs typeface="+mn-cs"/>
            </a:endParaRP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 flipV="1">
            <a:off x="7162800" y="2713383"/>
            <a:ext cx="0" cy="1600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med" len="med"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apfHumnst BT" pitchFamily="34" charset="0"/>
              <a:cs typeface="+mn-cs"/>
            </a:endParaRP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V="1">
            <a:off x="7467600" y="2637183"/>
            <a:ext cx="0" cy="1676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med" len="med"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apfHumnst BT" pitchFamily="34" charset="0"/>
              <a:cs typeface="+mn-cs"/>
            </a:endParaRP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V="1">
            <a:off x="7772400" y="2865783"/>
            <a:ext cx="0" cy="1447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med" len="med"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apfHumnst BT" pitchFamily="34" charset="0"/>
              <a:cs typeface="+mn-cs"/>
            </a:endParaRPr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V="1">
            <a:off x="8077200" y="3322983"/>
            <a:ext cx="0" cy="9906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med" len="med"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apfHumnst BT" pitchFamily="34" charset="0"/>
              <a:cs typeface="+mn-cs"/>
            </a:endParaRPr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V="1">
            <a:off x="8382000" y="3399183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med" len="med"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apfHumnst BT" pitchFamily="34" charset="0"/>
              <a:cs typeface="+mn-cs"/>
            </a:endParaRPr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 flipV="1">
            <a:off x="8686800" y="3399183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med" len="med"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apfHumnst BT" pitchFamily="34" charset="0"/>
              <a:cs typeface="+mn-cs"/>
            </a:endParaRPr>
          </a:p>
        </p:txBody>
      </p:sp>
      <p:sp>
        <p:nvSpPr>
          <p:cNvPr id="16396" name="Freeform 12"/>
          <p:cNvSpPr>
            <a:spLocks/>
          </p:cNvSpPr>
          <p:nvPr/>
        </p:nvSpPr>
        <p:spPr bwMode="auto">
          <a:xfrm>
            <a:off x="6553200" y="2027583"/>
            <a:ext cx="2438400" cy="2286000"/>
          </a:xfrm>
          <a:custGeom>
            <a:avLst/>
            <a:gdLst>
              <a:gd name="T0" fmla="*/ 0 w 1536"/>
              <a:gd name="T1" fmla="*/ 0 h 1440"/>
              <a:gd name="T2" fmla="*/ 0 w 1536"/>
              <a:gd name="T3" fmla="*/ 1440 h 1440"/>
              <a:gd name="T4" fmla="*/ 1536 w 1536"/>
              <a:gd name="T5" fmla="*/ 1440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36" h="1440">
                <a:moveTo>
                  <a:pt x="0" y="0"/>
                </a:moveTo>
                <a:lnTo>
                  <a:pt x="0" y="1440"/>
                </a:lnTo>
                <a:lnTo>
                  <a:pt x="1536" y="1440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stealth" w="med" len="lg"/>
            <a:tailEnd type="stealth" w="med" len="lg"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apfHumnst BT" pitchFamily="34" charset="0"/>
              <a:cs typeface="+mn-cs"/>
            </a:endParaRPr>
          </a:p>
        </p:txBody>
      </p:sp>
      <p:grpSp>
        <p:nvGrpSpPr>
          <p:cNvPr id="16397" name="Group 13"/>
          <p:cNvGrpSpPr>
            <a:grpSpLocks/>
          </p:cNvGrpSpPr>
          <p:nvPr/>
        </p:nvGrpSpPr>
        <p:grpSpPr bwMode="auto">
          <a:xfrm>
            <a:off x="368300" y="2027583"/>
            <a:ext cx="2438400" cy="2286000"/>
            <a:chOff x="912" y="1920"/>
            <a:chExt cx="1536" cy="1440"/>
          </a:xfrm>
        </p:grpSpPr>
        <p:sp>
          <p:nvSpPr>
            <p:cNvPr id="16398" name="Freeform 14"/>
            <p:cNvSpPr>
              <a:spLocks/>
            </p:cNvSpPr>
            <p:nvPr/>
          </p:nvSpPr>
          <p:spPr bwMode="auto">
            <a:xfrm>
              <a:off x="912" y="2272"/>
              <a:ext cx="1536" cy="560"/>
            </a:xfrm>
            <a:custGeom>
              <a:avLst/>
              <a:gdLst>
                <a:gd name="T0" fmla="*/ 0 w 1536"/>
                <a:gd name="T1" fmla="*/ 400 h 560"/>
                <a:gd name="T2" fmla="*/ 576 w 1536"/>
                <a:gd name="T3" fmla="*/ 16 h 560"/>
                <a:gd name="T4" fmla="*/ 1056 w 1536"/>
                <a:gd name="T5" fmla="*/ 496 h 560"/>
                <a:gd name="T6" fmla="*/ 1536 w 1536"/>
                <a:gd name="T7" fmla="*/ 40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6" h="560">
                  <a:moveTo>
                    <a:pt x="0" y="400"/>
                  </a:moveTo>
                  <a:cubicBezTo>
                    <a:pt x="200" y="200"/>
                    <a:pt x="400" y="0"/>
                    <a:pt x="576" y="16"/>
                  </a:cubicBezTo>
                  <a:cubicBezTo>
                    <a:pt x="752" y="32"/>
                    <a:pt x="896" y="432"/>
                    <a:pt x="1056" y="496"/>
                  </a:cubicBezTo>
                  <a:cubicBezTo>
                    <a:pt x="1216" y="560"/>
                    <a:pt x="1376" y="480"/>
                    <a:pt x="1536" y="400"/>
                  </a:cubicBezTo>
                </a:path>
              </a:pathLst>
            </a:custGeom>
            <a:noFill/>
            <a:ln w="254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Humnst BT" pitchFamily="34" charset="0"/>
                <a:cs typeface="+mn-cs"/>
              </a:endParaRPr>
            </a:p>
          </p:txBody>
        </p:sp>
        <p:sp>
          <p:nvSpPr>
            <p:cNvPr id="16399" name="Freeform 15"/>
            <p:cNvSpPr>
              <a:spLocks/>
            </p:cNvSpPr>
            <p:nvPr/>
          </p:nvSpPr>
          <p:spPr bwMode="auto">
            <a:xfrm>
              <a:off x="912" y="1920"/>
              <a:ext cx="1536" cy="1440"/>
            </a:xfrm>
            <a:custGeom>
              <a:avLst/>
              <a:gdLst>
                <a:gd name="T0" fmla="*/ 0 w 1536"/>
                <a:gd name="T1" fmla="*/ 0 h 1440"/>
                <a:gd name="T2" fmla="*/ 0 w 1536"/>
                <a:gd name="T3" fmla="*/ 1440 h 1440"/>
                <a:gd name="T4" fmla="*/ 1536 w 1536"/>
                <a:gd name="T5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36" h="1440">
                  <a:moveTo>
                    <a:pt x="0" y="0"/>
                  </a:moveTo>
                  <a:lnTo>
                    <a:pt x="0" y="1440"/>
                  </a:lnTo>
                  <a:lnTo>
                    <a:pt x="1536" y="1440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stealth" w="med" len="lg"/>
              <a:tailEnd type="stealth" w="med" len="lg"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Humnst BT" pitchFamily="34" charset="0"/>
                <a:cs typeface="+mn-cs"/>
              </a:endParaRPr>
            </a:p>
          </p:txBody>
        </p:sp>
      </p:grp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2806700" y="2910233"/>
            <a:ext cx="8509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000" b="1" dirty="0" smtClean="0">
                <a:latin typeface="ZapfHumnst BT" pitchFamily="34" charset="0"/>
                <a:cs typeface="+mn-cs"/>
                <a:sym typeface="Symbol" panose="05050102010706020507" pitchFamily="18" charset="2"/>
              </a:rPr>
              <a:t></a:t>
            </a:r>
            <a:endParaRPr lang="en-US" altLang="en-US" sz="4000" b="1" dirty="0" smtClean="0">
              <a:latin typeface="ZapfHumnst BT" pitchFamily="34" charset="0"/>
              <a:cs typeface="+mn-cs"/>
            </a:endParaRP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5715000" y="2941983"/>
            <a:ext cx="8509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000" b="1" smtClean="0">
                <a:latin typeface="ZapfHumnst BT" pitchFamily="34" charset="0"/>
                <a:cs typeface="+mn-cs"/>
                <a:sym typeface="Symbol" panose="05050102010706020507" pitchFamily="18" charset="2"/>
              </a:rPr>
              <a:t>=</a:t>
            </a:r>
            <a:endParaRPr lang="en-US" altLang="en-US" sz="4000" b="1" smtClean="0">
              <a:latin typeface="ZapfHumnst BT" pitchFamily="34" charset="0"/>
              <a:cs typeface="+mn-cs"/>
            </a:endParaRPr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 flipV="1">
            <a:off x="3886200" y="2408583"/>
            <a:ext cx="0" cy="1905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stealth" w="med" len="med"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apfHumnst BT" pitchFamily="34" charset="0"/>
              <a:cs typeface="+mn-cs"/>
            </a:endParaRPr>
          </a:p>
        </p:txBody>
      </p:sp>
      <p:sp>
        <p:nvSpPr>
          <p:cNvPr id="16405" name="Line 21"/>
          <p:cNvSpPr>
            <a:spLocks noChangeShapeType="1"/>
          </p:cNvSpPr>
          <p:nvPr/>
        </p:nvSpPr>
        <p:spPr bwMode="auto">
          <a:xfrm flipV="1">
            <a:off x="4191000" y="2408583"/>
            <a:ext cx="0" cy="1905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stealth" w="med" len="med"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apfHumnst BT" pitchFamily="34" charset="0"/>
              <a:cs typeface="+mn-cs"/>
            </a:endParaRPr>
          </a:p>
        </p:txBody>
      </p:sp>
      <p:sp>
        <p:nvSpPr>
          <p:cNvPr id="16406" name="Line 22"/>
          <p:cNvSpPr>
            <a:spLocks noChangeShapeType="1"/>
          </p:cNvSpPr>
          <p:nvPr/>
        </p:nvSpPr>
        <p:spPr bwMode="auto">
          <a:xfrm flipV="1">
            <a:off x="4495800" y="2408583"/>
            <a:ext cx="0" cy="1905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stealth" w="med" len="med"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apfHumnst BT" pitchFamily="34" charset="0"/>
              <a:cs typeface="+mn-cs"/>
            </a:endParaRPr>
          </a:p>
        </p:txBody>
      </p:sp>
      <p:sp>
        <p:nvSpPr>
          <p:cNvPr id="16407" name="Line 23"/>
          <p:cNvSpPr>
            <a:spLocks noChangeShapeType="1"/>
          </p:cNvSpPr>
          <p:nvPr/>
        </p:nvSpPr>
        <p:spPr bwMode="auto">
          <a:xfrm flipV="1">
            <a:off x="4800600" y="2408583"/>
            <a:ext cx="0" cy="1905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stealth" w="med" len="med"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apfHumnst BT" pitchFamily="34" charset="0"/>
              <a:cs typeface="+mn-cs"/>
            </a:endParaRPr>
          </a:p>
        </p:txBody>
      </p:sp>
      <p:sp>
        <p:nvSpPr>
          <p:cNvPr id="16408" name="Line 24"/>
          <p:cNvSpPr>
            <a:spLocks noChangeShapeType="1"/>
          </p:cNvSpPr>
          <p:nvPr/>
        </p:nvSpPr>
        <p:spPr bwMode="auto">
          <a:xfrm flipV="1">
            <a:off x="5105400" y="2408583"/>
            <a:ext cx="0" cy="1905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stealth" w="med" len="med"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apfHumnst BT" pitchFamily="34" charset="0"/>
              <a:cs typeface="+mn-cs"/>
            </a:endParaRPr>
          </a:p>
        </p:txBody>
      </p:sp>
      <p:sp>
        <p:nvSpPr>
          <p:cNvPr id="16409" name="Line 25"/>
          <p:cNvSpPr>
            <a:spLocks noChangeShapeType="1"/>
          </p:cNvSpPr>
          <p:nvPr/>
        </p:nvSpPr>
        <p:spPr bwMode="auto">
          <a:xfrm flipV="1">
            <a:off x="5410200" y="2408583"/>
            <a:ext cx="0" cy="1905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stealth" w="med" len="med"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apfHumnst BT" pitchFamily="34" charset="0"/>
              <a:cs typeface="+mn-cs"/>
            </a:endParaRPr>
          </a:p>
        </p:txBody>
      </p:sp>
      <p:sp>
        <p:nvSpPr>
          <p:cNvPr id="16410" name="Line 26"/>
          <p:cNvSpPr>
            <a:spLocks noChangeShapeType="1"/>
          </p:cNvSpPr>
          <p:nvPr/>
        </p:nvSpPr>
        <p:spPr bwMode="auto">
          <a:xfrm flipV="1">
            <a:off x="5715000" y="2408583"/>
            <a:ext cx="0" cy="1905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stealth" w="med" len="med"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apfHumnst BT" pitchFamily="34" charset="0"/>
              <a:cs typeface="+mn-cs"/>
            </a:endParaRPr>
          </a:p>
        </p:txBody>
      </p:sp>
      <p:sp>
        <p:nvSpPr>
          <p:cNvPr id="16411" name="Freeform 27"/>
          <p:cNvSpPr>
            <a:spLocks/>
          </p:cNvSpPr>
          <p:nvPr/>
        </p:nvSpPr>
        <p:spPr bwMode="auto">
          <a:xfrm>
            <a:off x="3581400" y="2027583"/>
            <a:ext cx="2438400" cy="2286000"/>
          </a:xfrm>
          <a:custGeom>
            <a:avLst/>
            <a:gdLst>
              <a:gd name="T0" fmla="*/ 0 w 1536"/>
              <a:gd name="T1" fmla="*/ 0 h 1440"/>
              <a:gd name="T2" fmla="*/ 0 w 1536"/>
              <a:gd name="T3" fmla="*/ 1440 h 1440"/>
              <a:gd name="T4" fmla="*/ 1536 w 1536"/>
              <a:gd name="T5" fmla="*/ 1440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36" h="1440">
                <a:moveTo>
                  <a:pt x="0" y="0"/>
                </a:moveTo>
                <a:lnTo>
                  <a:pt x="0" y="1440"/>
                </a:lnTo>
                <a:lnTo>
                  <a:pt x="1536" y="1440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stealth" w="med" len="lg"/>
            <a:tailEnd type="stealth" w="med" len="lg"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apfHumnst BT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57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 Frequency Domain</a:t>
            </a:r>
            <a:endParaRPr lang="en-US" altLang="en-US" dirty="0"/>
          </a:p>
        </p:txBody>
      </p:sp>
      <p:grpSp>
        <p:nvGrpSpPr>
          <p:cNvPr id="35869" name="Group 29"/>
          <p:cNvGrpSpPr>
            <a:grpSpLocks/>
          </p:cNvGrpSpPr>
          <p:nvPr/>
        </p:nvGrpSpPr>
        <p:grpSpPr bwMode="auto">
          <a:xfrm>
            <a:off x="3405188" y="2133600"/>
            <a:ext cx="2438400" cy="2209800"/>
            <a:chOff x="2256" y="1344"/>
            <a:chExt cx="1536" cy="1392"/>
          </a:xfrm>
        </p:grpSpPr>
        <p:grpSp>
          <p:nvGrpSpPr>
            <p:cNvPr id="35851" name="Group 11"/>
            <p:cNvGrpSpPr>
              <a:grpSpLocks/>
            </p:cNvGrpSpPr>
            <p:nvPr/>
          </p:nvGrpSpPr>
          <p:grpSpPr bwMode="auto">
            <a:xfrm>
              <a:off x="2256" y="1344"/>
              <a:ext cx="1536" cy="1392"/>
              <a:chOff x="384" y="2064"/>
              <a:chExt cx="1536" cy="1392"/>
            </a:xfrm>
          </p:grpSpPr>
          <p:sp>
            <p:nvSpPr>
              <p:cNvPr id="35852" name="Line 12"/>
              <p:cNvSpPr>
                <a:spLocks noChangeShapeType="1"/>
              </p:cNvSpPr>
              <p:nvPr/>
            </p:nvSpPr>
            <p:spPr bwMode="auto">
              <a:xfrm flipV="1">
                <a:off x="1104" y="2064"/>
                <a:ext cx="0" cy="13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stealth" w="med" len="lg"/>
              </a:ln>
              <a:effectLst>
                <a:outerShdw dist="1796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ZapfHumnst BT" pitchFamily="34" charset="0"/>
                  <a:cs typeface="+mn-cs"/>
                </a:endParaRPr>
              </a:p>
            </p:txBody>
          </p:sp>
          <p:sp>
            <p:nvSpPr>
              <p:cNvPr id="35853" name="Line 13"/>
              <p:cNvSpPr>
                <a:spLocks noChangeShapeType="1"/>
              </p:cNvSpPr>
              <p:nvPr/>
            </p:nvSpPr>
            <p:spPr bwMode="auto">
              <a:xfrm>
                <a:off x="384" y="3456"/>
                <a:ext cx="153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stealth" w="med" len="lg"/>
              </a:ln>
              <a:effectLst>
                <a:outerShdw dist="1796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ZapfHumnst BT" pitchFamily="34" charset="0"/>
                  <a:cs typeface="+mn-cs"/>
                </a:endParaRPr>
              </a:p>
            </p:txBody>
          </p:sp>
        </p:grpSp>
        <p:sp>
          <p:nvSpPr>
            <p:cNvPr id="35857" name="Line 17"/>
            <p:cNvSpPr>
              <a:spLocks noChangeShapeType="1"/>
            </p:cNvSpPr>
            <p:nvPr/>
          </p:nvSpPr>
          <p:spPr bwMode="auto">
            <a:xfrm flipV="1">
              <a:off x="2400" y="1536"/>
              <a:ext cx="0" cy="120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stealth" w="med" len="med"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Humnst BT" pitchFamily="34" charset="0"/>
                <a:cs typeface="+mn-cs"/>
              </a:endParaRPr>
            </a:p>
          </p:txBody>
        </p:sp>
        <p:sp>
          <p:nvSpPr>
            <p:cNvPr id="35858" name="Line 18"/>
            <p:cNvSpPr>
              <a:spLocks noChangeShapeType="1"/>
            </p:cNvSpPr>
            <p:nvPr/>
          </p:nvSpPr>
          <p:spPr bwMode="auto">
            <a:xfrm flipV="1">
              <a:off x="2976" y="1536"/>
              <a:ext cx="0" cy="120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stealth" w="med" len="med"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Humnst BT" pitchFamily="34" charset="0"/>
                <a:cs typeface="+mn-cs"/>
              </a:endParaRPr>
            </a:p>
          </p:txBody>
        </p:sp>
        <p:sp>
          <p:nvSpPr>
            <p:cNvPr id="35859" name="Line 19"/>
            <p:cNvSpPr>
              <a:spLocks noChangeShapeType="1"/>
            </p:cNvSpPr>
            <p:nvPr/>
          </p:nvSpPr>
          <p:spPr bwMode="auto">
            <a:xfrm flipV="1">
              <a:off x="3552" y="1536"/>
              <a:ext cx="0" cy="120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stealth" w="med" len="med"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Humnst BT" pitchFamily="34" charset="0"/>
                <a:cs typeface="+mn-cs"/>
              </a:endParaRPr>
            </a:p>
          </p:txBody>
        </p:sp>
      </p:grp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2667000" y="3070225"/>
            <a:ext cx="8509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400" dirty="0" smtClean="0">
                <a:latin typeface="ZapfHumnst BT" pitchFamily="34" charset="0"/>
                <a:cs typeface="+mn-cs"/>
                <a:sym typeface="Symbol" panose="05050102010706020507" pitchFamily="18" charset="2"/>
              </a:rPr>
              <a:t></a:t>
            </a:r>
          </a:p>
        </p:txBody>
      </p:sp>
      <p:sp>
        <p:nvSpPr>
          <p:cNvPr id="35861" name="Text Box 21"/>
          <p:cNvSpPr txBox="1">
            <a:spLocks noChangeArrowheads="1"/>
          </p:cNvSpPr>
          <p:nvPr/>
        </p:nvSpPr>
        <p:spPr bwMode="auto">
          <a:xfrm>
            <a:off x="5702300" y="3092450"/>
            <a:ext cx="850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600" dirty="0" smtClean="0">
                <a:latin typeface="ZapfHumnst BT" pitchFamily="34" charset="0"/>
                <a:cs typeface="+mn-cs"/>
                <a:sym typeface="Symbol" panose="05050102010706020507" pitchFamily="18" charset="2"/>
              </a:rPr>
              <a:t>=</a:t>
            </a:r>
            <a:endParaRPr lang="en-US" altLang="en-US" sz="3600" dirty="0" smtClean="0">
              <a:latin typeface="ZapfHumnst BT" pitchFamily="34" charset="0"/>
              <a:cs typeface="+mn-cs"/>
            </a:endParaRPr>
          </a:p>
        </p:txBody>
      </p:sp>
      <p:grpSp>
        <p:nvGrpSpPr>
          <p:cNvPr id="35868" name="Group 28"/>
          <p:cNvGrpSpPr>
            <a:grpSpLocks/>
          </p:cNvGrpSpPr>
          <p:nvPr/>
        </p:nvGrpSpPr>
        <p:grpSpPr bwMode="auto">
          <a:xfrm>
            <a:off x="304800" y="2133600"/>
            <a:ext cx="2438400" cy="2209800"/>
            <a:chOff x="192" y="1344"/>
            <a:chExt cx="1536" cy="1392"/>
          </a:xfrm>
        </p:grpSpPr>
        <p:grpSp>
          <p:nvGrpSpPr>
            <p:cNvPr id="35848" name="Group 8"/>
            <p:cNvGrpSpPr>
              <a:grpSpLocks/>
            </p:cNvGrpSpPr>
            <p:nvPr/>
          </p:nvGrpSpPr>
          <p:grpSpPr bwMode="auto">
            <a:xfrm>
              <a:off x="192" y="1344"/>
              <a:ext cx="1536" cy="1392"/>
              <a:chOff x="384" y="2064"/>
              <a:chExt cx="1536" cy="1392"/>
            </a:xfrm>
          </p:grpSpPr>
          <p:sp>
            <p:nvSpPr>
              <p:cNvPr id="35849" name="Line 9"/>
              <p:cNvSpPr>
                <a:spLocks noChangeShapeType="1"/>
              </p:cNvSpPr>
              <p:nvPr/>
            </p:nvSpPr>
            <p:spPr bwMode="auto">
              <a:xfrm flipV="1">
                <a:off x="1104" y="2064"/>
                <a:ext cx="0" cy="13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stealth" w="med" len="lg"/>
              </a:ln>
              <a:effectLst>
                <a:outerShdw dist="1796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ZapfHumnst BT" pitchFamily="34" charset="0"/>
                  <a:cs typeface="+mn-cs"/>
                </a:endParaRPr>
              </a:p>
            </p:txBody>
          </p:sp>
          <p:sp>
            <p:nvSpPr>
              <p:cNvPr id="35850" name="Line 10"/>
              <p:cNvSpPr>
                <a:spLocks noChangeShapeType="1"/>
              </p:cNvSpPr>
              <p:nvPr/>
            </p:nvSpPr>
            <p:spPr bwMode="auto">
              <a:xfrm>
                <a:off x="384" y="3456"/>
                <a:ext cx="153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stealth" w="med" len="lg"/>
              </a:ln>
              <a:effectLst>
                <a:outerShdw dist="1796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ZapfHumnst BT" pitchFamily="34" charset="0"/>
                  <a:cs typeface="+mn-cs"/>
                </a:endParaRPr>
              </a:p>
            </p:txBody>
          </p:sp>
        </p:grpSp>
        <p:sp>
          <p:nvSpPr>
            <p:cNvPr id="35862" name="Freeform 22"/>
            <p:cNvSpPr>
              <a:spLocks/>
            </p:cNvSpPr>
            <p:nvPr/>
          </p:nvSpPr>
          <p:spPr bwMode="auto">
            <a:xfrm>
              <a:off x="384" y="1464"/>
              <a:ext cx="1104" cy="1272"/>
            </a:xfrm>
            <a:custGeom>
              <a:avLst/>
              <a:gdLst>
                <a:gd name="T0" fmla="*/ 0 w 1104"/>
                <a:gd name="T1" fmla="*/ 1272 h 1272"/>
                <a:gd name="T2" fmla="*/ 240 w 1104"/>
                <a:gd name="T3" fmla="*/ 168 h 1272"/>
                <a:gd name="T4" fmla="*/ 576 w 1104"/>
                <a:gd name="T5" fmla="*/ 264 h 1272"/>
                <a:gd name="T6" fmla="*/ 816 w 1104"/>
                <a:gd name="T7" fmla="*/ 216 h 1272"/>
                <a:gd name="T8" fmla="*/ 1104 w 1104"/>
                <a:gd name="T9" fmla="*/ 1272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4" h="1272">
                  <a:moveTo>
                    <a:pt x="0" y="1272"/>
                  </a:moveTo>
                  <a:cubicBezTo>
                    <a:pt x="72" y="804"/>
                    <a:pt x="144" y="336"/>
                    <a:pt x="240" y="168"/>
                  </a:cubicBezTo>
                  <a:cubicBezTo>
                    <a:pt x="336" y="0"/>
                    <a:pt x="480" y="256"/>
                    <a:pt x="576" y="264"/>
                  </a:cubicBezTo>
                  <a:cubicBezTo>
                    <a:pt x="672" y="272"/>
                    <a:pt x="728" y="48"/>
                    <a:pt x="816" y="216"/>
                  </a:cubicBezTo>
                  <a:cubicBezTo>
                    <a:pt x="904" y="384"/>
                    <a:pt x="1056" y="1096"/>
                    <a:pt x="1104" y="1272"/>
                  </a:cubicBezTo>
                </a:path>
              </a:pathLst>
            </a:custGeom>
            <a:noFill/>
            <a:ln w="254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Humnst BT" pitchFamily="34" charset="0"/>
                <a:cs typeface="+mn-cs"/>
              </a:endParaRPr>
            </a:p>
          </p:txBody>
        </p:sp>
      </p:grpSp>
      <p:grpSp>
        <p:nvGrpSpPr>
          <p:cNvPr id="35854" name="Group 14"/>
          <p:cNvGrpSpPr>
            <a:grpSpLocks/>
          </p:cNvGrpSpPr>
          <p:nvPr/>
        </p:nvGrpSpPr>
        <p:grpSpPr bwMode="auto">
          <a:xfrm>
            <a:off x="6553200" y="2133600"/>
            <a:ext cx="2438400" cy="2209800"/>
            <a:chOff x="384" y="2064"/>
            <a:chExt cx="1536" cy="1392"/>
          </a:xfrm>
        </p:grpSpPr>
        <p:sp>
          <p:nvSpPr>
            <p:cNvPr id="35855" name="Line 15"/>
            <p:cNvSpPr>
              <a:spLocks noChangeShapeType="1"/>
            </p:cNvSpPr>
            <p:nvPr/>
          </p:nvSpPr>
          <p:spPr bwMode="auto">
            <a:xfrm flipV="1">
              <a:off x="1104" y="2064"/>
              <a:ext cx="0" cy="13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lg"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Humnst BT" pitchFamily="34" charset="0"/>
                <a:cs typeface="+mn-cs"/>
              </a:endParaRPr>
            </a:p>
          </p:txBody>
        </p:sp>
        <p:sp>
          <p:nvSpPr>
            <p:cNvPr id="35856" name="Line 16"/>
            <p:cNvSpPr>
              <a:spLocks noChangeShapeType="1"/>
            </p:cNvSpPr>
            <p:nvPr/>
          </p:nvSpPr>
          <p:spPr bwMode="auto">
            <a:xfrm>
              <a:off x="384" y="3456"/>
              <a:ext cx="15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lg"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Humnst BT" pitchFamily="34" charset="0"/>
                <a:cs typeface="+mn-cs"/>
              </a:endParaRPr>
            </a:p>
          </p:txBody>
        </p:sp>
      </p:grpSp>
      <p:sp>
        <p:nvSpPr>
          <p:cNvPr id="35864" name="Freeform 24"/>
          <p:cNvSpPr>
            <a:spLocks/>
          </p:cNvSpPr>
          <p:nvPr/>
        </p:nvSpPr>
        <p:spPr bwMode="auto">
          <a:xfrm>
            <a:off x="6858000" y="2286000"/>
            <a:ext cx="1752600" cy="2019300"/>
          </a:xfrm>
          <a:custGeom>
            <a:avLst/>
            <a:gdLst>
              <a:gd name="T0" fmla="*/ 0 w 1104"/>
              <a:gd name="T1" fmla="*/ 1272 h 1272"/>
              <a:gd name="T2" fmla="*/ 240 w 1104"/>
              <a:gd name="T3" fmla="*/ 168 h 1272"/>
              <a:gd name="T4" fmla="*/ 576 w 1104"/>
              <a:gd name="T5" fmla="*/ 264 h 1272"/>
              <a:gd name="T6" fmla="*/ 816 w 1104"/>
              <a:gd name="T7" fmla="*/ 216 h 1272"/>
              <a:gd name="T8" fmla="*/ 1104 w 1104"/>
              <a:gd name="T9" fmla="*/ 1272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4" h="1272">
                <a:moveTo>
                  <a:pt x="0" y="1272"/>
                </a:moveTo>
                <a:cubicBezTo>
                  <a:pt x="72" y="804"/>
                  <a:pt x="144" y="336"/>
                  <a:pt x="240" y="168"/>
                </a:cubicBezTo>
                <a:cubicBezTo>
                  <a:pt x="336" y="0"/>
                  <a:pt x="480" y="256"/>
                  <a:pt x="576" y="264"/>
                </a:cubicBezTo>
                <a:cubicBezTo>
                  <a:pt x="672" y="272"/>
                  <a:pt x="728" y="48"/>
                  <a:pt x="816" y="216"/>
                </a:cubicBezTo>
                <a:cubicBezTo>
                  <a:pt x="904" y="384"/>
                  <a:pt x="1056" y="1096"/>
                  <a:pt x="1104" y="1272"/>
                </a:cubicBezTo>
              </a:path>
            </a:pathLst>
          </a:custGeom>
          <a:noFill/>
          <a:ln w="25400" cap="flat" cmpd="sng">
            <a:solidFill>
              <a:schemeClr val="folHlink"/>
            </a:solidFill>
            <a:prstDash val="solid"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apfHumnst BT" pitchFamily="34" charset="0"/>
              <a:cs typeface="+mn-cs"/>
            </a:endParaRPr>
          </a:p>
        </p:txBody>
      </p:sp>
      <p:sp>
        <p:nvSpPr>
          <p:cNvPr id="35865" name="Freeform 25"/>
          <p:cNvSpPr>
            <a:spLocks/>
          </p:cNvSpPr>
          <p:nvPr/>
        </p:nvSpPr>
        <p:spPr bwMode="auto">
          <a:xfrm>
            <a:off x="6507163" y="2362200"/>
            <a:ext cx="1036637" cy="1943100"/>
          </a:xfrm>
          <a:custGeom>
            <a:avLst/>
            <a:gdLst>
              <a:gd name="T0" fmla="*/ 0 w 653"/>
              <a:gd name="T1" fmla="*/ 207 h 1224"/>
              <a:gd name="T2" fmla="*/ 125 w 653"/>
              <a:gd name="T3" fmla="*/ 216 h 1224"/>
              <a:gd name="T4" fmla="*/ 365 w 653"/>
              <a:gd name="T5" fmla="*/ 168 h 1224"/>
              <a:gd name="T6" fmla="*/ 653 w 653"/>
              <a:gd name="T7" fmla="*/ 1224 h 1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53" h="1224">
                <a:moveTo>
                  <a:pt x="0" y="207"/>
                </a:moveTo>
                <a:cubicBezTo>
                  <a:pt x="19" y="208"/>
                  <a:pt x="64" y="222"/>
                  <a:pt x="125" y="216"/>
                </a:cubicBezTo>
                <a:cubicBezTo>
                  <a:pt x="186" y="210"/>
                  <a:pt x="277" y="0"/>
                  <a:pt x="365" y="168"/>
                </a:cubicBezTo>
                <a:cubicBezTo>
                  <a:pt x="453" y="336"/>
                  <a:pt x="605" y="1048"/>
                  <a:pt x="653" y="1224"/>
                </a:cubicBezTo>
              </a:path>
            </a:pathLst>
          </a:custGeom>
          <a:noFill/>
          <a:ln w="25400" cap="flat" cmpd="sng">
            <a:solidFill>
              <a:schemeClr val="folHlink"/>
            </a:solidFill>
            <a:prstDash val="solid"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apfHumnst BT" pitchFamily="34" charset="0"/>
              <a:cs typeface="+mn-cs"/>
            </a:endParaRPr>
          </a:p>
        </p:txBody>
      </p:sp>
      <p:sp>
        <p:nvSpPr>
          <p:cNvPr id="35866" name="Freeform 26"/>
          <p:cNvSpPr>
            <a:spLocks/>
          </p:cNvSpPr>
          <p:nvPr/>
        </p:nvSpPr>
        <p:spPr bwMode="auto">
          <a:xfrm>
            <a:off x="7924800" y="2286000"/>
            <a:ext cx="914400" cy="2019300"/>
          </a:xfrm>
          <a:custGeom>
            <a:avLst/>
            <a:gdLst>
              <a:gd name="T0" fmla="*/ 0 w 576"/>
              <a:gd name="T1" fmla="*/ 1272 h 1272"/>
              <a:gd name="T2" fmla="*/ 240 w 576"/>
              <a:gd name="T3" fmla="*/ 168 h 1272"/>
              <a:gd name="T4" fmla="*/ 576 w 576"/>
              <a:gd name="T5" fmla="*/ 264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1272">
                <a:moveTo>
                  <a:pt x="0" y="1272"/>
                </a:moveTo>
                <a:cubicBezTo>
                  <a:pt x="72" y="804"/>
                  <a:pt x="144" y="336"/>
                  <a:pt x="240" y="168"/>
                </a:cubicBezTo>
                <a:cubicBezTo>
                  <a:pt x="336" y="0"/>
                  <a:pt x="520" y="248"/>
                  <a:pt x="576" y="264"/>
                </a:cubicBezTo>
              </a:path>
            </a:pathLst>
          </a:custGeom>
          <a:noFill/>
          <a:ln w="25400" cap="flat" cmpd="sng">
            <a:solidFill>
              <a:schemeClr val="folHlink"/>
            </a:solidFill>
            <a:prstDash val="solid"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apfHumnst BT" pitchFamily="34" charset="0"/>
              <a:cs typeface="+mn-cs"/>
            </a:endParaRPr>
          </a:p>
        </p:txBody>
      </p:sp>
      <p:sp>
        <p:nvSpPr>
          <p:cNvPr id="35867" name="Freeform 27"/>
          <p:cNvSpPr>
            <a:spLocks/>
          </p:cNvSpPr>
          <p:nvPr/>
        </p:nvSpPr>
        <p:spPr bwMode="auto">
          <a:xfrm>
            <a:off x="6586538" y="2216150"/>
            <a:ext cx="2265362" cy="500063"/>
          </a:xfrm>
          <a:custGeom>
            <a:avLst/>
            <a:gdLst>
              <a:gd name="T0" fmla="*/ 0 w 1427"/>
              <a:gd name="T1" fmla="*/ 315 h 315"/>
              <a:gd name="T2" fmla="*/ 392 w 1427"/>
              <a:gd name="T3" fmla="*/ 90 h 315"/>
              <a:gd name="T4" fmla="*/ 760 w 1427"/>
              <a:gd name="T5" fmla="*/ 274 h 315"/>
              <a:gd name="T6" fmla="*/ 1110 w 1427"/>
              <a:gd name="T7" fmla="*/ 6 h 315"/>
              <a:gd name="T8" fmla="*/ 1427 w 1427"/>
              <a:gd name="T9" fmla="*/ 307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27" h="315">
                <a:moveTo>
                  <a:pt x="0" y="315"/>
                </a:moveTo>
                <a:cubicBezTo>
                  <a:pt x="65" y="278"/>
                  <a:pt x="265" y="97"/>
                  <a:pt x="392" y="90"/>
                </a:cubicBezTo>
                <a:cubicBezTo>
                  <a:pt x="519" y="83"/>
                  <a:pt x="640" y="288"/>
                  <a:pt x="760" y="274"/>
                </a:cubicBezTo>
                <a:cubicBezTo>
                  <a:pt x="880" y="260"/>
                  <a:pt x="999" y="0"/>
                  <a:pt x="1110" y="6"/>
                </a:cubicBezTo>
                <a:cubicBezTo>
                  <a:pt x="1221" y="12"/>
                  <a:pt x="1361" y="244"/>
                  <a:pt x="1427" y="307"/>
                </a:cubicBezTo>
              </a:path>
            </a:pathLst>
          </a:custGeom>
          <a:noFill/>
          <a:ln w="25400" cap="flat" cmpd="sng">
            <a:solidFill>
              <a:schemeClr val="accent2"/>
            </a:solidFill>
            <a:prstDash val="solid"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apfHumnst BT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53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8" name="Group 28"/>
          <p:cNvGrpSpPr>
            <a:grpSpLocks/>
          </p:cNvGrpSpPr>
          <p:nvPr/>
        </p:nvGrpSpPr>
        <p:grpSpPr bwMode="auto">
          <a:xfrm>
            <a:off x="3429000" y="2012200"/>
            <a:ext cx="2438400" cy="2209800"/>
            <a:chOff x="384" y="2064"/>
            <a:chExt cx="1536" cy="1392"/>
          </a:xfrm>
        </p:grpSpPr>
        <p:sp>
          <p:nvSpPr>
            <p:cNvPr id="20509" name="Line 29"/>
            <p:cNvSpPr>
              <a:spLocks noChangeShapeType="1"/>
            </p:cNvSpPr>
            <p:nvPr/>
          </p:nvSpPr>
          <p:spPr bwMode="auto">
            <a:xfrm flipV="1">
              <a:off x="1104" y="2064"/>
              <a:ext cx="0" cy="13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lg"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Humnst BT" pitchFamily="34" charset="0"/>
                <a:cs typeface="+mn-cs"/>
              </a:endParaRPr>
            </a:p>
          </p:txBody>
        </p:sp>
        <p:sp>
          <p:nvSpPr>
            <p:cNvPr id="20510" name="Line 30"/>
            <p:cNvSpPr>
              <a:spLocks noChangeShapeType="1"/>
            </p:cNvSpPr>
            <p:nvPr/>
          </p:nvSpPr>
          <p:spPr bwMode="auto">
            <a:xfrm>
              <a:off x="384" y="3456"/>
              <a:ext cx="15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lg"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Humnst BT" pitchFamily="34" charset="0"/>
                <a:cs typeface="+mn-cs"/>
              </a:endParaRPr>
            </a:p>
          </p:txBody>
        </p:sp>
      </p:grp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Conditioning in Spatial Domain</a:t>
            </a:r>
            <a:endParaRPr lang="en-US" altLang="en-US" dirty="0"/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5715000" y="2774200"/>
            <a:ext cx="850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600" smtClean="0">
                <a:latin typeface="ZapfHumnst BT" pitchFamily="34" charset="0"/>
                <a:cs typeface="+mn-cs"/>
                <a:sym typeface="Symbol" panose="05050102010706020507" pitchFamily="18" charset="2"/>
              </a:rPr>
              <a:t>=</a:t>
            </a:r>
            <a:endParaRPr lang="en-US" altLang="en-US" sz="3600" smtClean="0">
              <a:latin typeface="ZapfHumnst BT" pitchFamily="34" charset="0"/>
              <a:cs typeface="+mn-cs"/>
            </a:endParaRPr>
          </a:p>
        </p:txBody>
      </p:sp>
      <p:grpSp>
        <p:nvGrpSpPr>
          <p:cNvPr id="20503" name="Group 23"/>
          <p:cNvGrpSpPr>
            <a:grpSpLocks/>
          </p:cNvGrpSpPr>
          <p:nvPr/>
        </p:nvGrpSpPr>
        <p:grpSpPr bwMode="auto">
          <a:xfrm>
            <a:off x="381000" y="2012200"/>
            <a:ext cx="2438400" cy="2209800"/>
            <a:chOff x="384" y="2064"/>
            <a:chExt cx="1536" cy="1392"/>
          </a:xfrm>
        </p:grpSpPr>
        <p:sp>
          <p:nvSpPr>
            <p:cNvPr id="20502" name="Line 22"/>
            <p:cNvSpPr>
              <a:spLocks noChangeShapeType="1"/>
            </p:cNvSpPr>
            <p:nvPr/>
          </p:nvSpPr>
          <p:spPr bwMode="auto">
            <a:xfrm flipV="1">
              <a:off x="1104" y="2064"/>
              <a:ext cx="0" cy="13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lg"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Humnst BT" pitchFamily="34" charset="0"/>
                <a:cs typeface="+mn-cs"/>
              </a:endParaRPr>
            </a:p>
          </p:txBody>
        </p:sp>
        <p:sp>
          <p:nvSpPr>
            <p:cNvPr id="20501" name="Line 21"/>
            <p:cNvSpPr>
              <a:spLocks noChangeShapeType="1"/>
            </p:cNvSpPr>
            <p:nvPr/>
          </p:nvSpPr>
          <p:spPr bwMode="auto">
            <a:xfrm>
              <a:off x="384" y="3456"/>
              <a:ext cx="15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lg"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Humnst BT" pitchFamily="34" charset="0"/>
                <a:cs typeface="+mn-cs"/>
              </a:endParaRPr>
            </a:p>
          </p:txBody>
        </p:sp>
      </p:grpSp>
      <p:sp>
        <p:nvSpPr>
          <p:cNvPr id="20504" name="Freeform 24"/>
          <p:cNvSpPr>
            <a:spLocks/>
          </p:cNvSpPr>
          <p:nvPr/>
        </p:nvSpPr>
        <p:spPr bwMode="auto">
          <a:xfrm>
            <a:off x="381000" y="2453525"/>
            <a:ext cx="2438400" cy="966788"/>
          </a:xfrm>
          <a:custGeom>
            <a:avLst/>
            <a:gdLst>
              <a:gd name="T0" fmla="*/ 0 w 1536"/>
              <a:gd name="T1" fmla="*/ 442 h 609"/>
              <a:gd name="T2" fmla="*/ 159 w 1536"/>
              <a:gd name="T3" fmla="*/ 198 h 609"/>
              <a:gd name="T4" fmla="*/ 365 w 1536"/>
              <a:gd name="T5" fmla="*/ 445 h 609"/>
              <a:gd name="T6" fmla="*/ 529 w 1536"/>
              <a:gd name="T7" fmla="*/ 33 h 609"/>
              <a:gd name="T8" fmla="*/ 686 w 1536"/>
              <a:gd name="T9" fmla="*/ 247 h 609"/>
              <a:gd name="T10" fmla="*/ 834 w 1536"/>
              <a:gd name="T11" fmla="*/ 140 h 609"/>
              <a:gd name="T12" fmla="*/ 891 w 1536"/>
              <a:gd name="T13" fmla="*/ 288 h 609"/>
              <a:gd name="T14" fmla="*/ 1048 w 1536"/>
              <a:gd name="T15" fmla="*/ 445 h 609"/>
              <a:gd name="T16" fmla="*/ 1245 w 1536"/>
              <a:gd name="T17" fmla="*/ 280 h 609"/>
              <a:gd name="T18" fmla="*/ 1344 w 1536"/>
              <a:gd name="T19" fmla="*/ 586 h 609"/>
              <a:gd name="T20" fmla="*/ 1426 w 1536"/>
              <a:gd name="T21" fmla="*/ 420 h 609"/>
              <a:gd name="T22" fmla="*/ 1536 w 1536"/>
              <a:gd name="T23" fmla="*/ 538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36" h="609">
                <a:moveTo>
                  <a:pt x="0" y="442"/>
                </a:moveTo>
                <a:cubicBezTo>
                  <a:pt x="26" y="401"/>
                  <a:pt x="98" y="198"/>
                  <a:pt x="159" y="198"/>
                </a:cubicBezTo>
                <a:cubicBezTo>
                  <a:pt x="220" y="198"/>
                  <a:pt x="303" y="472"/>
                  <a:pt x="365" y="445"/>
                </a:cubicBezTo>
                <a:cubicBezTo>
                  <a:pt x="427" y="418"/>
                  <a:pt x="476" y="66"/>
                  <a:pt x="529" y="33"/>
                </a:cubicBezTo>
                <a:cubicBezTo>
                  <a:pt x="582" y="0"/>
                  <a:pt x="635" y="229"/>
                  <a:pt x="686" y="247"/>
                </a:cubicBezTo>
                <a:cubicBezTo>
                  <a:pt x="737" y="265"/>
                  <a:pt x="800" y="133"/>
                  <a:pt x="834" y="140"/>
                </a:cubicBezTo>
                <a:cubicBezTo>
                  <a:pt x="868" y="147"/>
                  <a:pt x="855" y="237"/>
                  <a:pt x="891" y="288"/>
                </a:cubicBezTo>
                <a:cubicBezTo>
                  <a:pt x="927" y="339"/>
                  <a:pt x="989" y="446"/>
                  <a:pt x="1048" y="445"/>
                </a:cubicBezTo>
                <a:cubicBezTo>
                  <a:pt x="1107" y="444"/>
                  <a:pt x="1196" y="257"/>
                  <a:pt x="1245" y="280"/>
                </a:cubicBezTo>
                <a:cubicBezTo>
                  <a:pt x="1294" y="303"/>
                  <a:pt x="1314" y="563"/>
                  <a:pt x="1344" y="586"/>
                </a:cubicBezTo>
                <a:cubicBezTo>
                  <a:pt x="1374" y="609"/>
                  <a:pt x="1394" y="428"/>
                  <a:pt x="1426" y="420"/>
                </a:cubicBezTo>
                <a:cubicBezTo>
                  <a:pt x="1458" y="412"/>
                  <a:pt x="1513" y="514"/>
                  <a:pt x="1536" y="538"/>
                </a:cubicBezTo>
              </a:path>
            </a:pathLst>
          </a:custGeom>
          <a:noFill/>
          <a:ln w="25400" cap="flat" cmpd="sng">
            <a:solidFill>
              <a:schemeClr val="accent2"/>
            </a:solidFill>
            <a:prstDash val="solid"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mtClean="0">
              <a:latin typeface="ZapfHumnst BT" pitchFamily="34" charset="0"/>
              <a:cs typeface="+mn-cs"/>
            </a:endParaRPr>
          </a:p>
        </p:txBody>
      </p:sp>
      <p:sp>
        <p:nvSpPr>
          <p:cNvPr id="20497" name="Freeform 17"/>
          <p:cNvSpPr>
            <a:spLocks/>
          </p:cNvSpPr>
          <p:nvPr/>
        </p:nvSpPr>
        <p:spPr bwMode="auto">
          <a:xfrm>
            <a:off x="3429000" y="2585288"/>
            <a:ext cx="2209800" cy="1636712"/>
          </a:xfrm>
          <a:custGeom>
            <a:avLst/>
            <a:gdLst>
              <a:gd name="T0" fmla="*/ 0 w 384"/>
              <a:gd name="T1" fmla="*/ 1021 h 1031"/>
              <a:gd name="T2" fmla="*/ 108 w 384"/>
              <a:gd name="T3" fmla="*/ 861 h 1031"/>
              <a:gd name="T4" fmla="*/ 200 w 384"/>
              <a:gd name="T5" fmla="*/ 1 h 1031"/>
              <a:gd name="T6" fmla="*/ 296 w 384"/>
              <a:gd name="T7" fmla="*/ 857 h 1031"/>
              <a:gd name="T8" fmla="*/ 384 w 384"/>
              <a:gd name="T9" fmla="*/ 1021 h 10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4" h="1031">
                <a:moveTo>
                  <a:pt x="0" y="1021"/>
                </a:moveTo>
                <a:cubicBezTo>
                  <a:pt x="18" y="994"/>
                  <a:pt x="75" y="1031"/>
                  <a:pt x="108" y="861"/>
                </a:cubicBezTo>
                <a:cubicBezTo>
                  <a:pt x="141" y="691"/>
                  <a:pt x="169" y="2"/>
                  <a:pt x="200" y="1"/>
                </a:cubicBezTo>
                <a:cubicBezTo>
                  <a:pt x="231" y="0"/>
                  <a:pt x="265" y="687"/>
                  <a:pt x="296" y="857"/>
                </a:cubicBezTo>
                <a:cubicBezTo>
                  <a:pt x="327" y="1027"/>
                  <a:pt x="366" y="987"/>
                  <a:pt x="384" y="1021"/>
                </a:cubicBezTo>
              </a:path>
            </a:pathLst>
          </a:custGeom>
          <a:noFill/>
          <a:ln w="25400" cap="flat" cmpd="sng">
            <a:solidFill>
              <a:schemeClr val="tx2"/>
            </a:solidFill>
            <a:prstDash val="solid"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apfHumnst BT" pitchFamily="34" charset="0"/>
              <a:cs typeface="+mn-cs"/>
            </a:endParaRPr>
          </a:p>
        </p:txBody>
      </p:sp>
      <p:grpSp>
        <p:nvGrpSpPr>
          <p:cNvPr id="20515" name="Group 35"/>
          <p:cNvGrpSpPr>
            <a:grpSpLocks/>
          </p:cNvGrpSpPr>
          <p:nvPr/>
        </p:nvGrpSpPr>
        <p:grpSpPr bwMode="auto">
          <a:xfrm>
            <a:off x="6477000" y="2012200"/>
            <a:ext cx="2438400" cy="2232025"/>
            <a:chOff x="3984" y="1968"/>
            <a:chExt cx="1536" cy="1406"/>
          </a:xfrm>
        </p:grpSpPr>
        <p:grpSp>
          <p:nvGrpSpPr>
            <p:cNvPr id="20511" name="Group 31"/>
            <p:cNvGrpSpPr>
              <a:grpSpLocks/>
            </p:cNvGrpSpPr>
            <p:nvPr/>
          </p:nvGrpSpPr>
          <p:grpSpPr bwMode="auto">
            <a:xfrm>
              <a:off x="3984" y="1968"/>
              <a:ext cx="1536" cy="1392"/>
              <a:chOff x="384" y="2064"/>
              <a:chExt cx="1536" cy="1392"/>
            </a:xfrm>
          </p:grpSpPr>
          <p:sp>
            <p:nvSpPr>
              <p:cNvPr id="20512" name="Line 32"/>
              <p:cNvSpPr>
                <a:spLocks noChangeShapeType="1"/>
              </p:cNvSpPr>
              <p:nvPr/>
            </p:nvSpPr>
            <p:spPr bwMode="auto">
              <a:xfrm flipV="1">
                <a:off x="1104" y="2064"/>
                <a:ext cx="0" cy="13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stealth" w="med" len="lg"/>
              </a:ln>
              <a:effectLst>
                <a:outerShdw dist="1796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ZapfHumnst BT" pitchFamily="34" charset="0"/>
                  <a:cs typeface="+mn-cs"/>
                </a:endParaRPr>
              </a:p>
            </p:txBody>
          </p:sp>
          <p:sp>
            <p:nvSpPr>
              <p:cNvPr id="20513" name="Line 33"/>
              <p:cNvSpPr>
                <a:spLocks noChangeShapeType="1"/>
              </p:cNvSpPr>
              <p:nvPr/>
            </p:nvSpPr>
            <p:spPr bwMode="auto">
              <a:xfrm>
                <a:off x="384" y="3456"/>
                <a:ext cx="153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stealth" w="med" len="lg"/>
              </a:ln>
              <a:effectLst>
                <a:outerShdw dist="1796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ZapfHumnst BT" pitchFamily="34" charset="0"/>
                  <a:cs typeface="+mn-cs"/>
                </a:endParaRPr>
              </a:p>
            </p:txBody>
          </p:sp>
        </p:grpSp>
        <p:sp>
          <p:nvSpPr>
            <p:cNvPr id="20514" name="Freeform 34"/>
            <p:cNvSpPr>
              <a:spLocks/>
            </p:cNvSpPr>
            <p:nvPr/>
          </p:nvSpPr>
          <p:spPr bwMode="auto">
            <a:xfrm>
              <a:off x="4020" y="2232"/>
              <a:ext cx="1489" cy="1142"/>
            </a:xfrm>
            <a:custGeom>
              <a:avLst/>
              <a:gdLst>
                <a:gd name="T0" fmla="*/ 0 w 1489"/>
                <a:gd name="T1" fmla="*/ 1109 h 1142"/>
                <a:gd name="T2" fmla="*/ 148 w 1489"/>
                <a:gd name="T3" fmla="*/ 1018 h 1142"/>
                <a:gd name="T4" fmla="*/ 370 w 1489"/>
                <a:gd name="T5" fmla="*/ 615 h 1142"/>
                <a:gd name="T6" fmla="*/ 493 w 1489"/>
                <a:gd name="T7" fmla="*/ 57 h 1142"/>
                <a:gd name="T8" fmla="*/ 650 w 1489"/>
                <a:gd name="T9" fmla="*/ 271 h 1142"/>
                <a:gd name="T10" fmla="*/ 798 w 1489"/>
                <a:gd name="T11" fmla="*/ 164 h 1142"/>
                <a:gd name="T12" fmla="*/ 855 w 1489"/>
                <a:gd name="T13" fmla="*/ 312 h 1142"/>
                <a:gd name="T14" fmla="*/ 1012 w 1489"/>
                <a:gd name="T15" fmla="*/ 541 h 1142"/>
                <a:gd name="T16" fmla="*/ 1160 w 1489"/>
                <a:gd name="T17" fmla="*/ 656 h 1142"/>
                <a:gd name="T18" fmla="*/ 1267 w 1489"/>
                <a:gd name="T19" fmla="*/ 1027 h 1142"/>
                <a:gd name="T20" fmla="*/ 1390 w 1489"/>
                <a:gd name="T21" fmla="*/ 1043 h 1142"/>
                <a:gd name="T22" fmla="*/ 1489 w 1489"/>
                <a:gd name="T23" fmla="*/ 1142 h 1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89" h="1142">
                  <a:moveTo>
                    <a:pt x="0" y="1109"/>
                  </a:moveTo>
                  <a:cubicBezTo>
                    <a:pt x="25" y="1094"/>
                    <a:pt x="86" y="1100"/>
                    <a:pt x="148" y="1018"/>
                  </a:cubicBezTo>
                  <a:cubicBezTo>
                    <a:pt x="210" y="936"/>
                    <a:pt x="312" y="775"/>
                    <a:pt x="370" y="615"/>
                  </a:cubicBezTo>
                  <a:cubicBezTo>
                    <a:pt x="428" y="455"/>
                    <a:pt x="446" y="114"/>
                    <a:pt x="493" y="57"/>
                  </a:cubicBezTo>
                  <a:cubicBezTo>
                    <a:pt x="540" y="0"/>
                    <a:pt x="599" y="253"/>
                    <a:pt x="650" y="271"/>
                  </a:cubicBezTo>
                  <a:cubicBezTo>
                    <a:pt x="701" y="289"/>
                    <a:pt x="764" y="157"/>
                    <a:pt x="798" y="164"/>
                  </a:cubicBezTo>
                  <a:cubicBezTo>
                    <a:pt x="832" y="171"/>
                    <a:pt x="819" y="249"/>
                    <a:pt x="855" y="312"/>
                  </a:cubicBezTo>
                  <a:cubicBezTo>
                    <a:pt x="891" y="375"/>
                    <a:pt x="961" y="484"/>
                    <a:pt x="1012" y="541"/>
                  </a:cubicBezTo>
                  <a:cubicBezTo>
                    <a:pt x="1063" y="598"/>
                    <a:pt x="1118" y="575"/>
                    <a:pt x="1160" y="656"/>
                  </a:cubicBezTo>
                  <a:cubicBezTo>
                    <a:pt x="1202" y="737"/>
                    <a:pt x="1229" y="962"/>
                    <a:pt x="1267" y="1027"/>
                  </a:cubicBezTo>
                  <a:cubicBezTo>
                    <a:pt x="1305" y="1092"/>
                    <a:pt x="1353" y="1024"/>
                    <a:pt x="1390" y="1043"/>
                  </a:cubicBezTo>
                  <a:cubicBezTo>
                    <a:pt x="1427" y="1062"/>
                    <a:pt x="1469" y="1122"/>
                    <a:pt x="1489" y="1142"/>
                  </a:cubicBezTo>
                </a:path>
              </a:pathLst>
            </a:custGeom>
            <a:noFill/>
            <a:ln w="254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Humnst BT" pitchFamily="34" charset="0"/>
                <a:cs typeface="+mn-cs"/>
              </a:endParaRPr>
            </a:p>
          </p:txBody>
        </p:sp>
      </p:grpSp>
      <p:sp>
        <p:nvSpPr>
          <p:cNvPr id="20518" name="Text Box 38"/>
          <p:cNvSpPr txBox="1">
            <a:spLocks noChangeArrowheads="1"/>
          </p:cNvSpPr>
          <p:nvPr/>
        </p:nvSpPr>
        <p:spPr bwMode="auto">
          <a:xfrm>
            <a:off x="2882900" y="2774200"/>
            <a:ext cx="850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600" smtClean="0">
                <a:latin typeface="ZapfHumnst BT" pitchFamily="34" charset="0"/>
                <a:cs typeface="+mn-cs"/>
                <a:sym typeface="Symbol" panose="05050102010706020507" pitchFamily="18" charset="2"/>
              </a:rPr>
              <a:t></a:t>
            </a:r>
            <a:endParaRPr lang="en-US" altLang="en-US" sz="3600" smtClean="0">
              <a:latin typeface="ZapfHumnst BT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96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Better Off in Frequency Domain</a:t>
            </a:r>
            <a:endParaRPr lang="en-US" altLang="en-US" dirty="0"/>
          </a:p>
        </p:txBody>
      </p:sp>
      <p:grpSp>
        <p:nvGrpSpPr>
          <p:cNvPr id="19460" name="Group 4"/>
          <p:cNvGrpSpPr>
            <a:grpSpLocks noChangeAspect="1"/>
          </p:cNvGrpSpPr>
          <p:nvPr/>
        </p:nvGrpSpPr>
        <p:grpSpPr bwMode="auto">
          <a:xfrm>
            <a:off x="3525838" y="2369368"/>
            <a:ext cx="2052637" cy="1860550"/>
            <a:chOff x="2256" y="1344"/>
            <a:chExt cx="1536" cy="1392"/>
          </a:xfrm>
        </p:grpSpPr>
        <p:grpSp>
          <p:nvGrpSpPr>
            <p:cNvPr id="19461" name="Group 5"/>
            <p:cNvGrpSpPr>
              <a:grpSpLocks noChangeAspect="1"/>
            </p:cNvGrpSpPr>
            <p:nvPr/>
          </p:nvGrpSpPr>
          <p:grpSpPr bwMode="auto">
            <a:xfrm>
              <a:off x="2256" y="1344"/>
              <a:ext cx="1536" cy="1392"/>
              <a:chOff x="384" y="2064"/>
              <a:chExt cx="1536" cy="1392"/>
            </a:xfrm>
          </p:grpSpPr>
          <p:sp>
            <p:nvSpPr>
              <p:cNvPr id="19462" name="Line 6"/>
              <p:cNvSpPr>
                <a:spLocks noChangeAspect="1" noChangeShapeType="1"/>
              </p:cNvSpPr>
              <p:nvPr/>
            </p:nvSpPr>
            <p:spPr bwMode="auto">
              <a:xfrm flipV="1">
                <a:off x="1104" y="2064"/>
                <a:ext cx="0" cy="13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stealth" w="med" len="lg"/>
              </a:ln>
              <a:effectLst>
                <a:outerShdw dist="1796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ZapfHumnst BT" pitchFamily="34" charset="0"/>
                  <a:cs typeface="+mn-cs"/>
                </a:endParaRPr>
              </a:p>
            </p:txBody>
          </p:sp>
          <p:sp>
            <p:nvSpPr>
              <p:cNvPr id="19463" name="Line 7"/>
              <p:cNvSpPr>
                <a:spLocks noChangeAspect="1" noChangeShapeType="1"/>
              </p:cNvSpPr>
              <p:nvPr/>
            </p:nvSpPr>
            <p:spPr bwMode="auto">
              <a:xfrm>
                <a:off x="384" y="3456"/>
                <a:ext cx="153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stealth" w="med" len="lg"/>
              </a:ln>
              <a:effectLst>
                <a:outerShdw dist="1796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ZapfHumnst BT" pitchFamily="34" charset="0"/>
                  <a:cs typeface="+mn-cs"/>
                </a:endParaRPr>
              </a:p>
            </p:txBody>
          </p:sp>
        </p:grpSp>
        <p:sp>
          <p:nvSpPr>
            <p:cNvPr id="19464" name="Line 8"/>
            <p:cNvSpPr>
              <a:spLocks noChangeAspect="1" noChangeShapeType="1"/>
            </p:cNvSpPr>
            <p:nvPr/>
          </p:nvSpPr>
          <p:spPr bwMode="auto">
            <a:xfrm flipV="1">
              <a:off x="2400" y="1536"/>
              <a:ext cx="0" cy="120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stealth" w="med" len="med"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Humnst BT" pitchFamily="34" charset="0"/>
                <a:cs typeface="+mn-cs"/>
              </a:endParaRPr>
            </a:p>
          </p:txBody>
        </p:sp>
        <p:sp>
          <p:nvSpPr>
            <p:cNvPr id="19465" name="Line 9"/>
            <p:cNvSpPr>
              <a:spLocks noChangeAspect="1" noChangeShapeType="1"/>
            </p:cNvSpPr>
            <p:nvPr/>
          </p:nvSpPr>
          <p:spPr bwMode="auto">
            <a:xfrm flipV="1">
              <a:off x="2976" y="1536"/>
              <a:ext cx="0" cy="120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stealth" w="med" len="med"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Humnst BT" pitchFamily="34" charset="0"/>
                <a:cs typeface="+mn-cs"/>
              </a:endParaRPr>
            </a:p>
          </p:txBody>
        </p:sp>
        <p:sp>
          <p:nvSpPr>
            <p:cNvPr id="19466" name="Line 10"/>
            <p:cNvSpPr>
              <a:spLocks noChangeAspect="1" noChangeShapeType="1"/>
            </p:cNvSpPr>
            <p:nvPr/>
          </p:nvSpPr>
          <p:spPr bwMode="auto">
            <a:xfrm flipV="1">
              <a:off x="3552" y="1536"/>
              <a:ext cx="0" cy="120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stealth" w="med" len="med"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Humnst BT" pitchFamily="34" charset="0"/>
                <a:cs typeface="+mn-cs"/>
              </a:endParaRPr>
            </a:p>
          </p:txBody>
        </p:sp>
      </p:grpSp>
      <p:sp>
        <p:nvSpPr>
          <p:cNvPr id="19467" name="Text Box 11"/>
          <p:cNvSpPr txBox="1">
            <a:spLocks noChangeAspect="1" noChangeArrowheads="1"/>
          </p:cNvSpPr>
          <p:nvPr/>
        </p:nvSpPr>
        <p:spPr bwMode="auto">
          <a:xfrm>
            <a:off x="2743200" y="3029768"/>
            <a:ext cx="715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600" smtClean="0">
                <a:latin typeface="ZapfHumnst BT" pitchFamily="34" charset="0"/>
                <a:cs typeface="+mn-cs"/>
                <a:sym typeface="Symbol" panose="05050102010706020507" pitchFamily="18" charset="2"/>
              </a:rPr>
              <a:t></a:t>
            </a:r>
            <a:endParaRPr lang="en-US" altLang="en-US" sz="3600" smtClean="0">
              <a:latin typeface="ZapfHumnst BT" pitchFamily="34" charset="0"/>
              <a:cs typeface="+mn-cs"/>
            </a:endParaRPr>
          </a:p>
        </p:txBody>
      </p:sp>
      <p:sp>
        <p:nvSpPr>
          <p:cNvPr id="19468" name="Text Box 12"/>
          <p:cNvSpPr txBox="1">
            <a:spLocks noChangeAspect="1" noChangeArrowheads="1"/>
          </p:cNvSpPr>
          <p:nvPr/>
        </p:nvSpPr>
        <p:spPr bwMode="auto">
          <a:xfrm>
            <a:off x="5607050" y="2983731"/>
            <a:ext cx="717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600" smtClean="0">
                <a:latin typeface="ZapfHumnst BT" pitchFamily="34" charset="0"/>
                <a:cs typeface="+mn-cs"/>
                <a:sym typeface="Symbol" panose="05050102010706020507" pitchFamily="18" charset="2"/>
              </a:rPr>
              <a:t>=</a:t>
            </a:r>
            <a:endParaRPr lang="en-US" altLang="en-US" sz="3600" smtClean="0">
              <a:latin typeface="ZapfHumnst BT" pitchFamily="34" charset="0"/>
              <a:cs typeface="+mn-cs"/>
            </a:endParaRPr>
          </a:p>
        </p:txBody>
      </p:sp>
      <p:grpSp>
        <p:nvGrpSpPr>
          <p:cNvPr id="19470" name="Group 14"/>
          <p:cNvGrpSpPr>
            <a:grpSpLocks noChangeAspect="1"/>
          </p:cNvGrpSpPr>
          <p:nvPr/>
        </p:nvGrpSpPr>
        <p:grpSpPr bwMode="auto">
          <a:xfrm>
            <a:off x="609600" y="2369368"/>
            <a:ext cx="2052638" cy="1860550"/>
            <a:chOff x="384" y="2064"/>
            <a:chExt cx="1536" cy="1392"/>
          </a:xfrm>
        </p:grpSpPr>
        <p:sp>
          <p:nvSpPr>
            <p:cNvPr id="19471" name="Line 15"/>
            <p:cNvSpPr>
              <a:spLocks noChangeAspect="1" noChangeShapeType="1"/>
            </p:cNvSpPr>
            <p:nvPr/>
          </p:nvSpPr>
          <p:spPr bwMode="auto">
            <a:xfrm flipV="1">
              <a:off x="1104" y="2064"/>
              <a:ext cx="0" cy="13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lg"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Humnst BT" pitchFamily="34" charset="0"/>
                <a:cs typeface="+mn-cs"/>
              </a:endParaRPr>
            </a:p>
          </p:txBody>
        </p:sp>
        <p:sp>
          <p:nvSpPr>
            <p:cNvPr id="19472" name="Line 16"/>
            <p:cNvSpPr>
              <a:spLocks noChangeAspect="1" noChangeShapeType="1"/>
            </p:cNvSpPr>
            <p:nvPr/>
          </p:nvSpPr>
          <p:spPr bwMode="auto">
            <a:xfrm>
              <a:off x="384" y="3456"/>
              <a:ext cx="15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lg"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Humnst BT" pitchFamily="34" charset="0"/>
                <a:cs typeface="+mn-cs"/>
              </a:endParaRPr>
            </a:p>
          </p:txBody>
        </p:sp>
      </p:grpSp>
      <p:grpSp>
        <p:nvGrpSpPr>
          <p:cNvPr id="19475" name="Group 19"/>
          <p:cNvGrpSpPr>
            <a:grpSpLocks noChangeAspect="1"/>
          </p:cNvGrpSpPr>
          <p:nvPr/>
        </p:nvGrpSpPr>
        <p:grpSpPr bwMode="auto">
          <a:xfrm>
            <a:off x="6480175" y="2369368"/>
            <a:ext cx="2054225" cy="1860550"/>
            <a:chOff x="384" y="2064"/>
            <a:chExt cx="1536" cy="1392"/>
          </a:xfrm>
        </p:grpSpPr>
        <p:sp>
          <p:nvSpPr>
            <p:cNvPr id="19476" name="Line 20"/>
            <p:cNvSpPr>
              <a:spLocks noChangeAspect="1" noChangeShapeType="1"/>
            </p:cNvSpPr>
            <p:nvPr/>
          </p:nvSpPr>
          <p:spPr bwMode="auto">
            <a:xfrm flipV="1">
              <a:off x="1104" y="2064"/>
              <a:ext cx="0" cy="13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lg"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Humnst BT" pitchFamily="34" charset="0"/>
                <a:cs typeface="+mn-cs"/>
              </a:endParaRPr>
            </a:p>
          </p:txBody>
        </p:sp>
        <p:sp>
          <p:nvSpPr>
            <p:cNvPr id="19477" name="Line 21"/>
            <p:cNvSpPr>
              <a:spLocks noChangeAspect="1" noChangeShapeType="1"/>
            </p:cNvSpPr>
            <p:nvPr/>
          </p:nvSpPr>
          <p:spPr bwMode="auto">
            <a:xfrm>
              <a:off x="384" y="3456"/>
              <a:ext cx="15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lg"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Humnst BT" pitchFamily="34" charset="0"/>
                <a:cs typeface="+mn-cs"/>
              </a:endParaRPr>
            </a:p>
          </p:txBody>
        </p:sp>
      </p:grpSp>
      <p:sp>
        <p:nvSpPr>
          <p:cNvPr id="19484" name="Freeform 28"/>
          <p:cNvSpPr>
            <a:spLocks/>
          </p:cNvSpPr>
          <p:nvPr/>
        </p:nvSpPr>
        <p:spPr bwMode="auto">
          <a:xfrm>
            <a:off x="1257300" y="2597968"/>
            <a:ext cx="609600" cy="1636713"/>
          </a:xfrm>
          <a:custGeom>
            <a:avLst/>
            <a:gdLst>
              <a:gd name="T0" fmla="*/ 0 w 384"/>
              <a:gd name="T1" fmla="*/ 1021 h 1031"/>
              <a:gd name="T2" fmla="*/ 108 w 384"/>
              <a:gd name="T3" fmla="*/ 861 h 1031"/>
              <a:gd name="T4" fmla="*/ 200 w 384"/>
              <a:gd name="T5" fmla="*/ 1 h 1031"/>
              <a:gd name="T6" fmla="*/ 296 w 384"/>
              <a:gd name="T7" fmla="*/ 857 h 1031"/>
              <a:gd name="T8" fmla="*/ 384 w 384"/>
              <a:gd name="T9" fmla="*/ 1021 h 10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4" h="1031">
                <a:moveTo>
                  <a:pt x="0" y="1021"/>
                </a:moveTo>
                <a:cubicBezTo>
                  <a:pt x="18" y="994"/>
                  <a:pt x="75" y="1031"/>
                  <a:pt x="108" y="861"/>
                </a:cubicBezTo>
                <a:cubicBezTo>
                  <a:pt x="141" y="691"/>
                  <a:pt x="169" y="2"/>
                  <a:pt x="200" y="1"/>
                </a:cubicBezTo>
                <a:cubicBezTo>
                  <a:pt x="231" y="0"/>
                  <a:pt x="265" y="687"/>
                  <a:pt x="296" y="857"/>
                </a:cubicBezTo>
                <a:cubicBezTo>
                  <a:pt x="327" y="1027"/>
                  <a:pt x="366" y="987"/>
                  <a:pt x="384" y="1021"/>
                </a:cubicBezTo>
              </a:path>
            </a:pathLst>
          </a:custGeom>
          <a:noFill/>
          <a:ln w="25400" cap="flat" cmpd="sng">
            <a:solidFill>
              <a:schemeClr val="accent2"/>
            </a:solidFill>
            <a:prstDash val="solid"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apfHumnst BT" pitchFamily="34" charset="0"/>
              <a:cs typeface="+mn-cs"/>
            </a:endParaRPr>
          </a:p>
        </p:txBody>
      </p:sp>
      <p:sp>
        <p:nvSpPr>
          <p:cNvPr id="19486" name="Freeform 30"/>
          <p:cNvSpPr>
            <a:spLocks/>
          </p:cNvSpPr>
          <p:nvPr/>
        </p:nvSpPr>
        <p:spPr bwMode="auto">
          <a:xfrm>
            <a:off x="7137400" y="2597968"/>
            <a:ext cx="609600" cy="1636713"/>
          </a:xfrm>
          <a:custGeom>
            <a:avLst/>
            <a:gdLst>
              <a:gd name="T0" fmla="*/ 0 w 384"/>
              <a:gd name="T1" fmla="*/ 1021 h 1031"/>
              <a:gd name="T2" fmla="*/ 108 w 384"/>
              <a:gd name="T3" fmla="*/ 861 h 1031"/>
              <a:gd name="T4" fmla="*/ 200 w 384"/>
              <a:gd name="T5" fmla="*/ 1 h 1031"/>
              <a:gd name="T6" fmla="*/ 296 w 384"/>
              <a:gd name="T7" fmla="*/ 857 h 1031"/>
              <a:gd name="T8" fmla="*/ 384 w 384"/>
              <a:gd name="T9" fmla="*/ 1021 h 10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4" h="1031">
                <a:moveTo>
                  <a:pt x="0" y="1021"/>
                </a:moveTo>
                <a:cubicBezTo>
                  <a:pt x="18" y="994"/>
                  <a:pt x="75" y="1031"/>
                  <a:pt x="108" y="861"/>
                </a:cubicBezTo>
                <a:cubicBezTo>
                  <a:pt x="141" y="691"/>
                  <a:pt x="169" y="2"/>
                  <a:pt x="200" y="1"/>
                </a:cubicBezTo>
                <a:cubicBezTo>
                  <a:pt x="231" y="0"/>
                  <a:pt x="265" y="687"/>
                  <a:pt x="296" y="857"/>
                </a:cubicBezTo>
                <a:cubicBezTo>
                  <a:pt x="327" y="1027"/>
                  <a:pt x="366" y="987"/>
                  <a:pt x="384" y="1021"/>
                </a:cubicBezTo>
              </a:path>
            </a:pathLst>
          </a:custGeom>
          <a:noFill/>
          <a:ln w="25400" cap="flat" cmpd="sng">
            <a:solidFill>
              <a:schemeClr val="accent2"/>
            </a:solidFill>
            <a:prstDash val="solid"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apfHumnst BT" pitchFamily="34" charset="0"/>
              <a:cs typeface="+mn-cs"/>
            </a:endParaRPr>
          </a:p>
        </p:txBody>
      </p:sp>
      <p:sp>
        <p:nvSpPr>
          <p:cNvPr id="19487" name="Freeform 31"/>
          <p:cNvSpPr>
            <a:spLocks/>
          </p:cNvSpPr>
          <p:nvPr/>
        </p:nvSpPr>
        <p:spPr bwMode="auto">
          <a:xfrm>
            <a:off x="8153400" y="2599556"/>
            <a:ext cx="317500" cy="1635125"/>
          </a:xfrm>
          <a:custGeom>
            <a:avLst/>
            <a:gdLst>
              <a:gd name="T0" fmla="*/ 0 w 200"/>
              <a:gd name="T1" fmla="*/ 1020 h 1030"/>
              <a:gd name="T2" fmla="*/ 108 w 200"/>
              <a:gd name="T3" fmla="*/ 860 h 1030"/>
              <a:gd name="T4" fmla="*/ 200 w 200"/>
              <a:gd name="T5" fmla="*/ 0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0" h="1030">
                <a:moveTo>
                  <a:pt x="0" y="1020"/>
                </a:moveTo>
                <a:cubicBezTo>
                  <a:pt x="18" y="993"/>
                  <a:pt x="75" y="1030"/>
                  <a:pt x="108" y="860"/>
                </a:cubicBezTo>
                <a:cubicBezTo>
                  <a:pt x="141" y="690"/>
                  <a:pt x="185" y="143"/>
                  <a:pt x="200" y="0"/>
                </a:cubicBezTo>
              </a:path>
            </a:pathLst>
          </a:custGeom>
          <a:noFill/>
          <a:ln w="25400" cap="flat" cmpd="sng">
            <a:solidFill>
              <a:schemeClr val="accent2"/>
            </a:solidFill>
            <a:prstDash val="solid"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apfHumnst BT" pitchFamily="34" charset="0"/>
              <a:cs typeface="+mn-cs"/>
            </a:endParaRPr>
          </a:p>
        </p:txBody>
      </p:sp>
      <p:sp>
        <p:nvSpPr>
          <p:cNvPr id="19488" name="Freeform 32"/>
          <p:cNvSpPr>
            <a:spLocks/>
          </p:cNvSpPr>
          <p:nvPr/>
        </p:nvSpPr>
        <p:spPr bwMode="auto">
          <a:xfrm>
            <a:off x="6413500" y="2599556"/>
            <a:ext cx="292100" cy="1628775"/>
          </a:xfrm>
          <a:custGeom>
            <a:avLst/>
            <a:gdLst>
              <a:gd name="T0" fmla="*/ 0 w 184"/>
              <a:gd name="T1" fmla="*/ 0 h 1026"/>
              <a:gd name="T2" fmla="*/ 96 w 184"/>
              <a:gd name="T3" fmla="*/ 856 h 1026"/>
              <a:gd name="T4" fmla="*/ 184 w 184"/>
              <a:gd name="T5" fmla="*/ 1020 h 10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4" h="1026">
                <a:moveTo>
                  <a:pt x="0" y="0"/>
                </a:moveTo>
                <a:cubicBezTo>
                  <a:pt x="16" y="143"/>
                  <a:pt x="65" y="686"/>
                  <a:pt x="96" y="856"/>
                </a:cubicBezTo>
                <a:cubicBezTo>
                  <a:pt x="127" y="1026"/>
                  <a:pt x="166" y="986"/>
                  <a:pt x="184" y="1020"/>
                </a:cubicBezTo>
              </a:path>
            </a:pathLst>
          </a:custGeom>
          <a:noFill/>
          <a:ln w="25400" cap="flat" cmpd="sng">
            <a:solidFill>
              <a:schemeClr val="accent2"/>
            </a:solidFill>
            <a:prstDash val="solid"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apfHumnst BT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91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Ideal Sampling </a:t>
            </a:r>
            <a:r>
              <a:rPr lang="en-US" altLang="en-US" dirty="0" smtClean="0"/>
              <a:t>Filter</a:t>
            </a:r>
            <a:endParaRPr lang="en-US" altLang="en-US" baseline="-25000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0663" y="4619696"/>
            <a:ext cx="7878417" cy="1016000"/>
          </a:xfrm>
        </p:spPr>
        <p:txBody>
          <a:bodyPr/>
          <a:lstStyle/>
          <a:p>
            <a:r>
              <a:rPr lang="en-US" altLang="en-US" dirty="0" smtClean="0"/>
              <a:t>It is a sinc function in the spatial domain,</a:t>
            </a:r>
          </a:p>
          <a:p>
            <a:r>
              <a:rPr lang="en-US" altLang="en-US" dirty="0"/>
              <a:t>	</a:t>
            </a:r>
            <a:r>
              <a:rPr lang="en-US" altLang="en-US" dirty="0" smtClean="0"/>
              <a:t>with infinite ringing</a:t>
            </a:r>
            <a:endParaRPr lang="en-US" altLang="en-US" dirty="0"/>
          </a:p>
        </p:txBody>
      </p:sp>
      <p:grpSp>
        <p:nvGrpSpPr>
          <p:cNvPr id="22559" name="Group 31"/>
          <p:cNvGrpSpPr>
            <a:grpSpLocks/>
          </p:cNvGrpSpPr>
          <p:nvPr/>
        </p:nvGrpSpPr>
        <p:grpSpPr bwMode="auto">
          <a:xfrm>
            <a:off x="5809424" y="2271748"/>
            <a:ext cx="1981200" cy="1752600"/>
            <a:chOff x="3975" y="1104"/>
            <a:chExt cx="1248" cy="1104"/>
          </a:xfrm>
        </p:grpSpPr>
        <p:grpSp>
          <p:nvGrpSpPr>
            <p:cNvPr id="22532" name="Group 4"/>
            <p:cNvGrpSpPr>
              <a:grpSpLocks/>
            </p:cNvGrpSpPr>
            <p:nvPr/>
          </p:nvGrpSpPr>
          <p:grpSpPr bwMode="auto">
            <a:xfrm>
              <a:off x="3975" y="1104"/>
              <a:ext cx="1248" cy="1104"/>
              <a:chOff x="384" y="2064"/>
              <a:chExt cx="1536" cy="1392"/>
            </a:xfrm>
          </p:grpSpPr>
          <p:sp>
            <p:nvSpPr>
              <p:cNvPr id="22533" name="Line 5"/>
              <p:cNvSpPr>
                <a:spLocks noChangeShapeType="1"/>
              </p:cNvSpPr>
              <p:nvPr/>
            </p:nvSpPr>
            <p:spPr bwMode="auto">
              <a:xfrm flipV="1">
                <a:off x="1104" y="2064"/>
                <a:ext cx="0" cy="13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stealth" w="med" len="lg"/>
              </a:ln>
              <a:effectLst>
                <a:outerShdw dist="1796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ZapfHumnst BT" pitchFamily="34" charset="0"/>
                  <a:cs typeface="+mn-cs"/>
                </a:endParaRPr>
              </a:p>
            </p:txBody>
          </p:sp>
          <p:sp>
            <p:nvSpPr>
              <p:cNvPr id="22534" name="Line 6"/>
              <p:cNvSpPr>
                <a:spLocks noChangeShapeType="1"/>
              </p:cNvSpPr>
              <p:nvPr/>
            </p:nvSpPr>
            <p:spPr bwMode="auto">
              <a:xfrm>
                <a:off x="384" y="3456"/>
                <a:ext cx="153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stealth" w="med" len="lg"/>
              </a:ln>
              <a:effectLst>
                <a:outerShdw dist="1796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ZapfHumnst BT" pitchFamily="34" charset="0"/>
                  <a:cs typeface="+mn-cs"/>
                </a:endParaRPr>
              </a:p>
            </p:txBody>
          </p:sp>
        </p:grpSp>
        <p:sp>
          <p:nvSpPr>
            <p:cNvPr id="22539" name="Freeform 11"/>
            <p:cNvSpPr>
              <a:spLocks/>
            </p:cNvSpPr>
            <p:nvPr/>
          </p:nvSpPr>
          <p:spPr bwMode="auto">
            <a:xfrm>
              <a:off x="3984" y="1328"/>
              <a:ext cx="1152" cy="864"/>
            </a:xfrm>
            <a:custGeom>
              <a:avLst/>
              <a:gdLst>
                <a:gd name="T0" fmla="*/ 0 w 1152"/>
                <a:gd name="T1" fmla="*/ 864 h 864"/>
                <a:gd name="T2" fmla="*/ 384 w 1152"/>
                <a:gd name="T3" fmla="*/ 864 h 864"/>
                <a:gd name="T4" fmla="*/ 384 w 1152"/>
                <a:gd name="T5" fmla="*/ 0 h 864"/>
                <a:gd name="T6" fmla="*/ 768 w 1152"/>
                <a:gd name="T7" fmla="*/ 0 h 864"/>
                <a:gd name="T8" fmla="*/ 768 w 1152"/>
                <a:gd name="T9" fmla="*/ 864 h 864"/>
                <a:gd name="T10" fmla="*/ 1152 w 1152"/>
                <a:gd name="T11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2" h="864">
                  <a:moveTo>
                    <a:pt x="0" y="864"/>
                  </a:moveTo>
                  <a:lnTo>
                    <a:pt x="384" y="864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864"/>
                  </a:lnTo>
                  <a:lnTo>
                    <a:pt x="1152" y="864"/>
                  </a:lnTo>
                </a:path>
              </a:pathLst>
            </a:custGeom>
            <a:noFill/>
            <a:ln w="2540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Humnst BT" pitchFamily="34" charset="0"/>
                <a:cs typeface="+mn-cs"/>
              </a:endParaRPr>
            </a:p>
          </p:txBody>
        </p:sp>
      </p:grpSp>
      <p:grpSp>
        <p:nvGrpSpPr>
          <p:cNvPr id="22558" name="Group 30"/>
          <p:cNvGrpSpPr>
            <a:grpSpLocks/>
          </p:cNvGrpSpPr>
          <p:nvPr/>
        </p:nvGrpSpPr>
        <p:grpSpPr bwMode="auto">
          <a:xfrm>
            <a:off x="1517375" y="2271748"/>
            <a:ext cx="2057400" cy="1752600"/>
            <a:chOff x="3936" y="2784"/>
            <a:chExt cx="1296" cy="1104"/>
          </a:xfrm>
        </p:grpSpPr>
        <p:sp>
          <p:nvSpPr>
            <p:cNvPr id="22548" name="Freeform 20"/>
            <p:cNvSpPr>
              <a:spLocks/>
            </p:cNvSpPr>
            <p:nvPr/>
          </p:nvSpPr>
          <p:spPr bwMode="auto">
            <a:xfrm>
              <a:off x="3936" y="2784"/>
              <a:ext cx="1296" cy="1104"/>
            </a:xfrm>
            <a:custGeom>
              <a:avLst/>
              <a:gdLst>
                <a:gd name="T0" fmla="*/ 0 w 1536"/>
                <a:gd name="T1" fmla="*/ 0 h 1440"/>
                <a:gd name="T2" fmla="*/ 0 w 1536"/>
                <a:gd name="T3" fmla="*/ 1440 h 1440"/>
                <a:gd name="T4" fmla="*/ 1536 w 1536"/>
                <a:gd name="T5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36" h="1440">
                  <a:moveTo>
                    <a:pt x="0" y="0"/>
                  </a:moveTo>
                  <a:lnTo>
                    <a:pt x="0" y="1440"/>
                  </a:lnTo>
                  <a:lnTo>
                    <a:pt x="1536" y="1440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stealth" w="med" len="lg"/>
              <a:tailEnd type="stealth" w="med" len="lg"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Humnst BT" pitchFamily="34" charset="0"/>
                <a:cs typeface="+mn-cs"/>
              </a:endParaRPr>
            </a:p>
          </p:txBody>
        </p:sp>
        <p:sp>
          <p:nvSpPr>
            <p:cNvPr id="22549" name="Line 21"/>
            <p:cNvSpPr>
              <a:spLocks noChangeShapeType="1"/>
            </p:cNvSpPr>
            <p:nvPr/>
          </p:nvSpPr>
          <p:spPr bwMode="auto">
            <a:xfrm>
              <a:off x="3936" y="3504"/>
              <a:ext cx="1296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prstDash val="sysDot"/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Humnst BT" pitchFamily="34" charset="0"/>
                <a:cs typeface="+mn-cs"/>
              </a:endParaRPr>
            </a:p>
          </p:txBody>
        </p:sp>
        <p:sp>
          <p:nvSpPr>
            <p:cNvPr id="22557" name="Freeform 29"/>
            <p:cNvSpPr>
              <a:spLocks/>
            </p:cNvSpPr>
            <p:nvPr/>
          </p:nvSpPr>
          <p:spPr bwMode="auto">
            <a:xfrm>
              <a:off x="3936" y="2927"/>
              <a:ext cx="1296" cy="678"/>
            </a:xfrm>
            <a:custGeom>
              <a:avLst/>
              <a:gdLst>
                <a:gd name="T0" fmla="*/ 0 w 1296"/>
                <a:gd name="T1" fmla="*/ 610 h 678"/>
                <a:gd name="T2" fmla="*/ 96 w 1296"/>
                <a:gd name="T3" fmla="*/ 577 h 678"/>
                <a:gd name="T4" fmla="*/ 189 w 1296"/>
                <a:gd name="T5" fmla="*/ 538 h 678"/>
                <a:gd name="T6" fmla="*/ 288 w 1296"/>
                <a:gd name="T7" fmla="*/ 583 h 678"/>
                <a:gd name="T8" fmla="*/ 405 w 1296"/>
                <a:gd name="T9" fmla="*/ 676 h 678"/>
                <a:gd name="T10" fmla="*/ 480 w 1296"/>
                <a:gd name="T11" fmla="*/ 583 h 678"/>
                <a:gd name="T12" fmla="*/ 543 w 1296"/>
                <a:gd name="T13" fmla="*/ 379 h 678"/>
                <a:gd name="T14" fmla="*/ 672 w 1296"/>
                <a:gd name="T15" fmla="*/ 1 h 678"/>
                <a:gd name="T16" fmla="*/ 804 w 1296"/>
                <a:gd name="T17" fmla="*/ 373 h 678"/>
                <a:gd name="T18" fmla="*/ 870 w 1296"/>
                <a:gd name="T19" fmla="*/ 592 h 678"/>
                <a:gd name="T20" fmla="*/ 954 w 1296"/>
                <a:gd name="T21" fmla="*/ 676 h 678"/>
                <a:gd name="T22" fmla="*/ 1059 w 1296"/>
                <a:gd name="T23" fmla="*/ 577 h 678"/>
                <a:gd name="T24" fmla="*/ 1149 w 1296"/>
                <a:gd name="T25" fmla="*/ 529 h 678"/>
                <a:gd name="T26" fmla="*/ 1248 w 1296"/>
                <a:gd name="T27" fmla="*/ 586 h 678"/>
                <a:gd name="T28" fmla="*/ 1296 w 1296"/>
                <a:gd name="T29" fmla="*/ 622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6" h="678">
                  <a:moveTo>
                    <a:pt x="0" y="610"/>
                  </a:moveTo>
                  <a:cubicBezTo>
                    <a:pt x="16" y="604"/>
                    <a:pt x="64" y="589"/>
                    <a:pt x="96" y="577"/>
                  </a:cubicBezTo>
                  <a:cubicBezTo>
                    <a:pt x="128" y="565"/>
                    <a:pt x="157" y="537"/>
                    <a:pt x="189" y="538"/>
                  </a:cubicBezTo>
                  <a:cubicBezTo>
                    <a:pt x="221" y="539"/>
                    <a:pt x="252" y="560"/>
                    <a:pt x="288" y="583"/>
                  </a:cubicBezTo>
                  <a:cubicBezTo>
                    <a:pt x="324" y="606"/>
                    <a:pt x="373" y="676"/>
                    <a:pt x="405" y="676"/>
                  </a:cubicBezTo>
                  <a:cubicBezTo>
                    <a:pt x="437" y="676"/>
                    <a:pt x="457" y="632"/>
                    <a:pt x="480" y="583"/>
                  </a:cubicBezTo>
                  <a:cubicBezTo>
                    <a:pt x="503" y="534"/>
                    <a:pt x="511" y="476"/>
                    <a:pt x="543" y="379"/>
                  </a:cubicBezTo>
                  <a:cubicBezTo>
                    <a:pt x="575" y="282"/>
                    <a:pt x="629" y="2"/>
                    <a:pt x="672" y="1"/>
                  </a:cubicBezTo>
                  <a:cubicBezTo>
                    <a:pt x="715" y="0"/>
                    <a:pt x="771" y="275"/>
                    <a:pt x="804" y="373"/>
                  </a:cubicBezTo>
                  <a:cubicBezTo>
                    <a:pt x="837" y="471"/>
                    <a:pt x="845" y="542"/>
                    <a:pt x="870" y="592"/>
                  </a:cubicBezTo>
                  <a:cubicBezTo>
                    <a:pt x="895" y="642"/>
                    <a:pt x="923" y="678"/>
                    <a:pt x="954" y="676"/>
                  </a:cubicBezTo>
                  <a:cubicBezTo>
                    <a:pt x="985" y="674"/>
                    <a:pt x="1027" y="601"/>
                    <a:pt x="1059" y="577"/>
                  </a:cubicBezTo>
                  <a:cubicBezTo>
                    <a:pt x="1091" y="553"/>
                    <a:pt x="1118" y="528"/>
                    <a:pt x="1149" y="529"/>
                  </a:cubicBezTo>
                  <a:cubicBezTo>
                    <a:pt x="1180" y="530"/>
                    <a:pt x="1224" y="571"/>
                    <a:pt x="1248" y="586"/>
                  </a:cubicBezTo>
                  <a:cubicBezTo>
                    <a:pt x="1272" y="601"/>
                    <a:pt x="1286" y="615"/>
                    <a:pt x="1296" y="622"/>
                  </a:cubicBezTo>
                </a:path>
              </a:pathLst>
            </a:custGeom>
            <a:noFill/>
            <a:ln w="2540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Humnst BT" pitchFamily="34" charset="0"/>
                <a:cs typeface="+mn-cs"/>
              </a:endParaRPr>
            </a:p>
          </p:txBody>
        </p:sp>
      </p:grpSp>
      <p:sp>
        <p:nvSpPr>
          <p:cNvPr id="3" name="Left-Right Arrow 2"/>
          <p:cNvSpPr/>
          <p:nvPr/>
        </p:nvSpPr>
        <p:spPr bwMode="auto">
          <a:xfrm>
            <a:off x="4109521" y="2878966"/>
            <a:ext cx="1338469" cy="538163"/>
          </a:xfrm>
          <a:prstGeom prst="left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</p:spTree>
    <p:extLst>
      <p:ext uri="{BB962C8B-B14F-4D97-AF65-F5344CB8AC3E}">
        <p14:creationId xmlns:p14="http://schemas.microsoft.com/office/powerpoint/2010/main" val="158318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31"/>
          <p:cNvGrpSpPr>
            <a:grpSpLocks/>
          </p:cNvGrpSpPr>
          <p:nvPr/>
        </p:nvGrpSpPr>
        <p:grpSpPr bwMode="auto">
          <a:xfrm>
            <a:off x="1517375" y="2271748"/>
            <a:ext cx="1981200" cy="1752600"/>
            <a:chOff x="3975" y="1104"/>
            <a:chExt cx="1248" cy="1104"/>
          </a:xfrm>
        </p:grpSpPr>
        <p:grpSp>
          <p:nvGrpSpPr>
            <p:cNvPr id="16" name="Group 4"/>
            <p:cNvGrpSpPr>
              <a:grpSpLocks/>
            </p:cNvGrpSpPr>
            <p:nvPr/>
          </p:nvGrpSpPr>
          <p:grpSpPr bwMode="auto">
            <a:xfrm>
              <a:off x="3975" y="1104"/>
              <a:ext cx="1248" cy="1104"/>
              <a:chOff x="384" y="2064"/>
              <a:chExt cx="1536" cy="1392"/>
            </a:xfrm>
          </p:grpSpPr>
          <p:sp>
            <p:nvSpPr>
              <p:cNvPr id="18" name="Line 5"/>
              <p:cNvSpPr>
                <a:spLocks noChangeShapeType="1"/>
              </p:cNvSpPr>
              <p:nvPr/>
            </p:nvSpPr>
            <p:spPr bwMode="auto">
              <a:xfrm flipV="1">
                <a:off x="1104" y="2064"/>
                <a:ext cx="0" cy="13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stealth" w="med" len="lg"/>
              </a:ln>
              <a:effectLst>
                <a:outerShdw dist="1796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ZapfHumnst BT" pitchFamily="34" charset="0"/>
                  <a:cs typeface="+mn-cs"/>
                </a:endParaRPr>
              </a:p>
            </p:txBody>
          </p:sp>
          <p:sp>
            <p:nvSpPr>
              <p:cNvPr id="19" name="Line 6"/>
              <p:cNvSpPr>
                <a:spLocks noChangeShapeType="1"/>
              </p:cNvSpPr>
              <p:nvPr/>
            </p:nvSpPr>
            <p:spPr bwMode="auto">
              <a:xfrm>
                <a:off x="384" y="3456"/>
                <a:ext cx="153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stealth" w="med" len="lg"/>
              </a:ln>
              <a:effectLst>
                <a:outerShdw dist="1796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ZapfHumnst BT" pitchFamily="34" charset="0"/>
                  <a:cs typeface="+mn-cs"/>
                </a:endParaRPr>
              </a:p>
            </p:txBody>
          </p:sp>
        </p:grp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3984" y="1328"/>
              <a:ext cx="1152" cy="864"/>
            </a:xfrm>
            <a:custGeom>
              <a:avLst/>
              <a:gdLst>
                <a:gd name="T0" fmla="*/ 0 w 1152"/>
                <a:gd name="T1" fmla="*/ 864 h 864"/>
                <a:gd name="T2" fmla="*/ 384 w 1152"/>
                <a:gd name="T3" fmla="*/ 864 h 864"/>
                <a:gd name="T4" fmla="*/ 384 w 1152"/>
                <a:gd name="T5" fmla="*/ 0 h 864"/>
                <a:gd name="T6" fmla="*/ 768 w 1152"/>
                <a:gd name="T7" fmla="*/ 0 h 864"/>
                <a:gd name="T8" fmla="*/ 768 w 1152"/>
                <a:gd name="T9" fmla="*/ 864 h 864"/>
                <a:gd name="T10" fmla="*/ 1152 w 1152"/>
                <a:gd name="T11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2" h="864">
                  <a:moveTo>
                    <a:pt x="0" y="864"/>
                  </a:moveTo>
                  <a:lnTo>
                    <a:pt x="384" y="864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864"/>
                  </a:lnTo>
                  <a:lnTo>
                    <a:pt x="1152" y="864"/>
                  </a:lnTo>
                </a:path>
              </a:pathLst>
            </a:custGeom>
            <a:noFill/>
            <a:ln w="2540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Humnst BT" pitchFamily="34" charset="0"/>
                <a:cs typeface="+mn-cs"/>
              </a:endParaRPr>
            </a:p>
          </p:txBody>
        </p:sp>
      </p:grp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Cheap Sampling Filter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980663" y="4619696"/>
            <a:ext cx="787841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en-US" kern="0" dirty="0" smtClean="0"/>
              <a:t>It is a sinc function in the frequency domain,</a:t>
            </a:r>
          </a:p>
          <a:p>
            <a:pPr eaLnBrk="1" hangingPunct="1"/>
            <a:r>
              <a:rPr lang="en-US" altLang="en-US" kern="0" dirty="0" smtClean="0"/>
              <a:t>	with infinite ringing</a:t>
            </a:r>
            <a:endParaRPr lang="en-US" altLang="en-US" kern="0" dirty="0"/>
          </a:p>
        </p:txBody>
      </p:sp>
      <p:grpSp>
        <p:nvGrpSpPr>
          <p:cNvPr id="20" name="Group 30"/>
          <p:cNvGrpSpPr>
            <a:grpSpLocks/>
          </p:cNvGrpSpPr>
          <p:nvPr/>
        </p:nvGrpSpPr>
        <p:grpSpPr bwMode="auto">
          <a:xfrm>
            <a:off x="6062870" y="2271748"/>
            <a:ext cx="2057400" cy="1752600"/>
            <a:chOff x="3936" y="2784"/>
            <a:chExt cx="1296" cy="1104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3936" y="2784"/>
              <a:ext cx="1296" cy="1104"/>
            </a:xfrm>
            <a:custGeom>
              <a:avLst/>
              <a:gdLst>
                <a:gd name="T0" fmla="*/ 0 w 1536"/>
                <a:gd name="T1" fmla="*/ 0 h 1440"/>
                <a:gd name="T2" fmla="*/ 0 w 1536"/>
                <a:gd name="T3" fmla="*/ 1440 h 1440"/>
                <a:gd name="T4" fmla="*/ 1536 w 1536"/>
                <a:gd name="T5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36" h="1440">
                  <a:moveTo>
                    <a:pt x="0" y="0"/>
                  </a:moveTo>
                  <a:lnTo>
                    <a:pt x="0" y="1440"/>
                  </a:lnTo>
                  <a:lnTo>
                    <a:pt x="1536" y="1440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stealth" w="med" len="lg"/>
              <a:tailEnd type="stealth" w="med" len="lg"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Humnst BT" pitchFamily="34" charset="0"/>
                <a:cs typeface="+mn-cs"/>
              </a:endParaRPr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3936" y="3504"/>
              <a:ext cx="1296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prstDash val="sysDot"/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Humnst BT" pitchFamily="34" charset="0"/>
                <a:cs typeface="+mn-cs"/>
              </a:endParaRPr>
            </a:p>
          </p:txBody>
        </p:sp>
        <p:sp>
          <p:nvSpPr>
            <p:cNvPr id="23" name="Freeform 29"/>
            <p:cNvSpPr>
              <a:spLocks/>
            </p:cNvSpPr>
            <p:nvPr/>
          </p:nvSpPr>
          <p:spPr bwMode="auto">
            <a:xfrm>
              <a:off x="3936" y="2927"/>
              <a:ext cx="1296" cy="678"/>
            </a:xfrm>
            <a:custGeom>
              <a:avLst/>
              <a:gdLst>
                <a:gd name="T0" fmla="*/ 0 w 1296"/>
                <a:gd name="T1" fmla="*/ 610 h 678"/>
                <a:gd name="T2" fmla="*/ 96 w 1296"/>
                <a:gd name="T3" fmla="*/ 577 h 678"/>
                <a:gd name="T4" fmla="*/ 189 w 1296"/>
                <a:gd name="T5" fmla="*/ 538 h 678"/>
                <a:gd name="T6" fmla="*/ 288 w 1296"/>
                <a:gd name="T7" fmla="*/ 583 h 678"/>
                <a:gd name="T8" fmla="*/ 405 w 1296"/>
                <a:gd name="T9" fmla="*/ 676 h 678"/>
                <a:gd name="T10" fmla="*/ 480 w 1296"/>
                <a:gd name="T11" fmla="*/ 583 h 678"/>
                <a:gd name="T12" fmla="*/ 543 w 1296"/>
                <a:gd name="T13" fmla="*/ 379 h 678"/>
                <a:gd name="T14" fmla="*/ 672 w 1296"/>
                <a:gd name="T15" fmla="*/ 1 h 678"/>
                <a:gd name="T16" fmla="*/ 804 w 1296"/>
                <a:gd name="T17" fmla="*/ 373 h 678"/>
                <a:gd name="T18" fmla="*/ 870 w 1296"/>
                <a:gd name="T19" fmla="*/ 592 h 678"/>
                <a:gd name="T20" fmla="*/ 954 w 1296"/>
                <a:gd name="T21" fmla="*/ 676 h 678"/>
                <a:gd name="T22" fmla="*/ 1059 w 1296"/>
                <a:gd name="T23" fmla="*/ 577 h 678"/>
                <a:gd name="T24" fmla="*/ 1149 w 1296"/>
                <a:gd name="T25" fmla="*/ 529 h 678"/>
                <a:gd name="T26" fmla="*/ 1248 w 1296"/>
                <a:gd name="T27" fmla="*/ 586 h 678"/>
                <a:gd name="T28" fmla="*/ 1296 w 1296"/>
                <a:gd name="T29" fmla="*/ 622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6" h="678">
                  <a:moveTo>
                    <a:pt x="0" y="610"/>
                  </a:moveTo>
                  <a:cubicBezTo>
                    <a:pt x="16" y="604"/>
                    <a:pt x="64" y="589"/>
                    <a:pt x="96" y="577"/>
                  </a:cubicBezTo>
                  <a:cubicBezTo>
                    <a:pt x="128" y="565"/>
                    <a:pt x="157" y="537"/>
                    <a:pt x="189" y="538"/>
                  </a:cubicBezTo>
                  <a:cubicBezTo>
                    <a:pt x="221" y="539"/>
                    <a:pt x="252" y="560"/>
                    <a:pt x="288" y="583"/>
                  </a:cubicBezTo>
                  <a:cubicBezTo>
                    <a:pt x="324" y="606"/>
                    <a:pt x="373" y="676"/>
                    <a:pt x="405" y="676"/>
                  </a:cubicBezTo>
                  <a:cubicBezTo>
                    <a:pt x="437" y="676"/>
                    <a:pt x="457" y="632"/>
                    <a:pt x="480" y="583"/>
                  </a:cubicBezTo>
                  <a:cubicBezTo>
                    <a:pt x="503" y="534"/>
                    <a:pt x="511" y="476"/>
                    <a:pt x="543" y="379"/>
                  </a:cubicBezTo>
                  <a:cubicBezTo>
                    <a:pt x="575" y="282"/>
                    <a:pt x="629" y="2"/>
                    <a:pt x="672" y="1"/>
                  </a:cubicBezTo>
                  <a:cubicBezTo>
                    <a:pt x="715" y="0"/>
                    <a:pt x="771" y="275"/>
                    <a:pt x="804" y="373"/>
                  </a:cubicBezTo>
                  <a:cubicBezTo>
                    <a:pt x="837" y="471"/>
                    <a:pt x="845" y="542"/>
                    <a:pt x="870" y="592"/>
                  </a:cubicBezTo>
                  <a:cubicBezTo>
                    <a:pt x="895" y="642"/>
                    <a:pt x="923" y="678"/>
                    <a:pt x="954" y="676"/>
                  </a:cubicBezTo>
                  <a:cubicBezTo>
                    <a:pt x="985" y="674"/>
                    <a:pt x="1027" y="601"/>
                    <a:pt x="1059" y="577"/>
                  </a:cubicBezTo>
                  <a:cubicBezTo>
                    <a:pt x="1091" y="553"/>
                    <a:pt x="1118" y="528"/>
                    <a:pt x="1149" y="529"/>
                  </a:cubicBezTo>
                  <a:cubicBezTo>
                    <a:pt x="1180" y="530"/>
                    <a:pt x="1224" y="571"/>
                    <a:pt x="1248" y="586"/>
                  </a:cubicBezTo>
                  <a:cubicBezTo>
                    <a:pt x="1272" y="601"/>
                    <a:pt x="1286" y="615"/>
                    <a:pt x="1296" y="622"/>
                  </a:cubicBezTo>
                </a:path>
              </a:pathLst>
            </a:custGeom>
            <a:noFill/>
            <a:ln w="2540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Humnst BT" pitchFamily="34" charset="0"/>
                <a:cs typeface="+mn-cs"/>
              </a:endParaRPr>
            </a:p>
          </p:txBody>
        </p:sp>
      </p:grpSp>
      <p:sp>
        <p:nvSpPr>
          <p:cNvPr id="24" name="Left-Right Arrow 23"/>
          <p:cNvSpPr/>
          <p:nvPr/>
        </p:nvSpPr>
        <p:spPr bwMode="auto">
          <a:xfrm>
            <a:off x="3977001" y="2878966"/>
            <a:ext cx="1338469" cy="538163"/>
          </a:xfrm>
          <a:prstGeom prst="left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</p:spTree>
    <p:extLst>
      <p:ext uri="{BB962C8B-B14F-4D97-AF65-F5344CB8AC3E}">
        <p14:creationId xmlns:p14="http://schemas.microsoft.com/office/powerpoint/2010/main" val="159271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Gaussian Sampling Filter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754" y="5300317"/>
            <a:ext cx="7580243" cy="1337365"/>
          </a:xfrm>
        </p:spPr>
        <p:txBody>
          <a:bodyPr/>
          <a:lstStyle/>
          <a:p>
            <a:r>
              <a:rPr lang="en-US" altLang="en-US" dirty="0" smtClean="0"/>
              <a:t>Fourier </a:t>
            </a:r>
            <a:r>
              <a:rPr lang="en-US" altLang="en-US" dirty="0"/>
              <a:t>transform of Gaussian = Gaussian</a:t>
            </a:r>
          </a:p>
          <a:p>
            <a:r>
              <a:rPr lang="en-US" altLang="en-US" dirty="0"/>
              <a:t>Good compromise as </a:t>
            </a:r>
            <a:r>
              <a:rPr lang="en-US" altLang="en-US" dirty="0" smtClean="0"/>
              <a:t>a sampling filter</a:t>
            </a:r>
            <a:endParaRPr lang="en-US" altLang="en-US" dirty="0"/>
          </a:p>
        </p:txBody>
      </p:sp>
      <p:grpSp>
        <p:nvGrpSpPr>
          <p:cNvPr id="24586" name="Group 10"/>
          <p:cNvGrpSpPr>
            <a:grpSpLocks/>
          </p:cNvGrpSpPr>
          <p:nvPr/>
        </p:nvGrpSpPr>
        <p:grpSpPr bwMode="auto">
          <a:xfrm>
            <a:off x="304800" y="1358900"/>
            <a:ext cx="8507896" cy="3573117"/>
            <a:chOff x="1600" y="1200"/>
            <a:chExt cx="1408" cy="1104"/>
          </a:xfrm>
        </p:grpSpPr>
        <p:grpSp>
          <p:nvGrpSpPr>
            <p:cNvPr id="24583" name="Group 7"/>
            <p:cNvGrpSpPr>
              <a:grpSpLocks/>
            </p:cNvGrpSpPr>
            <p:nvPr/>
          </p:nvGrpSpPr>
          <p:grpSpPr bwMode="auto">
            <a:xfrm>
              <a:off x="1600" y="1200"/>
              <a:ext cx="1408" cy="1104"/>
              <a:chOff x="384" y="2064"/>
              <a:chExt cx="1536" cy="1392"/>
            </a:xfrm>
          </p:grpSpPr>
          <p:sp>
            <p:nvSpPr>
              <p:cNvPr id="24584" name="Line 8"/>
              <p:cNvSpPr>
                <a:spLocks noChangeShapeType="1"/>
              </p:cNvSpPr>
              <p:nvPr/>
            </p:nvSpPr>
            <p:spPr bwMode="auto">
              <a:xfrm flipV="1">
                <a:off x="1104" y="2064"/>
                <a:ext cx="0" cy="13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stealth" w="med" len="lg"/>
              </a:ln>
              <a:effectLst>
                <a:outerShdw dist="1796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ZapfHumnst BT" pitchFamily="34" charset="0"/>
                  <a:cs typeface="+mn-cs"/>
                </a:endParaRPr>
              </a:p>
            </p:txBody>
          </p:sp>
          <p:sp>
            <p:nvSpPr>
              <p:cNvPr id="24585" name="Line 9"/>
              <p:cNvSpPr>
                <a:spLocks noChangeShapeType="1"/>
              </p:cNvSpPr>
              <p:nvPr/>
            </p:nvSpPr>
            <p:spPr bwMode="auto">
              <a:xfrm>
                <a:off x="384" y="3456"/>
                <a:ext cx="153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stealth" w="med" len="lg"/>
              </a:ln>
              <a:effectLst>
                <a:outerShdw dist="1796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ZapfHumnst BT" pitchFamily="34" charset="0"/>
                  <a:cs typeface="+mn-cs"/>
                </a:endParaRPr>
              </a:p>
            </p:txBody>
          </p:sp>
        </p:grpSp>
        <p:sp>
          <p:nvSpPr>
            <p:cNvPr id="24581" name="Freeform 5"/>
            <p:cNvSpPr>
              <a:spLocks/>
            </p:cNvSpPr>
            <p:nvPr/>
          </p:nvSpPr>
          <p:spPr bwMode="auto">
            <a:xfrm>
              <a:off x="1936" y="1488"/>
              <a:ext cx="624" cy="816"/>
            </a:xfrm>
            <a:custGeom>
              <a:avLst/>
              <a:gdLst>
                <a:gd name="T0" fmla="*/ 0 w 384"/>
                <a:gd name="T1" fmla="*/ 1021 h 1031"/>
                <a:gd name="T2" fmla="*/ 108 w 384"/>
                <a:gd name="T3" fmla="*/ 861 h 1031"/>
                <a:gd name="T4" fmla="*/ 200 w 384"/>
                <a:gd name="T5" fmla="*/ 1 h 1031"/>
                <a:gd name="T6" fmla="*/ 296 w 384"/>
                <a:gd name="T7" fmla="*/ 857 h 1031"/>
                <a:gd name="T8" fmla="*/ 384 w 384"/>
                <a:gd name="T9" fmla="*/ 1021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1031">
                  <a:moveTo>
                    <a:pt x="0" y="1021"/>
                  </a:moveTo>
                  <a:cubicBezTo>
                    <a:pt x="18" y="994"/>
                    <a:pt x="75" y="1031"/>
                    <a:pt x="108" y="861"/>
                  </a:cubicBezTo>
                  <a:cubicBezTo>
                    <a:pt x="141" y="691"/>
                    <a:pt x="169" y="2"/>
                    <a:pt x="200" y="1"/>
                  </a:cubicBezTo>
                  <a:cubicBezTo>
                    <a:pt x="231" y="0"/>
                    <a:pt x="265" y="687"/>
                    <a:pt x="296" y="857"/>
                  </a:cubicBezTo>
                  <a:cubicBezTo>
                    <a:pt x="327" y="1027"/>
                    <a:pt x="366" y="987"/>
                    <a:pt x="384" y="1021"/>
                  </a:cubicBezTo>
                </a:path>
              </a:pathLst>
            </a:custGeom>
            <a:noFill/>
            <a:ln w="2540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Humnst BT" pitchFamily="34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499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 &amp; Its Mirror in Fourier Space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2725"/>
            <a:ext cx="7439025" cy="2314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283" y="3250863"/>
            <a:ext cx="7093819" cy="1473521"/>
          </a:xfrm>
          <a:prstGeom prst="rect">
            <a:avLst/>
          </a:prstGeom>
        </p:spPr>
      </p:pic>
      <p:pic>
        <p:nvPicPr>
          <p:cNvPr id="9" name="Picture 12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85615" y="1075672"/>
            <a:ext cx="1805985" cy="180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07484" y="4691847"/>
            <a:ext cx="8384116" cy="1947231"/>
          </a:xfrm>
          <a:prstGeom prst="rect">
            <a:avLst/>
          </a:prstGeom>
        </p:spPr>
      </p:pic>
      <p:sp>
        <p:nvSpPr>
          <p:cNvPr id="7" name="Left-Right Arrow 6"/>
          <p:cNvSpPr/>
          <p:nvPr/>
        </p:nvSpPr>
        <p:spPr bwMode="auto">
          <a:xfrm>
            <a:off x="4292867" y="5874295"/>
            <a:ext cx="818148" cy="394636"/>
          </a:xfrm>
          <a:prstGeom prst="left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sp>
        <p:nvSpPr>
          <p:cNvPr id="8" name="Left-Right Arrow 7"/>
          <p:cNvSpPr/>
          <p:nvPr/>
        </p:nvSpPr>
        <p:spPr bwMode="auto">
          <a:xfrm>
            <a:off x="4292867" y="3820884"/>
            <a:ext cx="818148" cy="394636"/>
          </a:xfrm>
          <a:prstGeom prst="left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</p:spTree>
    <p:extLst>
      <p:ext uri="{BB962C8B-B14F-4D97-AF65-F5344CB8AC3E}">
        <p14:creationId xmlns:p14="http://schemas.microsoft.com/office/powerpoint/2010/main" val="189322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Fourier Transform of </a:t>
            </a:r>
            <a:r>
              <a:rPr lang="en-US" dirty="0"/>
              <a:t>S</a:t>
            </a:r>
            <a:r>
              <a:rPr lang="en-US" baseline="-25000" dirty="0"/>
              <a:t>T</a:t>
            </a:r>
            <a:r>
              <a:rPr lang="en-US" dirty="0"/>
              <a:t>(t)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43" y="984066"/>
            <a:ext cx="8148513" cy="56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34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840861"/>
              </p:ext>
            </p:extLst>
          </p:nvPr>
        </p:nvGraphicFramePr>
        <p:xfrm>
          <a:off x="3439555" y="2403854"/>
          <a:ext cx="2123120" cy="1440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4" name="Equation" r:id="rId3" imgW="431640" imgH="291960" progId="Equation.DSMT4">
                  <p:embed/>
                </p:oleObj>
              </mc:Choice>
              <mc:Fallback>
                <p:oleObj name="Equation" r:id="rId3" imgW="431640" imgH="29196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9555" y="2403854"/>
                        <a:ext cx="2123120" cy="14403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 bwMode="auto">
          <a:xfrm>
            <a:off x="3316077" y="1938969"/>
            <a:ext cx="2370077" cy="2370077"/>
          </a:xfrm>
          <a:prstGeom prst="ellips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152400"/>
            <a:ext cx="8839200" cy="8382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sz="4000" kern="0" dirty="0" smtClean="0"/>
              <a:t>Logo for Foundation</a:t>
            </a:r>
            <a:endParaRPr lang="en-US" sz="4000" b="0" kern="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30915" y="4682969"/>
            <a:ext cx="4660136" cy="52801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l" eaLnBrk="1" hangingPunct="1"/>
            <a:r>
              <a:rPr lang="en-US" sz="2400" kern="0" dirty="0" smtClean="0"/>
              <a:t>Operator Need to Shift &amp; Scale</a:t>
            </a: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119043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 S</a:t>
            </a:r>
            <a:r>
              <a:rPr lang="en-US" baseline="-25000" dirty="0" smtClean="0"/>
              <a:t>T</a:t>
            </a:r>
            <a:r>
              <a:rPr lang="en-US" dirty="0" smtClean="0"/>
              <a:t>(t) &amp; Its Mirror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98" y="4849189"/>
            <a:ext cx="8605802" cy="17027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6997566" y="5476775"/>
            <a:ext cx="991402" cy="4523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47" y="2192246"/>
            <a:ext cx="3057525" cy="1562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1329" y="2192246"/>
            <a:ext cx="1331445" cy="1562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0899" y="2192246"/>
            <a:ext cx="1331445" cy="15621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>
            <a:off x="143973" y="3676851"/>
            <a:ext cx="3946767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4831884" y="3675247"/>
            <a:ext cx="3946767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Left-Right Arrow 11"/>
          <p:cNvSpPr/>
          <p:nvPr/>
        </p:nvSpPr>
        <p:spPr bwMode="auto">
          <a:xfrm>
            <a:off x="3705730" y="2743200"/>
            <a:ext cx="1260909" cy="587141"/>
          </a:xfrm>
          <a:prstGeom prst="left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cxnSp>
        <p:nvCxnSpPr>
          <p:cNvPr id="14" name="Straight Connector 13"/>
          <p:cNvCxnSpPr/>
          <p:nvPr/>
        </p:nvCxnSpPr>
        <p:spPr bwMode="auto">
          <a:xfrm flipV="1">
            <a:off x="6015789" y="1463040"/>
            <a:ext cx="173255" cy="8085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6131550" y="1463040"/>
            <a:ext cx="829377" cy="8550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6179419" y="1463040"/>
            <a:ext cx="80852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2058202" y="1463040"/>
            <a:ext cx="173255" cy="8085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2395087" y="1463040"/>
            <a:ext cx="608253" cy="8085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2221832" y="1463040"/>
            <a:ext cx="80852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247088"/>
              </p:ext>
            </p:extLst>
          </p:nvPr>
        </p:nvGraphicFramePr>
        <p:xfrm>
          <a:off x="2467770" y="1141778"/>
          <a:ext cx="232028" cy="261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9" name="Equation" r:id="rId5" imgW="203040" imgH="228600" progId="Equation.DSMT4">
                  <p:embed/>
                </p:oleObj>
              </mc:Choice>
              <mc:Fallback>
                <p:oleObj name="Equation" r:id="rId5" imgW="203040" imgH="2286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7770" y="1141778"/>
                        <a:ext cx="232028" cy="2619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424364"/>
              </p:ext>
            </p:extLst>
          </p:nvPr>
        </p:nvGraphicFramePr>
        <p:xfrm>
          <a:off x="6386264" y="1008804"/>
          <a:ext cx="261938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0" name="Equation" r:id="rId7" imgW="228600" imgH="609480" progId="Equation.DSMT4">
                  <p:embed/>
                </p:oleObj>
              </mc:Choice>
              <mc:Fallback>
                <p:oleObj name="Equation" r:id="rId7" imgW="228600" imgH="609480" progId="Equation.DSMT4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6264" y="1008804"/>
                        <a:ext cx="261938" cy="701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53012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Sampling </a:t>
            </a:r>
            <a:r>
              <a:rPr lang="en-US" smtClean="0"/>
              <a:t>Signal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237" y="1593032"/>
            <a:ext cx="7293525" cy="43649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7603958" y="5274644"/>
            <a:ext cx="693019" cy="8951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</p:spTree>
    <p:extLst>
      <p:ext uri="{BB962C8B-B14F-4D97-AF65-F5344CB8AC3E}">
        <p14:creationId xmlns:p14="http://schemas.microsoft.com/office/powerpoint/2010/main" val="6624486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152400"/>
            <a:ext cx="8839200" cy="8382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sz="4000" kern="0" dirty="0" smtClean="0"/>
              <a:t>Fourier Series</a:t>
            </a:r>
            <a:r>
              <a:rPr lang="en-US" sz="4000" b="0" kern="0" dirty="0" smtClean="0"/>
              <a:t> (Real Form)</a:t>
            </a:r>
            <a:endParaRPr lang="en-US" sz="4000" b="0" kern="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566568" y="1119092"/>
          <a:ext cx="8010863" cy="1213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4" name="Equation" r:id="rId3" imgW="4533840" imgH="685800" progId="Equation.DSMT4">
                  <p:embed/>
                </p:oleObj>
              </mc:Choice>
              <mc:Fallback>
                <p:oleObj name="Equation" r:id="rId3" imgW="4533840" imgH="6858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568" y="1119092"/>
                        <a:ext cx="8010863" cy="12133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693738" y="3828003"/>
          <a:ext cx="3803650" cy="156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5" name="Equation" r:id="rId5" imgW="2654280" imgH="1091880" progId="Equation.DSMT4">
                  <p:embed/>
                </p:oleObj>
              </mc:Choice>
              <mc:Fallback>
                <p:oleObj name="Equation" r:id="rId5" imgW="2654280" imgH="10918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38" y="3828003"/>
                        <a:ext cx="3803650" cy="156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693738" y="2751536"/>
          <a:ext cx="2173931" cy="893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6" name="Equation" r:id="rId7" imgW="1485720" imgH="609480" progId="Equation.DSMT4">
                  <p:embed/>
                </p:oleObj>
              </mc:Choice>
              <mc:Fallback>
                <p:oleObj name="Equation" r:id="rId7" imgW="1485720" imgH="6094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38" y="2751536"/>
                        <a:ext cx="2173931" cy="8934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2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817" y="2612758"/>
            <a:ext cx="3156304" cy="315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46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Problem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566568" y="1119092"/>
          <a:ext cx="8010863" cy="1213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4" name="Equation" r:id="rId3" imgW="4533840" imgH="685800" progId="Equation.DSMT4">
                  <p:embed/>
                </p:oleObj>
              </mc:Choice>
              <mc:Fallback>
                <p:oleObj name="Equation" r:id="rId3" imgW="4533840" imgH="6858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568" y="1119092"/>
                        <a:ext cx="8010863" cy="12133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154" name="Picture 2" descr="Image result for period func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481" y="3095188"/>
            <a:ext cx="6899743" cy="254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6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Estimate DC?</a:t>
            </a:r>
            <a:endParaRPr lang="en-US" dirty="0"/>
          </a:p>
        </p:txBody>
      </p:sp>
      <p:pic>
        <p:nvPicPr>
          <p:cNvPr id="4" name="Picture 2" descr="http://t2.gstatic.com/images?q=tbn:ANd9GcR-OMKssMc7rrbv4IzDsO0e7IK6ZG1_5D9lm7xr14kVU2fJsofH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422" y="3985782"/>
            <a:ext cx="8868578" cy="2378306"/>
          </a:xfrm>
          <a:prstGeom prst="rect">
            <a:avLst/>
          </a:prstGeom>
          <a:noFill/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566568" y="1119092"/>
          <a:ext cx="8010863" cy="1213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0" name="Equation" r:id="rId5" imgW="4533840" imgH="685800" progId="Equation.DSMT4">
                  <p:embed/>
                </p:oleObj>
              </mc:Choice>
              <mc:Fallback>
                <p:oleObj name="Equation" r:id="rId5" imgW="4533840" imgH="6858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568" y="1119092"/>
                        <a:ext cx="8010863" cy="12133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693738" y="2751536"/>
          <a:ext cx="2173931" cy="893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1" name="Equation" r:id="rId7" imgW="1485720" imgH="609480" progId="Equation.DSMT4">
                  <p:embed/>
                </p:oleObj>
              </mc:Choice>
              <mc:Fallback>
                <p:oleObj name="Equation" r:id="rId7" imgW="1485720" imgH="6094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38" y="2751536"/>
                        <a:ext cx="2173931" cy="8934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783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876300"/>
            <a:ext cx="9096375" cy="59817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2400" y="152400"/>
            <a:ext cx="8839200" cy="8382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sz="4000" kern="0" dirty="0" smtClean="0"/>
              <a:t>Unknowns: Amplitude &amp; Phase</a:t>
            </a:r>
            <a:endParaRPr lang="en-US" sz="4000" b="0" kern="0" dirty="0"/>
          </a:p>
        </p:txBody>
      </p:sp>
    </p:spTree>
    <p:extLst>
      <p:ext uri="{BB962C8B-B14F-4D97-AF65-F5344CB8AC3E}">
        <p14:creationId xmlns:p14="http://schemas.microsoft.com/office/powerpoint/2010/main" val="150665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Heuristic Analysis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97" y="3813409"/>
            <a:ext cx="8494005" cy="25536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23" y="1690957"/>
            <a:ext cx="3981863" cy="1422094"/>
          </a:xfrm>
          <a:prstGeom prst="rect">
            <a:avLst/>
          </a:prstGeom>
        </p:spPr>
      </p:pic>
      <p:pic>
        <p:nvPicPr>
          <p:cNvPr id="51206" name="Picture 6" descr="https://upload.wikimedia.org/wikipedia/commons/thumb/5/55/Phase_shift.svg/220px-Phase_shift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317" y="1234055"/>
            <a:ext cx="3358806" cy="233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>
            <a:off x="958467" y="4065224"/>
            <a:ext cx="535419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itle 1"/>
          <p:cNvSpPr txBox="1">
            <a:spLocks/>
          </p:cNvSpPr>
          <p:nvPr/>
        </p:nvSpPr>
        <p:spPr bwMode="auto">
          <a:xfrm>
            <a:off x="6075802" y="4765583"/>
            <a:ext cx="2915798" cy="39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l" eaLnBrk="1" hangingPunct="1"/>
            <a:r>
              <a:rPr lang="en-US" sz="1800" kern="0" dirty="0" smtClean="0">
                <a:solidFill>
                  <a:srgbClr val="FF0000"/>
                </a:solidFill>
              </a:rPr>
              <a:t>Nyquist Sampling Rate!</a:t>
            </a:r>
            <a:endParaRPr lang="en-US" sz="18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88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228" y="1129038"/>
            <a:ext cx="6519547" cy="51389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/>
          <a:lstStyle/>
          <a:p>
            <a:r>
              <a:rPr lang="en-US" dirty="0" smtClean="0"/>
              <a:t>Derivation of the Sampling Theorem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350487" y="1722921"/>
            <a:ext cx="271047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87356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Theorem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237" y="1448657"/>
            <a:ext cx="7293525" cy="436495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 bwMode="auto">
          <a:xfrm>
            <a:off x="5497104" y="6256425"/>
            <a:ext cx="126445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Rectangle 5"/>
          <p:cNvSpPr/>
          <p:nvPr/>
        </p:nvSpPr>
        <p:spPr bwMode="auto">
          <a:xfrm>
            <a:off x="7661709" y="5082143"/>
            <a:ext cx="557053" cy="97215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4736" y="5813615"/>
            <a:ext cx="126682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487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228" y="1129038"/>
            <a:ext cx="6519547" cy="51389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/>
          <a:lstStyle/>
          <a:p>
            <a:r>
              <a:rPr lang="en-US" dirty="0" smtClean="0"/>
              <a:t>Derivation of the Sampling Theorem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350487" y="1722921"/>
            <a:ext cx="271047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2167112" y="3935128"/>
            <a:ext cx="126445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87060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152400"/>
            <a:ext cx="8839200" cy="8382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sz="4000" kern="0" dirty="0" smtClean="0"/>
              <a:t>Fourier Series &amp; Transform</a:t>
            </a:r>
            <a:endParaRPr lang="en-US" sz="4000" b="0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53" y="2680924"/>
            <a:ext cx="5242164" cy="14876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25" y="1117842"/>
            <a:ext cx="8760550" cy="17237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725" y="5495516"/>
            <a:ext cx="4668183" cy="13624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725" y="4264243"/>
            <a:ext cx="4463996" cy="1263780"/>
          </a:xfrm>
          <a:prstGeom prst="rect">
            <a:avLst/>
          </a:prstGeom>
        </p:spPr>
      </p:pic>
      <p:pic>
        <p:nvPicPr>
          <p:cNvPr id="9" name="Picture 12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217667" y="3071880"/>
            <a:ext cx="3648505" cy="364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404" y="1636662"/>
            <a:ext cx="200025" cy="428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3852" y="1551104"/>
            <a:ext cx="200025" cy="4286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1659107" y="1220864"/>
            <a:ext cx="4201865" cy="137911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</p:spTree>
    <p:extLst>
      <p:ext uri="{BB962C8B-B14F-4D97-AF65-F5344CB8AC3E}">
        <p14:creationId xmlns:p14="http://schemas.microsoft.com/office/powerpoint/2010/main" val="233833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smtClean="0"/>
              <a:t>2D Rectangle </a:t>
            </a:r>
            <a:r>
              <a:rPr lang="en-US" dirty="0"/>
              <a:t>Function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82" y="1079808"/>
            <a:ext cx="8674835" cy="551820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16311" y="1247079"/>
            <a:ext cx="4378713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l" eaLnBrk="1" hangingPunct="1"/>
            <a:r>
              <a:rPr lang="en-US" sz="2400" b="0" kern="0" dirty="0" smtClean="0"/>
              <a:t>Rectangle of Sides X and Y, Centered at Origin</a:t>
            </a:r>
            <a:endParaRPr lang="en-US" sz="2400" b="0" kern="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4371278" y="3601844"/>
            <a:ext cx="1594624" cy="3345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</p:spTree>
    <p:extLst>
      <p:ext uri="{BB962C8B-B14F-4D97-AF65-F5344CB8AC3E}">
        <p14:creationId xmlns:p14="http://schemas.microsoft.com/office/powerpoint/2010/main" val="171673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228" y="1129038"/>
            <a:ext cx="6519547" cy="51389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/>
          <a:lstStyle/>
          <a:p>
            <a:r>
              <a:rPr lang="en-US" dirty="0" smtClean="0"/>
              <a:t>Derivation of the Sampling Theorem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350487" y="1722921"/>
            <a:ext cx="271047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2167112" y="3935128"/>
            <a:ext cx="126445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4157937" y="3935128"/>
            <a:ext cx="126445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041536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 &amp; Its Mirror in Fourier Space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2725"/>
            <a:ext cx="7439025" cy="2314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283" y="3250863"/>
            <a:ext cx="7093819" cy="1473521"/>
          </a:xfrm>
          <a:prstGeom prst="rect">
            <a:avLst/>
          </a:prstGeom>
        </p:spPr>
      </p:pic>
      <p:pic>
        <p:nvPicPr>
          <p:cNvPr id="9" name="Picture 12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85615" y="1075672"/>
            <a:ext cx="1805985" cy="180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eft-Right Arrow 7"/>
          <p:cNvSpPr/>
          <p:nvPr/>
        </p:nvSpPr>
        <p:spPr bwMode="auto">
          <a:xfrm>
            <a:off x="4292867" y="3820884"/>
            <a:ext cx="818148" cy="394636"/>
          </a:xfrm>
          <a:prstGeom prst="left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2859104"/>
              </p:ext>
            </p:extLst>
          </p:nvPr>
        </p:nvGraphicFramePr>
        <p:xfrm>
          <a:off x="2751104" y="4965692"/>
          <a:ext cx="394017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0" name="Equation" r:id="rId6" imgW="3162240" imgH="660240" progId="Equation.DSMT4">
                  <p:embed/>
                </p:oleObj>
              </mc:Choice>
              <mc:Fallback>
                <p:oleObj name="Equation" r:id="rId6" imgW="3162240" imgH="6602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1104" y="4965692"/>
                        <a:ext cx="3940175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413362"/>
              </p:ext>
            </p:extLst>
          </p:nvPr>
        </p:nvGraphicFramePr>
        <p:xfrm>
          <a:off x="2484171" y="5705241"/>
          <a:ext cx="4002087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1" name="Equation" r:id="rId8" imgW="3213000" imgH="660240" progId="Equation.DSMT4">
                  <p:embed/>
                </p:oleObj>
              </mc:Choice>
              <mc:Fallback>
                <p:oleObj name="Equation" r:id="rId8" imgW="3213000" imgH="6602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171" y="5705241"/>
                        <a:ext cx="4002087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 bwMode="auto">
          <a:xfrm>
            <a:off x="2079057" y="4965692"/>
            <a:ext cx="4745255" cy="170461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</p:spTree>
    <p:extLst>
      <p:ext uri="{BB962C8B-B14F-4D97-AF65-F5344CB8AC3E}">
        <p14:creationId xmlns:p14="http://schemas.microsoft.com/office/powerpoint/2010/main" val="35764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228" y="1129038"/>
            <a:ext cx="6519547" cy="51389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/>
          <a:lstStyle/>
          <a:p>
            <a:r>
              <a:rPr lang="en-US" dirty="0" smtClean="0"/>
              <a:t>Derivation of the Sampling Theorem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350487" y="1722921"/>
            <a:ext cx="271047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2167112" y="3935128"/>
            <a:ext cx="126445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4157937" y="3935128"/>
            <a:ext cx="126445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3443094" y="4742046"/>
            <a:ext cx="203642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147831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 to Digital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416516" y="990600"/>
          <a:ext cx="4310968" cy="5752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1" name="Visio" r:id="rId3" imgW="3305755" imgH="4409793" progId="Visio.Drawing.11">
                  <p:embed/>
                </p:oleObj>
              </mc:Choice>
              <mc:Fallback>
                <p:oleObj name="Visio" r:id="rId3" imgW="3305755" imgH="4409793" progId="Visio.Drawing.11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6516" y="990600"/>
                        <a:ext cx="4310968" cy="57529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4158114" y="990600"/>
            <a:ext cx="885524" cy="53981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277223"/>
              </p:ext>
            </p:extLst>
          </p:nvPr>
        </p:nvGraphicFramePr>
        <p:xfrm>
          <a:off x="4711056" y="1447800"/>
          <a:ext cx="6651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2" name="Equation" r:id="rId5" imgW="533160" imgH="304560" progId="Equation.DSMT4">
                  <p:embed/>
                </p:oleObj>
              </mc:Choice>
              <mc:Fallback>
                <p:oleObj name="Equation" r:id="rId5" imgW="533160" imgH="30456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056" y="1447800"/>
                        <a:ext cx="66516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874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228" y="1129038"/>
            <a:ext cx="6519547" cy="51389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/>
          <a:lstStyle/>
          <a:p>
            <a:r>
              <a:rPr lang="en-US" dirty="0" smtClean="0"/>
              <a:t>Derivation of the Sampling Theorem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350487" y="1722921"/>
            <a:ext cx="271047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2167112" y="3935128"/>
            <a:ext cx="126445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4157937" y="3935128"/>
            <a:ext cx="126445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3443094" y="4742046"/>
            <a:ext cx="203642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698275" y="6239100"/>
            <a:ext cx="246406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524190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Copying via Convolution with Delta</a:t>
            </a:r>
            <a:endParaRPr lang="en-US" dirty="0"/>
          </a:p>
        </p:txBody>
      </p:sp>
      <p:pic>
        <p:nvPicPr>
          <p:cNvPr id="4" name="Picture 2" descr="http://www4.uwsp.edu/physastr/kmenning/images/Hecht4.11.F.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39" y="1397919"/>
            <a:ext cx="7232921" cy="510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19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Revisit to Linear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0520" y="2320380"/>
            <a:ext cx="3137001" cy="3313493"/>
          </a:xfrm>
        </p:spPr>
        <p:txBody>
          <a:bodyPr/>
          <a:lstStyle/>
          <a:p>
            <a:r>
              <a:rPr lang="en-US" sz="6000" i="1" dirty="0" smtClean="0">
                <a:solidFill>
                  <a:schemeClr val="tx1"/>
                </a:solidFill>
              </a:rPr>
              <a:t>Ax=b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How to solve a system of linear equations if the unknown vector is </a:t>
            </a:r>
            <a:r>
              <a:rPr lang="en-US" dirty="0" smtClean="0">
                <a:solidFill>
                  <a:srgbClr val="FF0000"/>
                </a:solidFill>
              </a:rPr>
              <a:t>sparse</a:t>
            </a:r>
            <a:r>
              <a:rPr lang="en-US" dirty="0" smtClean="0">
                <a:solidFill>
                  <a:srgbClr val="0000FF"/>
                </a:solidFill>
              </a:rPr>
              <a:t>?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2290" name="Picture 2" descr="http://images.betterworldbooks.com/047/Elementary-Linear-Algebra-97804704582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32" y="1179868"/>
            <a:ext cx="2743200" cy="351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cs.uvawise.edu/dbl5h/resources/mathematica_examples/snippets/implicit_tanplan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106" y="2625206"/>
            <a:ext cx="3580681" cy="344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www.wpclipart.com/blanks/buttons/round/button_round_gree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567" y="910013"/>
            <a:ext cx="1490954" cy="149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87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Real part of a 2-D complex wavel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036" y="1336292"/>
            <a:ext cx="4183189" cy="175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Sparsity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Everywhere</a:t>
            </a:r>
            <a:endParaRPr lang="en-US" sz="2800" dirty="0"/>
          </a:p>
        </p:txBody>
      </p:sp>
      <p:pic>
        <p:nvPicPr>
          <p:cNvPr id="3078" name="Picture 6" descr="http://www.ebooksdownloadfree.com/ups/186/7481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87" y="1755164"/>
            <a:ext cx="2743200" cy="359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071" y="2994542"/>
            <a:ext cx="525780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Real part of a 2-D complex wavele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03" y="1755164"/>
            <a:ext cx="6127208" cy="276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wpclipart.com/blanks/buttons/round/button_round_gree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490954" cy="149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43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Picture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894453" y="1101354"/>
            <a:ext cx="5355093" cy="532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290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 Theorem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4" y="1390027"/>
            <a:ext cx="8916716" cy="27837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905" y="4697069"/>
            <a:ext cx="8372840" cy="1610161"/>
          </a:xfrm>
          <a:prstGeom prst="rect">
            <a:avLst/>
          </a:prstGeom>
        </p:spPr>
      </p:pic>
      <p:pic>
        <p:nvPicPr>
          <p:cNvPr id="6" name="Picture 12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854" y="50503"/>
            <a:ext cx="2155797" cy="215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87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152400"/>
            <a:ext cx="8839200" cy="8382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sz="4000" kern="0" dirty="0"/>
              <a:t>Homework for </a:t>
            </a:r>
            <a:r>
              <a:rPr lang="en-US" sz="4000" kern="0" dirty="0" smtClean="0"/>
              <a:t>BB07</a:t>
            </a:r>
            <a:endParaRPr lang="en-US" sz="4000" b="0" kern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1066799"/>
            <a:ext cx="8839200" cy="5450541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4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b="0" kern="0" dirty="0" smtClean="0"/>
              <a:t>Please specify a continuous signal, sample it densely enough, and then reconstruct it in MatLab.  Please comment your code clearly, and display your </a:t>
            </a:r>
            <a:r>
              <a:rPr lang="en-US" b="0" kern="0" smtClean="0"/>
              <a:t>results nicely.</a:t>
            </a:r>
            <a:endParaRPr lang="en-US" b="0" kern="0" dirty="0" smtClean="0"/>
          </a:p>
          <a:p>
            <a:pPr eaLnBrk="1" hangingPunct="1"/>
            <a:endParaRPr lang="en-US" b="0" kern="0" dirty="0" smtClean="0"/>
          </a:p>
          <a:p>
            <a:pPr eaLnBrk="1" hangingPunct="1"/>
            <a:r>
              <a:rPr lang="en-US" b="0" kern="0" dirty="0" smtClean="0">
                <a:solidFill>
                  <a:srgbClr val="FF0000"/>
                </a:solidFill>
              </a:rPr>
              <a:t>Due date: One week from now (by midnight next Tuesday).  Please upload your report to MLS, including both the script and the figures in a word file.</a:t>
            </a:r>
          </a:p>
          <a:p>
            <a:pPr eaLnBrk="1" hangingPunct="1"/>
            <a:endParaRPr lang="en-US" b="0" kern="0" dirty="0">
              <a:solidFill>
                <a:srgbClr val="FF0000"/>
              </a:solidFill>
            </a:endParaRPr>
          </a:p>
          <a:p>
            <a:pPr eaLnBrk="1" hangingPunct="1"/>
            <a:r>
              <a:rPr lang="en-US" b="0" kern="0" dirty="0" smtClean="0">
                <a:solidFill>
                  <a:schemeClr val="bg1"/>
                </a:solidFill>
              </a:rPr>
              <a:t>https</a:t>
            </a:r>
            <a:r>
              <a:rPr lang="en-US" b="0" kern="0" dirty="0">
                <a:solidFill>
                  <a:schemeClr val="bg1"/>
                </a:solidFill>
              </a:rPr>
              <a:t>://</a:t>
            </a:r>
            <a:r>
              <a:rPr lang="en-US" b="0" kern="0" dirty="0" smtClean="0">
                <a:solidFill>
                  <a:schemeClr val="bg1"/>
                </a:solidFill>
              </a:rPr>
              <a:t>www.youtube.com/watch?v=1hX_MUh8wfk</a:t>
            </a:r>
            <a:endParaRPr lang="en-US" b="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31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799"/>
            <a:ext cx="8839200" cy="5584257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For a shift-invariant linear system, a sinusoidal input will only generate a sinusoidal output at the same frequency. </a:t>
            </a:r>
            <a:r>
              <a:rPr lang="en-US" sz="2400" dirty="0" smtClean="0"/>
              <a:t>Therefore, a convolution in the t-domain must be a multiplication in the Fourier domain.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0000FF"/>
                </a:solidFill>
              </a:rPr>
              <a:t>The above invariability only holds for sinusoidal functions. </a:t>
            </a:r>
            <a:r>
              <a:rPr lang="en-US" sz="2400" dirty="0" smtClean="0"/>
              <a:t>Therefore, the convolution theorem exists only with the Fourier transform.</a:t>
            </a:r>
          </a:p>
          <a:p>
            <a:endParaRPr lang="en-US" sz="2400" dirty="0"/>
          </a:p>
          <a:p>
            <a:r>
              <a:rPr lang="en-US" sz="2400" dirty="0" smtClean="0"/>
              <a:t>If you are interested, you could write a paper out of these comments.</a:t>
            </a:r>
          </a:p>
        </p:txBody>
      </p:sp>
      <p:pic>
        <p:nvPicPr>
          <p:cNvPr id="4" name="Picture 4" descr="http://www.wpclipart.com/blanks/buttons/round/button_round_gre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130" y="5236301"/>
            <a:ext cx="1490954" cy="149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88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www.wpclipart.com/blanks/buttons/round/button_round_gre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130" y="5236301"/>
            <a:ext cx="1490954" cy="149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84150" y="990600"/>
            <a:ext cx="8839200" cy="5584257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For a shift-invariant linear system, a sinusoidal input will only generate a sinusoidal output at the same frequency. 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0000FF"/>
                </a:solidFill>
              </a:rPr>
              <a:t>The above invariability only holds for sinusoidal functions unless the impulse response is a delta function. </a:t>
            </a:r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59637"/>
              </p:ext>
            </p:extLst>
          </p:nvPr>
        </p:nvGraphicFramePr>
        <p:xfrm>
          <a:off x="1692800" y="2321816"/>
          <a:ext cx="495300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5" name="Equation" r:id="rId4" imgW="3288960" imgH="380880" progId="Equation.DSMT4">
                  <p:embed/>
                </p:oleObj>
              </mc:Choice>
              <mc:Fallback>
                <p:oleObj name="Equation" r:id="rId4" imgW="3288960" imgH="38088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800" y="2321816"/>
                        <a:ext cx="4953000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611816"/>
              </p:ext>
            </p:extLst>
          </p:nvPr>
        </p:nvGraphicFramePr>
        <p:xfrm>
          <a:off x="790040" y="1793357"/>
          <a:ext cx="610076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6" name="Equation" r:id="rId6" imgW="4051080" imgH="355320" progId="Equation.DSMT4">
                  <p:embed/>
                </p:oleObj>
              </mc:Choice>
              <mc:Fallback>
                <p:oleObj name="Equation" r:id="rId6" imgW="4051080" imgH="35532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040" y="1793357"/>
                        <a:ext cx="6100763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715020"/>
              </p:ext>
            </p:extLst>
          </p:nvPr>
        </p:nvGraphicFramePr>
        <p:xfrm>
          <a:off x="575376" y="2889963"/>
          <a:ext cx="721042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7" name="Equation" r:id="rId8" imgW="4787640" imgH="380880" progId="Equation.DSMT4">
                  <p:embed/>
                </p:oleObj>
              </mc:Choice>
              <mc:Fallback>
                <p:oleObj name="Equation" r:id="rId8" imgW="4787640" imgH="3808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376" y="2889963"/>
                        <a:ext cx="7210425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199802"/>
              </p:ext>
            </p:extLst>
          </p:nvPr>
        </p:nvGraphicFramePr>
        <p:xfrm>
          <a:off x="705904" y="4956263"/>
          <a:ext cx="644525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8" name="Equation" r:id="rId10" imgW="4279680" imgH="355320" progId="Equation.DSMT4">
                  <p:embed/>
                </p:oleObj>
              </mc:Choice>
              <mc:Fallback>
                <p:oleObj name="Equation" r:id="rId10" imgW="4279680" imgH="35532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04" y="4956263"/>
                        <a:ext cx="644525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506787"/>
              </p:ext>
            </p:extLst>
          </p:nvPr>
        </p:nvGraphicFramePr>
        <p:xfrm>
          <a:off x="1531050" y="5542428"/>
          <a:ext cx="411162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9" name="Equation" r:id="rId12" imgW="2730240" imgH="355320" progId="Equation.DSMT4">
                  <p:embed/>
                </p:oleObj>
              </mc:Choice>
              <mc:Fallback>
                <p:oleObj name="Equation" r:id="rId12" imgW="2730240" imgH="35532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050" y="5542428"/>
                        <a:ext cx="4111625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265362"/>
              </p:ext>
            </p:extLst>
          </p:nvPr>
        </p:nvGraphicFramePr>
        <p:xfrm>
          <a:off x="1573383" y="4395522"/>
          <a:ext cx="4035425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0" name="Equation" r:id="rId14" imgW="2679480" imgH="355320" progId="Equation.DSMT4">
                  <p:embed/>
                </p:oleObj>
              </mc:Choice>
              <mc:Fallback>
                <p:oleObj name="Equation" r:id="rId14" imgW="2679480" imgH="35532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3383" y="4395522"/>
                        <a:ext cx="4035425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887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Parseval's </a:t>
            </a:r>
            <a:r>
              <a:rPr lang="en-US" dirty="0" smtClean="0"/>
              <a:t>Identity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990600"/>
            <a:ext cx="6790198" cy="15689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52" y="2638661"/>
            <a:ext cx="8966095" cy="4219339"/>
          </a:xfrm>
          <a:prstGeom prst="rect">
            <a:avLst/>
          </a:prstGeom>
        </p:spPr>
      </p:pic>
      <p:pic>
        <p:nvPicPr>
          <p:cNvPr id="5" name="Picture 12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203" y="2960972"/>
            <a:ext cx="2155797" cy="215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09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59" y="152400"/>
            <a:ext cx="8807041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34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800" dirty="0" err="1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8528</TotalTime>
  <Words>629</Words>
  <Application>Microsoft Office PowerPoint</Application>
  <PresentationFormat>On-screen Show (4:3)</PresentationFormat>
  <Paragraphs>180</Paragraphs>
  <Slides>50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ＭＳ Ｐゴシック</vt:lpstr>
      <vt:lpstr>Arial</vt:lpstr>
      <vt:lpstr>Symbol</vt:lpstr>
      <vt:lpstr>Times</vt:lpstr>
      <vt:lpstr>ZapfHumnst BT</vt:lpstr>
      <vt:lpstr>Blank Presentation</vt:lpstr>
      <vt:lpstr>Equation</vt:lpstr>
      <vt:lpstr>Visio</vt:lpstr>
      <vt:lpstr>PowerPoint Presentation</vt:lpstr>
      <vt:lpstr>PowerPoint Presentation</vt:lpstr>
      <vt:lpstr>PowerPoint Presentation</vt:lpstr>
      <vt:lpstr>PowerPoint Presentation</vt:lpstr>
      <vt:lpstr>Convolution Theorem</vt:lpstr>
      <vt:lpstr>Why?</vt:lpstr>
      <vt:lpstr>Why?</vt:lpstr>
      <vt:lpstr>Parseval's Identity</vt:lpstr>
      <vt:lpstr>PowerPoint Presentation</vt:lpstr>
      <vt:lpstr>Representing a Continuous Function</vt:lpstr>
      <vt:lpstr>Convolution Theorem</vt:lpstr>
      <vt:lpstr>PowerPoint Presentation</vt:lpstr>
      <vt:lpstr>Into Computer</vt:lpstr>
      <vt:lpstr>PowerPoint Presentation</vt:lpstr>
      <vt:lpstr>Analog to Digital</vt:lpstr>
      <vt:lpstr>PowerPoint Presentation</vt:lpstr>
      <vt:lpstr>PowerPoint Presentation</vt:lpstr>
      <vt:lpstr>PowerPoint Presentation</vt:lpstr>
      <vt:lpstr>Continuous vs Discrete</vt:lpstr>
      <vt:lpstr>Aliasing Problem</vt:lpstr>
      <vt:lpstr>In Spatial Doman</vt:lpstr>
      <vt:lpstr>In Frequency Domain</vt:lpstr>
      <vt:lpstr>Conditioning in Spatial Domain</vt:lpstr>
      <vt:lpstr>Better Off in Frequency Domain</vt:lpstr>
      <vt:lpstr>Ideal Sampling Filter</vt:lpstr>
      <vt:lpstr>Cheap Sampling Filter</vt:lpstr>
      <vt:lpstr>Gaussian Sampling Filter</vt:lpstr>
      <vt:lpstr>Comb &amp; Its Mirror in Fourier Space</vt:lpstr>
      <vt:lpstr>Fourier Transform of ST(t)</vt:lpstr>
      <vt:lpstr>Comb ST(t) &amp; Its Mirror</vt:lpstr>
      <vt:lpstr>Sampling Signal</vt:lpstr>
      <vt:lpstr>PowerPoint Presentation</vt:lpstr>
      <vt:lpstr>Sampling Problem</vt:lpstr>
      <vt:lpstr>How to Estimate DC?</vt:lpstr>
      <vt:lpstr>PowerPoint Presentation</vt:lpstr>
      <vt:lpstr>Heuristic Analysis</vt:lpstr>
      <vt:lpstr>Derivation of the Sampling Theorem</vt:lpstr>
      <vt:lpstr>Sampling Theorem</vt:lpstr>
      <vt:lpstr>Derivation of the Sampling Theorem</vt:lpstr>
      <vt:lpstr>Example: 2D Rectangle Function</vt:lpstr>
      <vt:lpstr>Derivation of the Sampling Theorem</vt:lpstr>
      <vt:lpstr>Comb &amp; Its Mirror in Fourier Space</vt:lpstr>
      <vt:lpstr>Derivation of the Sampling Theorem</vt:lpstr>
      <vt:lpstr>Analog to Digital</vt:lpstr>
      <vt:lpstr>Derivation of the Sampling Theorem</vt:lpstr>
      <vt:lpstr>Copying via Convolution with Delta</vt:lpstr>
      <vt:lpstr>Revisit to Linear Systems</vt:lpstr>
      <vt:lpstr>Sparsity Everywhere</vt:lpstr>
      <vt:lpstr>Big Picture</vt:lpstr>
      <vt:lpstr>PowerPoint Presentation</vt:lpstr>
    </vt:vector>
  </TitlesOfParts>
  <Company>Virginia Tech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VT PowerPoint Template2</dc:title>
  <dc:creator>David Stanley</dc:creator>
  <cp:lastModifiedBy>Wang, Ge</cp:lastModifiedBy>
  <cp:revision>2382</cp:revision>
  <cp:lastPrinted>2012-03-08T21:40:16Z</cp:lastPrinted>
  <dcterms:created xsi:type="dcterms:W3CDTF">2006-10-23T16:36:06Z</dcterms:created>
  <dcterms:modified xsi:type="dcterms:W3CDTF">2018-02-08T23:00:52Z</dcterms:modified>
</cp:coreProperties>
</file>